
<file path=[Content_Types].xml><?xml version="1.0" encoding="utf-8"?>
<Types xmlns="http://schemas.openxmlformats.org/package/2006/content-types">
  <Default Extension="png" ContentType="image/png"/>
  <Default Extension="tmp" ContentType="image/jpeg"/>
  <Default Extension="bin" ContentType="application/vnd.openxmlformats-officedocument.oleObject"/>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8" r:id="rId2"/>
  </p:sldMasterIdLst>
  <p:notesMasterIdLst>
    <p:notesMasterId r:id="rId114"/>
  </p:notesMasterIdLst>
  <p:sldIdLst>
    <p:sldId id="272" r:id="rId3"/>
    <p:sldId id="337" r:id="rId4"/>
    <p:sldId id="271" r:id="rId5"/>
    <p:sldId id="328" r:id="rId6"/>
    <p:sldId id="275" r:id="rId7"/>
    <p:sldId id="329" r:id="rId8"/>
    <p:sldId id="330" r:id="rId9"/>
    <p:sldId id="331" r:id="rId10"/>
    <p:sldId id="332" r:id="rId11"/>
    <p:sldId id="333" r:id="rId12"/>
    <p:sldId id="334" r:id="rId13"/>
    <p:sldId id="335" r:id="rId14"/>
    <p:sldId id="336" r:id="rId15"/>
    <p:sldId id="338" r:id="rId16"/>
    <p:sldId id="339" r:id="rId17"/>
    <p:sldId id="340" r:id="rId18"/>
    <p:sldId id="341" r:id="rId19"/>
    <p:sldId id="342" r:id="rId20"/>
    <p:sldId id="411" r:id="rId21"/>
    <p:sldId id="412" r:id="rId22"/>
    <p:sldId id="413" r:id="rId23"/>
    <p:sldId id="414" r:id="rId24"/>
    <p:sldId id="415" r:id="rId25"/>
    <p:sldId id="416" r:id="rId26"/>
    <p:sldId id="417" r:id="rId27"/>
    <p:sldId id="418" r:id="rId28"/>
    <p:sldId id="419" r:id="rId29"/>
    <p:sldId id="420" r:id="rId30"/>
    <p:sldId id="421" r:id="rId31"/>
    <p:sldId id="422" r:id="rId32"/>
    <p:sldId id="423" r:id="rId33"/>
    <p:sldId id="424" r:id="rId34"/>
    <p:sldId id="425" r:id="rId35"/>
    <p:sldId id="426" r:id="rId36"/>
    <p:sldId id="427" r:id="rId37"/>
    <p:sldId id="276" r:id="rId38"/>
    <p:sldId id="379" r:id="rId39"/>
    <p:sldId id="380" r:id="rId40"/>
    <p:sldId id="383" r:id="rId41"/>
    <p:sldId id="384" r:id="rId42"/>
    <p:sldId id="381" r:id="rId43"/>
    <p:sldId id="382" r:id="rId44"/>
    <p:sldId id="370" r:id="rId45"/>
    <p:sldId id="371" r:id="rId46"/>
    <p:sldId id="372" r:id="rId47"/>
    <p:sldId id="373" r:id="rId48"/>
    <p:sldId id="374" r:id="rId49"/>
    <p:sldId id="375" r:id="rId50"/>
    <p:sldId id="376" r:id="rId51"/>
    <p:sldId id="377" r:id="rId52"/>
    <p:sldId id="378" r:id="rId53"/>
    <p:sldId id="385" r:id="rId54"/>
    <p:sldId id="386" r:id="rId55"/>
    <p:sldId id="387" r:id="rId56"/>
    <p:sldId id="389" r:id="rId57"/>
    <p:sldId id="390" r:id="rId58"/>
    <p:sldId id="388" r:id="rId59"/>
    <p:sldId id="391" r:id="rId60"/>
    <p:sldId id="393" r:id="rId61"/>
    <p:sldId id="392" r:id="rId62"/>
    <p:sldId id="394" r:id="rId63"/>
    <p:sldId id="395" r:id="rId64"/>
    <p:sldId id="396" r:id="rId65"/>
    <p:sldId id="428" r:id="rId66"/>
    <p:sldId id="429" r:id="rId67"/>
    <p:sldId id="430" r:id="rId68"/>
    <p:sldId id="431" r:id="rId69"/>
    <p:sldId id="432" r:id="rId70"/>
    <p:sldId id="433" r:id="rId71"/>
    <p:sldId id="434" r:id="rId72"/>
    <p:sldId id="435" r:id="rId73"/>
    <p:sldId id="436" r:id="rId74"/>
    <p:sldId id="437" r:id="rId75"/>
    <p:sldId id="438" r:id="rId76"/>
    <p:sldId id="439" r:id="rId77"/>
    <p:sldId id="440" r:id="rId78"/>
    <p:sldId id="441" r:id="rId79"/>
    <p:sldId id="442" r:id="rId80"/>
    <p:sldId id="443" r:id="rId81"/>
    <p:sldId id="444" r:id="rId82"/>
    <p:sldId id="445" r:id="rId83"/>
    <p:sldId id="447" r:id="rId84"/>
    <p:sldId id="448" r:id="rId85"/>
    <p:sldId id="449" r:id="rId86"/>
    <p:sldId id="450" r:id="rId87"/>
    <p:sldId id="451" r:id="rId88"/>
    <p:sldId id="452" r:id="rId89"/>
    <p:sldId id="453" r:id="rId90"/>
    <p:sldId id="455" r:id="rId91"/>
    <p:sldId id="456" r:id="rId92"/>
    <p:sldId id="457" r:id="rId93"/>
    <p:sldId id="458" r:id="rId94"/>
    <p:sldId id="459" r:id="rId95"/>
    <p:sldId id="460" r:id="rId96"/>
    <p:sldId id="461" r:id="rId97"/>
    <p:sldId id="462" r:id="rId98"/>
    <p:sldId id="464" r:id="rId99"/>
    <p:sldId id="397" r:id="rId100"/>
    <p:sldId id="398" r:id="rId101"/>
    <p:sldId id="399" r:id="rId102"/>
    <p:sldId id="400" r:id="rId103"/>
    <p:sldId id="401" r:id="rId104"/>
    <p:sldId id="402" r:id="rId105"/>
    <p:sldId id="403" r:id="rId106"/>
    <p:sldId id="404" r:id="rId107"/>
    <p:sldId id="405" r:id="rId108"/>
    <p:sldId id="406" r:id="rId109"/>
    <p:sldId id="407" r:id="rId110"/>
    <p:sldId id="408" r:id="rId111"/>
    <p:sldId id="409" r:id="rId112"/>
    <p:sldId id="410" r:id="rId11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a:ea typeface="Helvetica"/>
        <a:cs typeface="Helvetica"/>
        <a:sym typeface="Helvetica"/>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a:ea typeface="Helvetica"/>
        <a:cs typeface="Helvetica"/>
        <a:sym typeface="Helvetica"/>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a:ea typeface="Helvetica"/>
        <a:cs typeface="Helvetica"/>
        <a:sym typeface="Helvetica"/>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a:ea typeface="Helvetica"/>
        <a:cs typeface="Helvetica"/>
        <a:sym typeface="Helvetica"/>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a:ea typeface="Helvetica"/>
        <a:cs typeface="Helvetica"/>
        <a:sym typeface="Helvetica"/>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a:ea typeface="Helvetica"/>
        <a:cs typeface="Helvetica"/>
        <a:sym typeface="Helvetica"/>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a:ea typeface="Helvetica"/>
        <a:cs typeface="Helvetica"/>
        <a:sym typeface="Helvetica"/>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a:ea typeface="Helvetica"/>
        <a:cs typeface="Helvetica"/>
        <a:sym typeface="Helvetica"/>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a:ea typeface="Helvetica"/>
        <a:cs typeface="Helvetica"/>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snapToObjects="1">
      <p:cViewPr varScale="1">
        <p:scale>
          <a:sx n="68" d="100"/>
          <a:sy n="68" d="100"/>
        </p:scale>
        <p:origin x="150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theme" Target="theme/theme1.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tableStyles" Target="tableStyle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notesMaster" Target="notesMasters/notesMaster1.xml"/><Relationship Id="rId119" Type="http://schemas.microsoft.com/office/2015/10/relationships/revisionInfo" Target="revisionInfo.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image" Target="../media/image6.wmf"/><Relationship Id="rId7" Type="http://schemas.openxmlformats.org/officeDocument/2006/relationships/image" Target="../media/image10.wmf"/><Relationship Id="rId2" Type="http://schemas.openxmlformats.org/officeDocument/2006/relationships/image" Target="../media/image5.wmf"/><Relationship Id="rId1" Type="http://schemas.openxmlformats.org/officeDocument/2006/relationships/image" Target="../media/image4.wmf"/><Relationship Id="rId6" Type="http://schemas.openxmlformats.org/officeDocument/2006/relationships/image" Target="../media/image9.wmf"/><Relationship Id="rId5" Type="http://schemas.openxmlformats.org/officeDocument/2006/relationships/image" Target="../media/image8.wmf"/><Relationship Id="rId4"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4" Type="http://schemas.openxmlformats.org/officeDocument/2006/relationships/image" Target="../media/image7.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87.wmf"/><Relationship Id="rId1" Type="http://schemas.openxmlformats.org/officeDocument/2006/relationships/image" Target="../media/image86.wmf"/><Relationship Id="rId5" Type="http://schemas.openxmlformats.org/officeDocument/2006/relationships/image" Target="../media/image90.wmf"/><Relationship Id="rId4" Type="http://schemas.openxmlformats.org/officeDocument/2006/relationships/image" Target="../media/image89.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image" Target="../media/image93.wmf"/><Relationship Id="rId5" Type="http://schemas.openxmlformats.org/officeDocument/2006/relationships/image" Target="../media/image97.wmf"/><Relationship Id="rId4" Type="http://schemas.openxmlformats.org/officeDocument/2006/relationships/image" Target="../media/image96.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image" Target="../media/image101.wmf"/><Relationship Id="rId5" Type="http://schemas.openxmlformats.org/officeDocument/2006/relationships/image" Target="../media/image97.wmf"/><Relationship Id="rId4" Type="http://schemas.openxmlformats.org/officeDocument/2006/relationships/image" Target="../media/image96.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image" Target="../media/image101.wmf"/><Relationship Id="rId5" Type="http://schemas.openxmlformats.org/officeDocument/2006/relationships/image" Target="../media/image97.wmf"/><Relationship Id="rId4" Type="http://schemas.openxmlformats.org/officeDocument/2006/relationships/image" Target="../media/image96.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image" Target="../media/image101.wmf"/><Relationship Id="rId5" Type="http://schemas.openxmlformats.org/officeDocument/2006/relationships/image" Target="../media/image97.wmf"/><Relationship Id="rId4" Type="http://schemas.openxmlformats.org/officeDocument/2006/relationships/image" Target="../media/image96.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image" Target="../media/image101.wmf"/><Relationship Id="rId6" Type="http://schemas.openxmlformats.org/officeDocument/2006/relationships/image" Target="../media/image104.wmf"/><Relationship Id="rId5" Type="http://schemas.openxmlformats.org/officeDocument/2006/relationships/image" Target="../media/image97.wmf"/><Relationship Id="rId4" Type="http://schemas.openxmlformats.org/officeDocument/2006/relationships/image" Target="../media/image96.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image" Target="../media/image6.wmf"/><Relationship Id="rId7" Type="http://schemas.openxmlformats.org/officeDocument/2006/relationships/image" Target="../media/image10.wmf"/><Relationship Id="rId2" Type="http://schemas.openxmlformats.org/officeDocument/2006/relationships/image" Target="../media/image5.wmf"/><Relationship Id="rId1" Type="http://schemas.openxmlformats.org/officeDocument/2006/relationships/image" Target="../media/image4.wmf"/><Relationship Id="rId6" Type="http://schemas.openxmlformats.org/officeDocument/2006/relationships/image" Target="../media/image9.wmf"/><Relationship Id="rId5" Type="http://schemas.openxmlformats.org/officeDocument/2006/relationships/image" Target="../media/image8.wmf"/><Relationship Id="rId4" Type="http://schemas.openxmlformats.org/officeDocument/2006/relationships/image" Target="../media/image7.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97.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image" Target="../media/image27.wmf"/><Relationship Id="rId7" Type="http://schemas.openxmlformats.org/officeDocument/2006/relationships/image" Target="../media/image31.wmf"/><Relationship Id="rId2" Type="http://schemas.openxmlformats.org/officeDocument/2006/relationships/image" Target="../media/image26.wmf"/><Relationship Id="rId1" Type="http://schemas.openxmlformats.org/officeDocument/2006/relationships/image" Target="../media/image25.wmf"/><Relationship Id="rId6" Type="http://schemas.openxmlformats.org/officeDocument/2006/relationships/image" Target="../media/image30.wmf"/><Relationship Id="rId11" Type="http://schemas.openxmlformats.org/officeDocument/2006/relationships/image" Target="../media/image35.wmf"/><Relationship Id="rId5" Type="http://schemas.openxmlformats.org/officeDocument/2006/relationships/image" Target="../media/image29.wmf"/><Relationship Id="rId10" Type="http://schemas.openxmlformats.org/officeDocument/2006/relationships/image" Target="../media/image34.wmf"/><Relationship Id="rId4" Type="http://schemas.openxmlformats.org/officeDocument/2006/relationships/image" Target="../media/image28.wmf"/><Relationship Id="rId9" Type="http://schemas.openxmlformats.org/officeDocument/2006/relationships/image" Target="../media/image33.w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260.wmf"/><Relationship Id="rId1" Type="http://schemas.openxmlformats.org/officeDocument/2006/relationships/image" Target="../media/image259.wmf"/></Relationships>
</file>

<file path=ppt/drawings/_rels/vmlDrawing41.vml.rels><?xml version="1.0" encoding="UTF-8" standalone="yes"?>
<Relationships xmlns="http://schemas.openxmlformats.org/package/2006/relationships"><Relationship Id="rId8" Type="http://schemas.openxmlformats.org/officeDocument/2006/relationships/image" Target="../media/image279.wmf"/><Relationship Id="rId13" Type="http://schemas.openxmlformats.org/officeDocument/2006/relationships/image" Target="../media/image284.wmf"/><Relationship Id="rId3" Type="http://schemas.openxmlformats.org/officeDocument/2006/relationships/image" Target="../media/image274.wmf"/><Relationship Id="rId7" Type="http://schemas.openxmlformats.org/officeDocument/2006/relationships/image" Target="../media/image278.wmf"/><Relationship Id="rId12" Type="http://schemas.openxmlformats.org/officeDocument/2006/relationships/image" Target="../media/image283.wmf"/><Relationship Id="rId2" Type="http://schemas.openxmlformats.org/officeDocument/2006/relationships/image" Target="../media/image273.wmf"/><Relationship Id="rId1" Type="http://schemas.openxmlformats.org/officeDocument/2006/relationships/image" Target="../media/image272.wmf"/><Relationship Id="rId6" Type="http://schemas.openxmlformats.org/officeDocument/2006/relationships/image" Target="../media/image277.wmf"/><Relationship Id="rId11" Type="http://schemas.openxmlformats.org/officeDocument/2006/relationships/image" Target="../media/image282.wmf"/><Relationship Id="rId5" Type="http://schemas.openxmlformats.org/officeDocument/2006/relationships/image" Target="../media/image276.wmf"/><Relationship Id="rId10" Type="http://schemas.openxmlformats.org/officeDocument/2006/relationships/image" Target="../media/image281.wmf"/><Relationship Id="rId4" Type="http://schemas.openxmlformats.org/officeDocument/2006/relationships/image" Target="../media/image275.wmf"/><Relationship Id="rId9" Type="http://schemas.openxmlformats.org/officeDocument/2006/relationships/image" Target="../media/image280.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302.wmf"/><Relationship Id="rId2" Type="http://schemas.openxmlformats.org/officeDocument/2006/relationships/image" Target="../media/image301.wmf"/><Relationship Id="rId1" Type="http://schemas.openxmlformats.org/officeDocument/2006/relationships/image" Target="../media/image300.wmf"/><Relationship Id="rId5" Type="http://schemas.openxmlformats.org/officeDocument/2006/relationships/image" Target="../media/image304.wmf"/><Relationship Id="rId4" Type="http://schemas.openxmlformats.org/officeDocument/2006/relationships/image" Target="../media/image303.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308.wmf"/><Relationship Id="rId2" Type="http://schemas.openxmlformats.org/officeDocument/2006/relationships/image" Target="../media/image307.wmf"/><Relationship Id="rId1" Type="http://schemas.openxmlformats.org/officeDocument/2006/relationships/image" Target="../media/image306.wmf"/></Relationships>
</file>

<file path=ppt/drawings/_rels/vmlDrawing44.vml.rels><?xml version="1.0" encoding="UTF-8" standalone="yes"?>
<Relationships xmlns="http://schemas.openxmlformats.org/package/2006/relationships"><Relationship Id="rId2" Type="http://schemas.openxmlformats.org/officeDocument/2006/relationships/image" Target="../media/image312.wmf"/><Relationship Id="rId1" Type="http://schemas.openxmlformats.org/officeDocument/2006/relationships/image" Target="../media/image311.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313.wmf"/><Relationship Id="rId7" Type="http://schemas.openxmlformats.org/officeDocument/2006/relationships/image" Target="../media/image317.wmf"/><Relationship Id="rId2" Type="http://schemas.openxmlformats.org/officeDocument/2006/relationships/image" Target="../media/image301.wmf"/><Relationship Id="rId1" Type="http://schemas.openxmlformats.org/officeDocument/2006/relationships/image" Target="../media/image300.wmf"/><Relationship Id="rId6" Type="http://schemas.openxmlformats.org/officeDocument/2006/relationships/image" Target="../media/image316.wmf"/><Relationship Id="rId5" Type="http://schemas.openxmlformats.org/officeDocument/2006/relationships/image" Target="../media/image315.wmf"/><Relationship Id="rId4" Type="http://schemas.openxmlformats.org/officeDocument/2006/relationships/image" Target="../media/image314.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318.wmf"/><Relationship Id="rId7" Type="http://schemas.openxmlformats.org/officeDocument/2006/relationships/image" Target="../media/image321.wmf"/><Relationship Id="rId2" Type="http://schemas.openxmlformats.org/officeDocument/2006/relationships/image" Target="../media/image301.wmf"/><Relationship Id="rId1" Type="http://schemas.openxmlformats.org/officeDocument/2006/relationships/image" Target="../media/image300.wmf"/><Relationship Id="rId6" Type="http://schemas.openxmlformats.org/officeDocument/2006/relationships/image" Target="../media/image320.wmf"/><Relationship Id="rId5" Type="http://schemas.openxmlformats.org/officeDocument/2006/relationships/image" Target="../media/image313.wmf"/><Relationship Id="rId4" Type="http://schemas.openxmlformats.org/officeDocument/2006/relationships/image" Target="../media/image319.wmf"/></Relationships>
</file>

<file path=ppt/drawings/_rels/vmlDrawing47.vml.rels><?xml version="1.0" encoding="UTF-8" standalone="yes"?>
<Relationships xmlns="http://schemas.openxmlformats.org/package/2006/relationships"><Relationship Id="rId8" Type="http://schemas.openxmlformats.org/officeDocument/2006/relationships/image" Target="../media/image329.wmf"/><Relationship Id="rId3" Type="http://schemas.openxmlformats.org/officeDocument/2006/relationships/image" Target="../media/image324.wmf"/><Relationship Id="rId7" Type="http://schemas.openxmlformats.org/officeDocument/2006/relationships/image" Target="../media/image328.wmf"/><Relationship Id="rId2" Type="http://schemas.openxmlformats.org/officeDocument/2006/relationships/image" Target="../media/image323.wmf"/><Relationship Id="rId1" Type="http://schemas.openxmlformats.org/officeDocument/2006/relationships/image" Target="../media/image322.wmf"/><Relationship Id="rId6" Type="http://schemas.openxmlformats.org/officeDocument/2006/relationships/image" Target="../media/image327.wmf"/><Relationship Id="rId5" Type="http://schemas.openxmlformats.org/officeDocument/2006/relationships/image" Target="../media/image326.wmf"/><Relationship Id="rId10" Type="http://schemas.openxmlformats.org/officeDocument/2006/relationships/image" Target="../media/image331.wmf"/><Relationship Id="rId4" Type="http://schemas.openxmlformats.org/officeDocument/2006/relationships/image" Target="../media/image325.wmf"/><Relationship Id="rId9" Type="http://schemas.openxmlformats.org/officeDocument/2006/relationships/image" Target="../media/image330.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318.wmf"/><Relationship Id="rId2" Type="http://schemas.openxmlformats.org/officeDocument/2006/relationships/image" Target="../media/image332.wmf"/><Relationship Id="rId1" Type="http://schemas.openxmlformats.org/officeDocument/2006/relationships/image" Target="../media/image330.wmf"/><Relationship Id="rId5" Type="http://schemas.openxmlformats.org/officeDocument/2006/relationships/image" Target="../media/image321.wmf"/><Relationship Id="rId4" Type="http://schemas.openxmlformats.org/officeDocument/2006/relationships/image" Target="../media/image319.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30.wmf"/><Relationship Id="rId13" Type="http://schemas.openxmlformats.org/officeDocument/2006/relationships/image" Target="../media/image37.wmf"/><Relationship Id="rId3" Type="http://schemas.openxmlformats.org/officeDocument/2006/relationships/image" Target="../media/image25.wmf"/><Relationship Id="rId7" Type="http://schemas.openxmlformats.org/officeDocument/2006/relationships/image" Target="../media/image29.wmf"/><Relationship Id="rId12"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 Id="rId6" Type="http://schemas.openxmlformats.org/officeDocument/2006/relationships/image" Target="../media/image28.wmf"/><Relationship Id="rId11" Type="http://schemas.openxmlformats.org/officeDocument/2006/relationships/image" Target="../media/image33.wmf"/><Relationship Id="rId5" Type="http://schemas.openxmlformats.org/officeDocument/2006/relationships/image" Target="../media/image27.wmf"/><Relationship Id="rId10" Type="http://schemas.openxmlformats.org/officeDocument/2006/relationships/image" Target="../media/image32.wmf"/><Relationship Id="rId4" Type="http://schemas.openxmlformats.org/officeDocument/2006/relationships/image" Target="../media/image26.wmf"/><Relationship Id="rId9" Type="http://schemas.openxmlformats.org/officeDocument/2006/relationships/image" Target="../media/image31.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30.wmf"/><Relationship Id="rId13" Type="http://schemas.openxmlformats.org/officeDocument/2006/relationships/image" Target="../media/image37.wmf"/><Relationship Id="rId3" Type="http://schemas.openxmlformats.org/officeDocument/2006/relationships/image" Target="../media/image25.wmf"/><Relationship Id="rId7" Type="http://schemas.openxmlformats.org/officeDocument/2006/relationships/image" Target="../media/image29.wmf"/><Relationship Id="rId12"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 Id="rId6" Type="http://schemas.openxmlformats.org/officeDocument/2006/relationships/image" Target="../media/image28.wmf"/><Relationship Id="rId11" Type="http://schemas.openxmlformats.org/officeDocument/2006/relationships/image" Target="../media/image33.wmf"/><Relationship Id="rId5" Type="http://schemas.openxmlformats.org/officeDocument/2006/relationships/image" Target="../media/image27.wmf"/><Relationship Id="rId10" Type="http://schemas.openxmlformats.org/officeDocument/2006/relationships/image" Target="../media/image32.wmf"/><Relationship Id="rId4" Type="http://schemas.openxmlformats.org/officeDocument/2006/relationships/image" Target="../media/image26.wmf"/><Relationship Id="rId9" Type="http://schemas.openxmlformats.org/officeDocument/2006/relationships/image" Target="../media/image31.wmf"/><Relationship Id="rId14" Type="http://schemas.openxmlformats.org/officeDocument/2006/relationships/image" Target="../media/image38.w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image" Target="../media/image27.wmf"/><Relationship Id="rId7" Type="http://schemas.openxmlformats.org/officeDocument/2006/relationships/image" Target="../media/image31.wmf"/><Relationship Id="rId2" Type="http://schemas.openxmlformats.org/officeDocument/2006/relationships/image" Target="../media/image26.wmf"/><Relationship Id="rId1" Type="http://schemas.openxmlformats.org/officeDocument/2006/relationships/image" Target="../media/image25.wmf"/><Relationship Id="rId6" Type="http://schemas.openxmlformats.org/officeDocument/2006/relationships/image" Target="../media/image30.wmf"/><Relationship Id="rId5" Type="http://schemas.openxmlformats.org/officeDocument/2006/relationships/image" Target="../media/image29.wmf"/><Relationship Id="rId10" Type="http://schemas.openxmlformats.org/officeDocument/2006/relationships/image" Target="../media/image36.wmf"/><Relationship Id="rId4" Type="http://schemas.openxmlformats.org/officeDocument/2006/relationships/image" Target="../media/image28.wmf"/><Relationship Id="rId9" Type="http://schemas.openxmlformats.org/officeDocument/2006/relationships/image" Target="../media/image33.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image" Target="../media/image42.wmf"/><Relationship Id="rId7" Type="http://schemas.openxmlformats.org/officeDocument/2006/relationships/image" Target="../media/image46.wmf"/><Relationship Id="rId2" Type="http://schemas.openxmlformats.org/officeDocument/2006/relationships/image" Target="../media/image41.wmf"/><Relationship Id="rId1" Type="http://schemas.openxmlformats.org/officeDocument/2006/relationships/image" Target="../media/image40.wmf"/><Relationship Id="rId6" Type="http://schemas.openxmlformats.org/officeDocument/2006/relationships/image" Target="../media/image45.wmf"/><Relationship Id="rId5" Type="http://schemas.openxmlformats.org/officeDocument/2006/relationships/image" Target="../media/image44.wmf"/><Relationship Id="rId10" Type="http://schemas.openxmlformats.org/officeDocument/2006/relationships/image" Target="../media/image49.wmf"/><Relationship Id="rId4" Type="http://schemas.openxmlformats.org/officeDocument/2006/relationships/image" Target="../media/image43.wmf"/><Relationship Id="rId9" Type="http://schemas.openxmlformats.org/officeDocument/2006/relationships/image" Target="../media/image48.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57.wmf"/><Relationship Id="rId3" Type="http://schemas.openxmlformats.org/officeDocument/2006/relationships/image" Target="../media/image52.wmf"/><Relationship Id="rId7" Type="http://schemas.openxmlformats.org/officeDocument/2006/relationships/image" Target="../media/image56.wmf"/><Relationship Id="rId12" Type="http://schemas.openxmlformats.org/officeDocument/2006/relationships/image" Target="../media/image61.wmf"/><Relationship Id="rId2" Type="http://schemas.openxmlformats.org/officeDocument/2006/relationships/image" Target="../media/image51.wmf"/><Relationship Id="rId1" Type="http://schemas.openxmlformats.org/officeDocument/2006/relationships/image" Target="../media/image50.wmf"/><Relationship Id="rId6" Type="http://schemas.openxmlformats.org/officeDocument/2006/relationships/image" Target="../media/image55.wmf"/><Relationship Id="rId11" Type="http://schemas.openxmlformats.org/officeDocument/2006/relationships/image" Target="../media/image60.wmf"/><Relationship Id="rId5" Type="http://schemas.openxmlformats.org/officeDocument/2006/relationships/image" Target="../media/image54.wmf"/><Relationship Id="rId10" Type="http://schemas.openxmlformats.org/officeDocument/2006/relationships/image" Target="../media/image59.wmf"/><Relationship Id="rId4" Type="http://schemas.openxmlformats.org/officeDocument/2006/relationships/image" Target="../media/image53.wmf"/><Relationship Id="rId9" Type="http://schemas.openxmlformats.org/officeDocument/2006/relationships/image" Target="../media/image5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7" name="Shape 117"/>
          <p:cNvSpPr>
            <a:spLocks noGrp="1" noRot="1" noChangeAspect="1"/>
          </p:cNvSpPr>
          <p:nvPr>
            <p:ph type="sldImg"/>
          </p:nvPr>
        </p:nvSpPr>
        <p:spPr>
          <a:xfrm>
            <a:off x="1143000" y="685800"/>
            <a:ext cx="4572000" cy="3429000"/>
          </a:xfrm>
          <a:prstGeom prst="rect">
            <a:avLst/>
          </a:prstGeom>
        </p:spPr>
        <p:txBody>
          <a:bodyPr/>
          <a:lstStyle/>
          <a:p>
            <a:endParaRPr/>
          </a:p>
        </p:txBody>
      </p:sp>
      <p:sp>
        <p:nvSpPr>
          <p:cNvPr id="118" name="Shape 11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89800848"/>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687872D0-C722-49F0-AAA5-F9FACB3432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fld id="{B1B36630-D7E6-43CD-B56C-447B56DA4607}" type="slidenum">
              <a:rPr lang="en-US" altLang="zh-CN">
                <a:latin typeface="Arial" panose="020B0604020202020204" pitchFamily="34" charset="0"/>
              </a:rPr>
              <a:pPr eaLnBrk="1" hangingPunct="1"/>
              <a:t>4</a:t>
            </a:fld>
            <a:endParaRPr lang="en-US" altLang="zh-CN">
              <a:latin typeface="Arial" panose="020B0604020202020204" pitchFamily="34" charset="0"/>
            </a:endParaRPr>
          </a:p>
        </p:txBody>
      </p:sp>
      <p:sp>
        <p:nvSpPr>
          <p:cNvPr id="74755" name="Rectangle 2">
            <a:extLst>
              <a:ext uri="{FF2B5EF4-FFF2-40B4-BE49-F238E27FC236}">
                <a16:creationId xmlns:a16="http://schemas.microsoft.com/office/drawing/2014/main" id="{B714918C-C86E-482C-8928-82AF18CF6A4D}"/>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lstStyle/>
          <a:p>
            <a:pPr eaLnBrk="1" hangingPunct="1"/>
            <a:r>
              <a:rPr lang="zh-CN" altLang="en-US">
                <a:latin typeface="Arial" panose="020B0604020202020204" pitchFamily="34" charset="0"/>
              </a:rPr>
              <a:t>无法用感知机和</a:t>
            </a:r>
            <a:r>
              <a:rPr lang="en-US" altLang="zh-CN">
                <a:latin typeface="Arial" panose="020B0604020202020204" pitchFamily="34" charset="0"/>
              </a:rPr>
              <a:t>Adline </a:t>
            </a:r>
            <a:r>
              <a:rPr lang="zh-CN" altLang="en-US">
                <a:latin typeface="Arial" panose="020B0604020202020204" pitchFamily="34" charset="0"/>
              </a:rPr>
              <a:t>网络进行分类</a:t>
            </a:r>
            <a:r>
              <a:rPr lang="en-US" altLang="zh-CN">
                <a:latin typeface="Arial" panose="020B0604020202020204" pitchFamily="34" charset="0"/>
              </a:rPr>
              <a:t>,</a:t>
            </a:r>
            <a:r>
              <a:rPr lang="zh-CN" altLang="en-US">
                <a:latin typeface="Arial" panose="020B0604020202020204" pitchFamily="34" charset="0"/>
              </a:rPr>
              <a:t>因为</a:t>
            </a:r>
            <a:r>
              <a:rPr lang="en-US" altLang="zh-CN">
                <a:latin typeface="Arial" panose="020B0604020202020204" pitchFamily="34" charset="0"/>
              </a:rPr>
              <a:t>XOR</a:t>
            </a:r>
            <a:r>
              <a:rPr lang="zh-CN" altLang="en-US">
                <a:latin typeface="Arial" panose="020B0604020202020204" pitchFamily="34" charset="0"/>
              </a:rPr>
              <a:t>不是一个线性可分问题</a:t>
            </a:r>
          </a:p>
        </p:txBody>
      </p:sp>
      <p:sp>
        <p:nvSpPr>
          <p:cNvPr id="74756" name="Rectangle 3">
            <a:extLst>
              <a:ext uri="{FF2B5EF4-FFF2-40B4-BE49-F238E27FC236}">
                <a16:creationId xmlns:a16="http://schemas.microsoft.com/office/drawing/2014/main" id="{E566D2A0-37B5-4123-A4DC-ADB188F9C5FA}"/>
              </a:ext>
            </a:extLst>
          </p:cNvPr>
          <p:cNvSpPr>
            <a:spLocks noGrp="1" noRot="1" noChangeAspect="1" noChangeArrowheads="1" noTextEdit="1"/>
          </p:cNvSpPr>
          <p:nvPr>
            <p:ph type="sldImg"/>
          </p:nvPr>
        </p:nvSpPr>
        <p:spPr>
          <a:ln w="12700" cap="flat">
            <a:solidFill>
              <a:schemeClr val="tx1"/>
            </a:solidFill>
          </a:ln>
        </p:spPr>
      </p:sp>
    </p:spTree>
    <p:extLst>
      <p:ext uri="{BB962C8B-B14F-4D97-AF65-F5344CB8AC3E}">
        <p14:creationId xmlns:p14="http://schemas.microsoft.com/office/powerpoint/2010/main" val="41274556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How to explain this chain rule</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220914F-BE26-43C4-8063-9E6C159BF45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zh-TW" altLang="en-US" sz="1200" b="0" i="0" u="none" strike="noStrike" kern="1200" cap="none" spc="0" normalizeH="0" baseline="0" noProof="0">
              <a:ln>
                <a:noFill/>
              </a:ln>
              <a:solidFill>
                <a:prstClr val="black"/>
              </a:solidFill>
              <a:effectLst/>
              <a:uLnTx/>
              <a:uFillTx/>
              <a:latin typeface="Calibri" panose="020F0502020204030204"/>
              <a:cs typeface="+mn-cs"/>
            </a:endParaRPr>
          </a:p>
        </p:txBody>
      </p:sp>
    </p:spTree>
    <p:extLst>
      <p:ext uri="{BB962C8B-B14F-4D97-AF65-F5344CB8AC3E}">
        <p14:creationId xmlns:p14="http://schemas.microsoft.com/office/powerpoint/2010/main" val="3818460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How to explain this chain rule</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220914F-BE26-43C4-8063-9E6C159BF45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zh-TW" altLang="en-US" sz="1200" b="0" i="0" u="none" strike="noStrike" kern="1200" cap="none" spc="0" normalizeH="0" baseline="0" noProof="0">
              <a:ln>
                <a:noFill/>
              </a:ln>
              <a:solidFill>
                <a:prstClr val="black"/>
              </a:solidFill>
              <a:effectLst/>
              <a:uLnTx/>
              <a:uFillTx/>
              <a:latin typeface="Calibri" panose="020F0502020204030204"/>
              <a:cs typeface="+mn-cs"/>
            </a:endParaRPr>
          </a:p>
        </p:txBody>
      </p:sp>
    </p:spTree>
    <p:extLst>
      <p:ext uri="{BB962C8B-B14F-4D97-AF65-F5344CB8AC3E}">
        <p14:creationId xmlns:p14="http://schemas.microsoft.com/office/powerpoint/2010/main" val="38328616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Stochastic</a:t>
            </a:r>
          </a:p>
          <a:p>
            <a:endParaRPr lang="en-US" altLang="zh-TW" dirty="0"/>
          </a:p>
          <a:p>
            <a:r>
              <a:rPr lang="en-US" altLang="zh-TW" dirty="0"/>
              <a:t>Data</a:t>
            </a:r>
            <a:r>
              <a:rPr lang="en-US" altLang="zh-TW" baseline="0" dirty="0"/>
              <a:t> normalization</a:t>
            </a:r>
          </a:p>
          <a:p>
            <a:endParaRPr lang="en-US" altLang="zh-TW" baseline="0" dirty="0"/>
          </a:p>
          <a:p>
            <a:r>
              <a:rPr lang="en-US" altLang="zh-TW" baseline="0" dirty="0"/>
              <a:t>Mine ,,,,,,</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D5FD5E6-1D4C-4574-A5FD-B73197860C4A}"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zh-TW" altLang="en-US" sz="1200" b="0" i="0" u="none" strike="noStrike" kern="1200" cap="none" spc="0" normalizeH="0" baseline="0" noProof="0">
              <a:ln>
                <a:noFill/>
              </a:ln>
              <a:solidFill>
                <a:prstClr val="black"/>
              </a:solidFill>
              <a:effectLst/>
              <a:uLnTx/>
              <a:uFillTx/>
              <a:latin typeface="Calibri" panose="020F0502020204030204"/>
              <a:cs typeface="+mn-cs"/>
            </a:endParaRPr>
          </a:p>
        </p:txBody>
      </p:sp>
    </p:spTree>
    <p:extLst>
      <p:ext uri="{BB962C8B-B14F-4D97-AF65-F5344CB8AC3E}">
        <p14:creationId xmlns:p14="http://schemas.microsoft.com/office/powerpoint/2010/main" val="2734110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Draw is so comply use</a:t>
            </a:r>
            <a:r>
              <a:rPr lang="en-US" altLang="zh-TW" baseline="0" dirty="0"/>
              <a:t> </a:t>
            </a:r>
            <a:r>
              <a:rPr lang="en-US" altLang="zh-TW" baseline="0" dirty="0" err="1"/>
              <a:t>minecraft</a:t>
            </a:r>
            <a:endParaRPr lang="en-US" altLang="zh-TW" dirty="0"/>
          </a:p>
          <a:p>
            <a:endParaRPr lang="en-US" altLang="zh-TW" dirty="0"/>
          </a:p>
          <a:p>
            <a:r>
              <a:rPr lang="en-US" altLang="zh-TW" dirty="0"/>
              <a:t>Easy</a:t>
            </a:r>
            <a:r>
              <a:rPr lang="en-US" altLang="zh-TW" baseline="0" dirty="0"/>
              <a:t> for more than two variables</a:t>
            </a:r>
            <a:endParaRPr lang="zh-TW" altLang="en-US" dirty="0"/>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5D05C0D-00F1-4D27-9FA2-F1BC4B0526D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zh-TW" altLang="en-US" sz="1200" b="0" i="0" u="none" strike="noStrike" kern="1200" cap="none" spc="0" normalizeH="0" baseline="0" noProof="0">
              <a:ln>
                <a:noFill/>
              </a:ln>
              <a:solidFill>
                <a:prstClr val="black"/>
              </a:solidFill>
              <a:effectLst/>
              <a:uLnTx/>
              <a:uFillTx/>
              <a:latin typeface="Calibri" panose="020F0502020204030204"/>
              <a:cs typeface="+mn-cs"/>
            </a:endParaRPr>
          </a:p>
        </p:txBody>
      </p:sp>
    </p:spTree>
    <p:extLst>
      <p:ext uri="{BB962C8B-B14F-4D97-AF65-F5344CB8AC3E}">
        <p14:creationId xmlns:p14="http://schemas.microsoft.com/office/powerpoint/2010/main" val="12960567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D5FD5E6-1D4C-4574-A5FD-B73197860C4A}"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zh-TW" altLang="en-US" sz="1200" b="0" i="0" u="none" strike="noStrike" kern="1200" cap="none" spc="0" normalizeH="0" baseline="0" noProof="0">
              <a:ln>
                <a:noFill/>
              </a:ln>
              <a:solidFill>
                <a:prstClr val="black"/>
              </a:solidFill>
              <a:effectLst/>
              <a:uLnTx/>
              <a:uFillTx/>
              <a:latin typeface="Calibri" panose="020F0502020204030204"/>
              <a:cs typeface="+mn-cs"/>
            </a:endParaRPr>
          </a:p>
        </p:txBody>
      </p:sp>
    </p:spTree>
    <p:extLst>
      <p:ext uri="{BB962C8B-B14F-4D97-AF65-F5344CB8AC3E}">
        <p14:creationId xmlns:p14="http://schemas.microsoft.com/office/powerpoint/2010/main" val="7044106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solidFill>
                  <a:srgbClr val="0000FF"/>
                </a:solidFill>
              </a:rPr>
              <a:t>Advanced Idea: </a:t>
            </a:r>
            <a:r>
              <a:rPr lang="en-US" altLang="zh-TW" sz="1200" b="0" i="0" kern="1200" dirty="0">
                <a:solidFill>
                  <a:schemeClr val="tx1"/>
                </a:solidFill>
                <a:effectLst/>
                <a:latin typeface="+mn-lt"/>
                <a:ea typeface="+mn-ea"/>
                <a:cs typeface="+mn-cs"/>
              </a:rPr>
              <a:t>Eta</a:t>
            </a:r>
            <a:endParaRPr lang="en-US" altLang="zh-TW" dirty="0">
              <a:solidFill>
                <a:srgbClr val="0000FF"/>
              </a:solidFill>
            </a:endParaRPr>
          </a:p>
          <a:p>
            <a:pPr lvl="1"/>
            <a:r>
              <a:rPr lang="en-US" altLang="zh-TW" dirty="0">
                <a:solidFill>
                  <a:srgbClr val="0000FF"/>
                </a:solidFill>
              </a:rPr>
              <a:t>Can we give each parameters different learning rates?</a:t>
            </a:r>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013B472-B66E-431C-811F-64FEA2AB6C54}"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zh-TW" altLang="en-US" sz="1200" b="0" i="0" u="none" strike="noStrike" kern="1200" cap="none" spc="0" normalizeH="0" baseline="0" noProof="0">
              <a:ln>
                <a:noFill/>
              </a:ln>
              <a:solidFill>
                <a:prstClr val="black"/>
              </a:solidFill>
              <a:effectLst/>
              <a:uLnTx/>
              <a:uFillTx/>
              <a:latin typeface="Calibri" panose="020F0502020204030204"/>
              <a:cs typeface="+mn-cs"/>
            </a:endParaRPr>
          </a:p>
        </p:txBody>
      </p:sp>
    </p:spTree>
    <p:extLst>
      <p:ext uri="{BB962C8B-B14F-4D97-AF65-F5344CB8AC3E}">
        <p14:creationId xmlns:p14="http://schemas.microsoft.com/office/powerpoint/2010/main" val="870282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Why</a:t>
            </a:r>
            <a:r>
              <a:rPr lang="en-US" altLang="zh-TW" baseline="0" dirty="0"/>
              <a:t> square</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013B472-B66E-431C-811F-64FEA2AB6C54}"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zh-TW" altLang="en-US" sz="1200" b="0" i="0" u="none" strike="noStrike" kern="1200" cap="none" spc="0" normalizeH="0" baseline="0" noProof="0">
              <a:ln>
                <a:noFill/>
              </a:ln>
              <a:solidFill>
                <a:prstClr val="black"/>
              </a:solidFill>
              <a:effectLst/>
              <a:uLnTx/>
              <a:uFillTx/>
              <a:latin typeface="Calibri" panose="020F0502020204030204"/>
              <a:cs typeface="+mn-cs"/>
            </a:endParaRPr>
          </a:p>
        </p:txBody>
      </p:sp>
    </p:spTree>
    <p:extLst>
      <p:ext uri="{BB962C8B-B14F-4D97-AF65-F5344CB8AC3E}">
        <p14:creationId xmlns:p14="http://schemas.microsoft.com/office/powerpoint/2010/main" val="29758538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013B472-B66E-431C-811F-64FEA2AB6C54}"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zh-TW" altLang="en-US" sz="1200" b="0" i="0" u="none" strike="noStrike" kern="1200" cap="none" spc="0" normalizeH="0" baseline="0" noProof="0">
              <a:ln>
                <a:noFill/>
              </a:ln>
              <a:solidFill>
                <a:prstClr val="black"/>
              </a:solidFill>
              <a:effectLst/>
              <a:uLnTx/>
              <a:uFillTx/>
              <a:latin typeface="Calibri" panose="020F0502020204030204"/>
              <a:cs typeface="+mn-cs"/>
            </a:endParaRPr>
          </a:p>
        </p:txBody>
      </p:sp>
    </p:spTree>
    <p:extLst>
      <p:ext uri="{BB962C8B-B14F-4D97-AF65-F5344CB8AC3E}">
        <p14:creationId xmlns:p14="http://schemas.microsoft.com/office/powerpoint/2010/main" val="16194842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Contradiction??????</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F38C80-00F7-436B-8B87-50F370165391}"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cs typeface="+mn-cs"/>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0" lang="zh-TW" altLang="en-US" sz="1200" b="0" i="0" u="none" strike="noStrike" kern="1200" cap="none" spc="0" normalizeH="0" baseline="0" noProof="0">
              <a:ln>
                <a:noFill/>
              </a:ln>
              <a:solidFill>
                <a:prstClr val="black"/>
              </a:solidFill>
              <a:effectLst/>
              <a:uLnTx/>
              <a:uFillTx/>
              <a:latin typeface="Calibri" panose="020F0502020204030204"/>
              <a:cs typeface="+mn-cs"/>
            </a:endParaRPr>
          </a:p>
        </p:txBody>
      </p:sp>
    </p:spTree>
    <p:extLst>
      <p:ext uri="{BB962C8B-B14F-4D97-AF65-F5344CB8AC3E}">
        <p14:creationId xmlns:p14="http://schemas.microsoft.com/office/powerpoint/2010/main" val="22698547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http://seed.ucsd.edu/mediawiki/images/6/6a/Adagrad.pdf</a:t>
            </a:r>
          </a:p>
          <a:p>
            <a:r>
              <a:rPr lang="en-US" altLang="zh-TW" dirty="0"/>
              <a:t>http://courses.cs.washington.edu/courses/cse547/15sp/slides/adagrad.pdf</a:t>
            </a:r>
          </a:p>
          <a:p>
            <a:endParaRPr lang="en-US" altLang="zh-TW" dirty="0"/>
          </a:p>
          <a:p>
            <a:r>
              <a:rPr lang="en-US" altLang="zh-TW" sz="1200" b="0" i="0" kern="1200" dirty="0">
                <a:solidFill>
                  <a:schemeClr val="tx1"/>
                </a:solidFill>
                <a:effectLst/>
                <a:latin typeface="+mn-lt"/>
                <a:ea typeface="+mn-ea"/>
                <a:cs typeface="+mn-cs"/>
              </a:rPr>
              <a:t>Some features can be extremely useful and informative to an optimization problem but they may not show up in most of the training instances or data. If, when they do show up, they are weighted equally in terms of learning rate as a feature that has shown up hundreds of times we are practically saying that the influence of such features means nothing in the overall optimization (it's impact per step in the stochastic gradient descent will be so small that it can practically be discounted). To counter this, </a:t>
            </a:r>
            <a:r>
              <a:rPr lang="en-US" altLang="zh-TW" sz="1200" b="0" i="0" kern="1200" dirty="0" err="1">
                <a:solidFill>
                  <a:schemeClr val="tx1"/>
                </a:solidFill>
                <a:effectLst/>
                <a:latin typeface="+mn-lt"/>
                <a:ea typeface="+mn-ea"/>
                <a:cs typeface="+mn-cs"/>
              </a:rPr>
              <a:t>AdaGrad</a:t>
            </a:r>
            <a:r>
              <a:rPr lang="en-US" altLang="zh-TW" sz="1200" b="0" i="0" kern="1200" dirty="0">
                <a:solidFill>
                  <a:schemeClr val="tx1"/>
                </a:solidFill>
                <a:effectLst/>
                <a:latin typeface="+mn-lt"/>
                <a:ea typeface="+mn-ea"/>
                <a:cs typeface="+mn-cs"/>
              </a:rPr>
              <a:t> makes it such that features that are more sparse in the data have a higher learning rate which translates into a larger update for that feature (i.e. in logistic regression that feature's regression coefficient will be increased/decreased more than a coefficient of a feature that is seen very often).</a:t>
            </a:r>
            <a:r>
              <a:rPr lang="en-US" altLang="zh-TW" dirty="0"/>
              <a:t/>
            </a:r>
            <a:br>
              <a:rPr lang="en-US" altLang="zh-TW" dirty="0"/>
            </a:br>
            <a:r>
              <a:rPr lang="en-US" altLang="zh-TW" dirty="0"/>
              <a:t/>
            </a:r>
            <a:br>
              <a:rPr lang="en-US" altLang="zh-TW" dirty="0"/>
            </a:br>
            <a:r>
              <a:rPr lang="en-US" altLang="zh-TW" sz="1200" b="0" i="0" kern="1200" dirty="0">
                <a:solidFill>
                  <a:schemeClr val="tx1"/>
                </a:solidFill>
                <a:effectLst/>
                <a:latin typeface="+mn-lt"/>
                <a:ea typeface="+mn-ea"/>
                <a:cs typeface="+mn-cs"/>
              </a:rPr>
              <a:t>Simply put, sparse features can be very useful. I don't have an example of application in neural network training. Different adaptive learning algorithms are useful with different data (it would really depend on what your data is and how much importance you place on sparse features). </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013B472-B66E-431C-811F-64FEA2AB6C54}"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cs typeface="+mn-cs"/>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0" lang="zh-TW" altLang="en-US" sz="1200" b="0" i="0" u="none" strike="noStrike" kern="1200" cap="none" spc="0" normalizeH="0" baseline="0" noProof="0">
              <a:ln>
                <a:noFill/>
              </a:ln>
              <a:solidFill>
                <a:prstClr val="black"/>
              </a:solidFill>
              <a:effectLst/>
              <a:uLnTx/>
              <a:uFillTx/>
              <a:latin typeface="Calibri" panose="020F0502020204030204"/>
              <a:cs typeface="+mn-cs"/>
            </a:endParaRPr>
          </a:p>
        </p:txBody>
      </p:sp>
    </p:spTree>
    <p:extLst>
      <p:ext uri="{BB962C8B-B14F-4D97-AF65-F5344CB8AC3E}">
        <p14:creationId xmlns:p14="http://schemas.microsoft.com/office/powerpoint/2010/main" val="2554813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2400" dirty="0"/>
              <a:t>A network can have millions of parameters.</a:t>
            </a:r>
          </a:p>
          <a:p>
            <a:pPr lvl="1"/>
            <a:r>
              <a:rPr lang="en-US" altLang="zh-TW" dirty="0"/>
              <a:t>Backpropagation is the way to compute the gradients efficiently (not today)</a:t>
            </a:r>
          </a:p>
          <a:p>
            <a:pPr lvl="1"/>
            <a:r>
              <a:rPr lang="en-US" altLang="zh-TW" dirty="0"/>
              <a:t>Ref: http://speech.ee.ntu.edu.tw/~tlkagk/courses/MLDS_2015_2/Lecture/DNN%20backprop.ecm.mp4/index.html</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What is the suitable value for </a:t>
            </a:r>
            <a:r>
              <a:rPr lang="el-GR" altLang="zh-TW" sz="1200" dirty="0"/>
              <a:t>η</a:t>
            </a:r>
            <a:r>
              <a:rPr lang="en-US" altLang="zh-TW" sz="1200"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I don’t know. Depend on C(</a:t>
            </a:r>
            <a:r>
              <a:rPr lang="el-GR" altLang="zh-TW" sz="1200" dirty="0"/>
              <a:t>θ</a:t>
            </a:r>
            <a:r>
              <a:rPr lang="en-US" altLang="zh-TW" sz="1200" dirty="0"/>
              <a:t>)</a:t>
            </a:r>
            <a:endParaRPr lang="zh-TW" alt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504DF33-A099-48C3-97F8-77FEC4A41389}"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zh-TW" altLang="en-US" sz="1200" b="0" i="0" u="none" strike="noStrike" kern="1200" cap="none" spc="0" normalizeH="0" baseline="0" noProof="0">
              <a:ln>
                <a:noFill/>
              </a:ln>
              <a:solidFill>
                <a:prstClr val="black"/>
              </a:solidFill>
              <a:effectLst/>
              <a:uLnTx/>
              <a:uFillTx/>
              <a:latin typeface="Calibri" panose="020F0502020204030204"/>
              <a:cs typeface="+mn-cs"/>
            </a:endParaRPr>
          </a:p>
        </p:txBody>
      </p:sp>
    </p:spTree>
    <p:extLst>
      <p:ext uri="{BB962C8B-B14F-4D97-AF65-F5344CB8AC3E}">
        <p14:creationId xmlns:p14="http://schemas.microsoft.com/office/powerpoint/2010/main" val="22112084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Larger Gradient </a:t>
            </a:r>
            <a:endParaRPr lang="zh-TW" altLang="en-US" sz="1200" dirty="0"/>
          </a:p>
          <a:p>
            <a:pPr algn="ctr"/>
            <a:r>
              <a:rPr lang="en-US" altLang="zh-TW" sz="1200" dirty="0"/>
              <a:t>Smaller Learning</a:t>
            </a:r>
          </a:p>
          <a:p>
            <a:pPr algn="ctr"/>
            <a:r>
              <a:rPr lang="en-US" altLang="zh-TW" sz="1200" dirty="0"/>
              <a:t>Rate </a:t>
            </a: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013B472-B66E-431C-811F-64FEA2AB6C54}"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zh-TW" altLang="en-US" sz="1200" b="0" i="0" u="none" strike="noStrike" kern="1200" cap="none" spc="0" normalizeH="0" baseline="0" noProof="0">
              <a:ln>
                <a:noFill/>
              </a:ln>
              <a:solidFill>
                <a:prstClr val="black"/>
              </a:solidFill>
              <a:effectLst/>
              <a:uLnTx/>
              <a:uFillTx/>
              <a:latin typeface="Calibri" panose="020F0502020204030204"/>
              <a:cs typeface="+mn-cs"/>
            </a:endParaRPr>
          </a:p>
        </p:txBody>
      </p:sp>
    </p:spTree>
    <p:extLst>
      <p:ext uri="{BB962C8B-B14F-4D97-AF65-F5344CB8AC3E}">
        <p14:creationId xmlns:p14="http://schemas.microsoft.com/office/powerpoint/2010/main" val="962109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You will ignore it in this case,</a:t>
            </a:r>
          </a:p>
          <a:p>
            <a:r>
              <a:rPr lang="en-US" altLang="zh-TW" dirty="0"/>
              <a:t>Because the second is always the </a:t>
            </a:r>
            <a:r>
              <a:rPr lang="en-US" altLang="zh-TW" dirty="0" err="1"/>
              <a:t>saem</a:t>
            </a:r>
            <a:endParaRPr lang="en-US" altLang="zh-TW" dirty="0"/>
          </a:p>
          <a:p>
            <a:endParaRPr lang="en-US" altLang="zh-TW" dirty="0"/>
          </a:p>
          <a:p>
            <a:r>
              <a:rPr lang="en-US" altLang="zh-TW" dirty="0"/>
              <a:t>For </a:t>
            </a:r>
            <a:r>
              <a:rPr lang="en-US" altLang="zh-TW" dirty="0" err="1"/>
              <a:t>taylor</a:t>
            </a:r>
            <a:r>
              <a:rPr lang="en-US" altLang="zh-TW" dirty="0"/>
              <a:t>, second</a:t>
            </a:r>
            <a:r>
              <a:rPr lang="en-US" altLang="zh-TW" baseline="0" dirty="0"/>
              <a:t> order is </a:t>
            </a:r>
            <a:r>
              <a:rPr lang="en-US" altLang="zh-TW" baseline="0" dirty="0" err="1"/>
              <a:t>consdierd</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F38C80-00F7-436B-8B87-50F370165391}"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cs typeface="+mn-cs"/>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zh-TW" altLang="en-US" sz="1200" b="0" i="0" u="none" strike="noStrike" kern="1200" cap="none" spc="0" normalizeH="0" baseline="0" noProof="0">
              <a:ln>
                <a:noFill/>
              </a:ln>
              <a:solidFill>
                <a:prstClr val="black"/>
              </a:solidFill>
              <a:effectLst/>
              <a:uLnTx/>
              <a:uFillTx/>
              <a:latin typeface="Calibri" panose="020F0502020204030204"/>
              <a:cs typeface="+mn-cs"/>
            </a:endParaRPr>
          </a:p>
        </p:txBody>
      </p:sp>
    </p:spTree>
    <p:extLst>
      <p:ext uri="{BB962C8B-B14F-4D97-AF65-F5344CB8AC3E}">
        <p14:creationId xmlns:p14="http://schemas.microsoft.com/office/powerpoint/2010/main" val="19663054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Larger Gradient </a:t>
            </a:r>
            <a:endParaRPr lang="zh-TW" altLang="en-US" sz="1200" dirty="0"/>
          </a:p>
          <a:p>
            <a:pPr algn="ctr"/>
            <a:r>
              <a:rPr lang="en-US" altLang="zh-TW" sz="1200" dirty="0"/>
              <a:t>Smaller Learning</a:t>
            </a:r>
          </a:p>
          <a:p>
            <a:pPr algn="ctr"/>
            <a:r>
              <a:rPr lang="en-US" altLang="zh-TW" sz="1200" dirty="0"/>
              <a:t>Rate </a:t>
            </a: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013B472-B66E-431C-811F-64FEA2AB6C54}"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zh-TW" altLang="en-US" sz="1200" b="0" i="0" u="none" strike="noStrike" kern="1200" cap="none" spc="0" normalizeH="0" baseline="0" noProof="0">
              <a:ln>
                <a:noFill/>
              </a:ln>
              <a:solidFill>
                <a:prstClr val="black"/>
              </a:solidFill>
              <a:effectLst/>
              <a:uLnTx/>
              <a:uFillTx/>
              <a:latin typeface="Calibri" panose="020F0502020204030204"/>
              <a:cs typeface="+mn-cs"/>
            </a:endParaRPr>
          </a:p>
        </p:txBody>
      </p:sp>
    </p:spTree>
    <p:extLst>
      <p:ext uri="{BB962C8B-B14F-4D97-AF65-F5344CB8AC3E}">
        <p14:creationId xmlns:p14="http://schemas.microsoft.com/office/powerpoint/2010/main" val="5772551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What would</a:t>
            </a:r>
            <a:r>
              <a:rPr lang="en-US" altLang="zh-TW" baseline="0" dirty="0"/>
              <a:t> you see?</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013B472-B66E-431C-811F-64FEA2AB6C54}"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zh-TW" altLang="en-US" sz="1200" b="0" i="0" u="none" strike="noStrike" kern="1200" cap="none" spc="0" normalizeH="0" baseline="0" noProof="0">
              <a:ln>
                <a:noFill/>
              </a:ln>
              <a:solidFill>
                <a:prstClr val="black"/>
              </a:solidFill>
              <a:effectLst/>
              <a:uLnTx/>
              <a:uFillTx/>
              <a:latin typeface="Calibri" panose="020F0502020204030204"/>
              <a:cs typeface="+mn-cs"/>
            </a:endParaRPr>
          </a:p>
        </p:txBody>
      </p:sp>
    </p:spTree>
    <p:extLst>
      <p:ext uri="{BB962C8B-B14F-4D97-AF65-F5344CB8AC3E}">
        <p14:creationId xmlns:p14="http://schemas.microsoft.com/office/powerpoint/2010/main" val="33546032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See all the examples once = 1 epoch</a:t>
            </a:r>
            <a:endParaRPr lang="zh-TW" alt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Two approaches update the parameters towards the same direction, but stochastic is faster!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785798-1D2B-4740-BC8C-66AA26152767}"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zh-TW" altLang="en-US" sz="1200" b="0" i="0" u="none" strike="noStrike" kern="1200" cap="none" spc="0" normalizeH="0" baseline="0" noProof="0">
              <a:ln>
                <a:noFill/>
              </a:ln>
              <a:solidFill>
                <a:prstClr val="black"/>
              </a:solidFill>
              <a:effectLst/>
              <a:uLnTx/>
              <a:uFillTx/>
              <a:latin typeface="Calibri" panose="020F0502020204030204"/>
              <a:cs typeface="+mn-cs"/>
            </a:endParaRPr>
          </a:p>
        </p:txBody>
      </p:sp>
    </p:spTree>
    <p:extLst>
      <p:ext uri="{BB962C8B-B14F-4D97-AF65-F5344CB8AC3E}">
        <p14:creationId xmlns:p14="http://schemas.microsoft.com/office/powerpoint/2010/main" val="16083831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Full?</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D5FD5E6-1D4C-4574-A5FD-B73197860C4A}"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cs typeface="+mn-cs"/>
              </a:rPr>
              <a:pPr marL="0" marR="0" lvl="0" indent="0" algn="r" defTabSz="457200" rtl="0" eaLnBrk="1" fontAlgn="auto" latinLnBrk="0" hangingPunct="1">
                <a:lnSpc>
                  <a:spcPct val="100000"/>
                </a:lnSpc>
                <a:spcBef>
                  <a:spcPts val="0"/>
                </a:spcBef>
                <a:spcAft>
                  <a:spcPts val="0"/>
                </a:spcAft>
                <a:buClrTx/>
                <a:buSzTx/>
                <a:buFontTx/>
                <a:buNone/>
                <a:tabLst/>
                <a:defRPr/>
              </a:pPr>
              <a:t>82</a:t>
            </a:fld>
            <a:endParaRPr kumimoji="0" lang="zh-TW" altLang="en-US" sz="1200" b="0" i="0" u="none" strike="noStrike" kern="1200" cap="none" spc="0" normalizeH="0" baseline="0" noProof="0">
              <a:ln>
                <a:noFill/>
              </a:ln>
              <a:solidFill>
                <a:prstClr val="black"/>
              </a:solidFill>
              <a:effectLst/>
              <a:uLnTx/>
              <a:uFillTx/>
              <a:latin typeface="Calibri" panose="020F0502020204030204"/>
              <a:cs typeface="+mn-cs"/>
            </a:endParaRPr>
          </a:p>
        </p:txBody>
      </p:sp>
    </p:spTree>
    <p:extLst>
      <p:ext uri="{BB962C8B-B14F-4D97-AF65-F5344CB8AC3E}">
        <p14:creationId xmlns:p14="http://schemas.microsoft.com/office/powerpoint/2010/main" val="10647553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t>Can we demo this???????????????</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t>https://standardfrancis.wordpress.com/2015/04/16/batch-normalization/</a:t>
            </a:r>
            <a:endParaRPr lang="zh-TW" altLang="en-US" dirty="0"/>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013B472-B66E-431C-811F-64FEA2AB6C54}"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zh-TW" altLang="en-US" sz="1200" b="0" i="0" u="none" strike="noStrike" kern="1200" cap="none" spc="0" normalizeH="0" baseline="0" noProof="0">
              <a:ln>
                <a:noFill/>
              </a:ln>
              <a:solidFill>
                <a:prstClr val="black"/>
              </a:solidFill>
              <a:effectLst/>
              <a:uLnTx/>
              <a:uFillTx/>
              <a:latin typeface="Calibri" panose="020F0502020204030204"/>
              <a:cs typeface="+mn-cs"/>
            </a:endParaRPr>
          </a:p>
        </p:txBody>
      </p:sp>
    </p:spTree>
    <p:extLst>
      <p:ext uri="{BB962C8B-B14F-4D97-AF65-F5344CB8AC3E}">
        <p14:creationId xmlns:p14="http://schemas.microsoft.com/office/powerpoint/2010/main" val="39138433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Demo </a:t>
            </a:r>
            <a:r>
              <a:rPr lang="en-US" altLang="zh-TW" dirty="0" err="1"/>
              <a:t>minecraft</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D5FD5E6-1D4C-4574-A5FD-B73197860C4A}"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zh-TW" altLang="en-US" sz="1200" b="0" i="0" u="none" strike="noStrike" kern="1200" cap="none" spc="0" normalizeH="0" baseline="0" noProof="0">
              <a:ln>
                <a:noFill/>
              </a:ln>
              <a:solidFill>
                <a:prstClr val="black"/>
              </a:solidFill>
              <a:effectLst/>
              <a:uLnTx/>
              <a:uFillTx/>
              <a:latin typeface="Calibri" panose="020F0502020204030204"/>
              <a:cs typeface="+mn-cs"/>
            </a:endParaRPr>
          </a:p>
        </p:txBody>
      </p:sp>
    </p:spTree>
    <p:extLst>
      <p:ext uri="{BB962C8B-B14F-4D97-AF65-F5344CB8AC3E}">
        <p14:creationId xmlns:p14="http://schemas.microsoft.com/office/powerpoint/2010/main" val="23056225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rgbClr val="0000FF"/>
                </a:solidFill>
              </a:rPr>
              <a:t>You cannot know C(</a:t>
            </a:r>
            <a:r>
              <a:rPr lang="el-GR" altLang="zh-TW" sz="1200" dirty="0">
                <a:solidFill>
                  <a:srgbClr val="0000FF"/>
                </a:solidFill>
              </a:rPr>
              <a:t>θ</a:t>
            </a:r>
            <a:r>
              <a:rPr lang="en-US" altLang="zh-TW" sz="1200" dirty="0">
                <a:solidFill>
                  <a:srgbClr val="0000FF"/>
                </a:solidFill>
              </a:rPr>
              <a:t>) outside the red circle!</a:t>
            </a:r>
            <a:endParaRPr lang="zh-TW" altLang="en-US" sz="1200" dirty="0">
              <a:solidFill>
                <a:srgbClr val="0000FF"/>
              </a:solidFill>
            </a:endParaRPr>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504DF33-A099-48C3-97F8-77FEC4A41389}"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cs typeface="+mn-cs"/>
              </a:rPr>
              <a:pPr marL="0" marR="0" lvl="0" indent="0" algn="r" defTabSz="457200" rtl="0" eaLnBrk="1" fontAlgn="auto" latinLnBrk="0" hangingPunct="1">
                <a:lnSpc>
                  <a:spcPct val="100000"/>
                </a:lnSpc>
                <a:spcBef>
                  <a:spcPts val="0"/>
                </a:spcBef>
                <a:spcAft>
                  <a:spcPts val="0"/>
                </a:spcAft>
                <a:buClrTx/>
                <a:buSzTx/>
                <a:buFontTx/>
                <a:buNone/>
                <a:tabLst/>
                <a:defRPr/>
              </a:pPr>
              <a:t>89</a:t>
            </a:fld>
            <a:endParaRPr kumimoji="0" lang="zh-TW" altLang="en-US" sz="1200" b="0" i="0" u="none" strike="noStrike" kern="1200" cap="none" spc="0" normalizeH="0" baseline="0" noProof="0">
              <a:ln>
                <a:noFill/>
              </a:ln>
              <a:solidFill>
                <a:prstClr val="black"/>
              </a:solidFill>
              <a:effectLst/>
              <a:uLnTx/>
              <a:uFillTx/>
              <a:latin typeface="Calibri" panose="020F0502020204030204"/>
              <a:cs typeface="+mn-cs"/>
            </a:endParaRPr>
          </a:p>
        </p:txBody>
      </p:sp>
    </p:spTree>
    <p:extLst>
      <p:ext uri="{BB962C8B-B14F-4D97-AF65-F5344CB8AC3E}">
        <p14:creationId xmlns:p14="http://schemas.microsoft.com/office/powerpoint/2010/main" val="14181423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eta</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504DF33-A099-48C3-97F8-77FEC4A41389}"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cs typeface="+mn-cs"/>
              </a:rPr>
              <a:pPr marL="0" marR="0" lvl="0" indent="0" algn="r" defTabSz="457200" rtl="0" eaLnBrk="1" fontAlgn="auto" latinLnBrk="0" hangingPunct="1">
                <a:lnSpc>
                  <a:spcPct val="100000"/>
                </a:lnSpc>
                <a:spcBef>
                  <a:spcPts val="0"/>
                </a:spcBef>
                <a:spcAft>
                  <a:spcPts val="0"/>
                </a:spcAft>
                <a:buClrTx/>
                <a:buSzTx/>
                <a:buFontTx/>
                <a:buNone/>
                <a:tabLst/>
                <a:defRPr/>
              </a:pPr>
              <a:t>95</a:t>
            </a:fld>
            <a:endParaRPr kumimoji="0" lang="zh-TW" altLang="en-US" sz="1200" b="0" i="0" u="none" strike="noStrike" kern="1200" cap="none" spc="0" normalizeH="0" baseline="0" noProof="0">
              <a:ln>
                <a:noFill/>
              </a:ln>
              <a:solidFill>
                <a:prstClr val="black"/>
              </a:solidFill>
              <a:effectLst/>
              <a:uLnTx/>
              <a:uFillTx/>
              <a:latin typeface="Calibri" panose="020F0502020204030204"/>
              <a:cs typeface="+mn-cs"/>
            </a:endParaRPr>
          </a:p>
        </p:txBody>
      </p:sp>
    </p:spTree>
    <p:extLst>
      <p:ext uri="{BB962C8B-B14F-4D97-AF65-F5344CB8AC3E}">
        <p14:creationId xmlns:p14="http://schemas.microsoft.com/office/powerpoint/2010/main" val="3544143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後面的值很大</a:t>
            </a:r>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220914F-BE26-43C4-8063-9E6C159BF45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zh-TW" altLang="en-US" sz="1200" b="0" i="0" u="none" strike="noStrike" kern="1200" cap="none" spc="0" normalizeH="0" baseline="0" noProof="0">
              <a:ln>
                <a:noFill/>
              </a:ln>
              <a:solidFill>
                <a:prstClr val="black"/>
              </a:solidFill>
              <a:effectLst/>
              <a:uLnTx/>
              <a:uFillTx/>
              <a:latin typeface="Calibri" panose="020F0502020204030204"/>
              <a:cs typeface="+mn-cs"/>
            </a:endParaRPr>
          </a:p>
        </p:txBody>
      </p:sp>
    </p:spTree>
    <p:extLst>
      <p:ext uri="{BB962C8B-B14F-4D97-AF65-F5344CB8AC3E}">
        <p14:creationId xmlns:p14="http://schemas.microsoft.com/office/powerpoint/2010/main" val="39845145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dirty="0">
                <a:solidFill>
                  <a:srgbClr val="0000FF"/>
                </a:solidFill>
              </a:rPr>
              <a:t>Simple, right?</a:t>
            </a:r>
            <a:endParaRPr lang="zh-TW" altLang="en-US" sz="1200" b="1" dirty="0">
              <a:solidFill>
                <a:srgbClr val="0000FF"/>
              </a:solidFill>
            </a:endParaRPr>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5D05C0D-00F1-4D27-9FA2-F1BC4B0526D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cs typeface="+mn-cs"/>
              </a:rPr>
              <a:pPr marL="0" marR="0" lvl="0" indent="0" algn="r" defTabSz="457200" rtl="0" eaLnBrk="1" fontAlgn="auto" latinLnBrk="0" hangingPunct="1">
                <a:lnSpc>
                  <a:spcPct val="100000"/>
                </a:lnSpc>
                <a:spcBef>
                  <a:spcPts val="0"/>
                </a:spcBef>
                <a:spcAft>
                  <a:spcPts val="0"/>
                </a:spcAft>
                <a:buClrTx/>
                <a:buSzTx/>
                <a:buFontTx/>
                <a:buNone/>
                <a:tabLst/>
                <a:defRPr/>
              </a:pPr>
              <a:t>96</a:t>
            </a:fld>
            <a:endParaRPr kumimoji="0" lang="zh-TW" altLang="en-US" sz="1200" b="0" i="0" u="none" strike="noStrike" kern="1200" cap="none" spc="0" normalizeH="0" baseline="0" noProof="0">
              <a:ln>
                <a:noFill/>
              </a:ln>
              <a:solidFill>
                <a:prstClr val="black"/>
              </a:solidFill>
              <a:effectLst/>
              <a:uLnTx/>
              <a:uFillTx/>
              <a:latin typeface="Calibri" panose="020F0502020204030204"/>
              <a:cs typeface="+mn-cs"/>
            </a:endParaRPr>
          </a:p>
        </p:txBody>
      </p:sp>
    </p:spTree>
    <p:extLst>
      <p:ext uri="{BB962C8B-B14F-4D97-AF65-F5344CB8AC3E}">
        <p14:creationId xmlns:p14="http://schemas.microsoft.com/office/powerpoint/2010/main" val="22752731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Demo: Why</a:t>
            </a:r>
            <a:r>
              <a:rPr lang="en-US" altLang="zh-TW" baseline="0" dirty="0"/>
              <a:t> all the </a:t>
            </a:r>
            <a:r>
              <a:rPr lang="en-US" altLang="zh-TW" baseline="0" dirty="0" err="1"/>
              <a:t>problmes</a:t>
            </a:r>
            <a:r>
              <a:rPr lang="en-US" altLang="zh-TW" baseline="0" dirty="0"/>
              <a:t>/</a:t>
            </a:r>
            <a:endParaRPr lang="zh-TW" altLang="en-US" dirty="0"/>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D5FD5E6-1D4C-4574-A5FD-B73197860C4A}"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cs typeface="+mn-cs"/>
              </a:rPr>
              <a:pPr marL="0" marR="0" lvl="0" indent="0" algn="r" defTabSz="457200" rtl="0" eaLnBrk="1" fontAlgn="auto" latinLnBrk="0" hangingPunct="1">
                <a:lnSpc>
                  <a:spcPct val="100000"/>
                </a:lnSpc>
                <a:spcBef>
                  <a:spcPts val="0"/>
                </a:spcBef>
                <a:spcAft>
                  <a:spcPts val="0"/>
                </a:spcAft>
                <a:buClrTx/>
                <a:buSzTx/>
                <a:buFontTx/>
                <a:buNone/>
                <a:tabLst/>
                <a:defRPr/>
              </a:pPr>
              <a:t>97</a:t>
            </a:fld>
            <a:endParaRPr kumimoji="0" lang="zh-TW" altLang="en-US" sz="1200" b="0" i="0" u="none" strike="noStrike" kern="1200" cap="none" spc="0" normalizeH="0" baseline="0" noProof="0">
              <a:ln>
                <a:noFill/>
              </a:ln>
              <a:solidFill>
                <a:prstClr val="black"/>
              </a:solidFill>
              <a:effectLst/>
              <a:uLnTx/>
              <a:uFillTx/>
              <a:latin typeface="Calibri" panose="020F0502020204030204"/>
              <a:cs typeface="+mn-cs"/>
            </a:endParaRPr>
          </a:p>
        </p:txBody>
      </p:sp>
    </p:spTree>
    <p:extLst>
      <p:ext uri="{BB962C8B-B14F-4D97-AF65-F5344CB8AC3E}">
        <p14:creationId xmlns:p14="http://schemas.microsoft.com/office/powerpoint/2010/main" val="3131605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ctr"/>
            <a:r>
              <a:rPr lang="en-US" altLang="zh-TW" sz="1200" dirty="0"/>
              <a:t>That’s it. We have done the forward pass.</a:t>
            </a:r>
            <a:endParaRPr lang="zh-TW" altLang="en-US" sz="1200" dirty="0"/>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220914F-BE26-43C4-8063-9E6C159BF45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zh-TW" altLang="en-US" sz="1200" b="0" i="0" u="none" strike="noStrike" kern="1200" cap="none" spc="0" normalizeH="0" baseline="0" noProof="0">
              <a:ln>
                <a:noFill/>
              </a:ln>
              <a:solidFill>
                <a:prstClr val="black"/>
              </a:solidFill>
              <a:effectLst/>
              <a:uLnTx/>
              <a:uFillTx/>
              <a:latin typeface="Calibri" panose="020F0502020204030204"/>
              <a:cs typeface="+mn-cs"/>
            </a:endParaRPr>
          </a:p>
        </p:txBody>
      </p:sp>
    </p:spTree>
    <p:extLst>
      <p:ext uri="{BB962C8B-B14F-4D97-AF65-F5344CB8AC3E}">
        <p14:creationId xmlns:p14="http://schemas.microsoft.com/office/powerpoint/2010/main" val="679879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How to explain this chain rule</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220914F-BE26-43C4-8063-9E6C159BF45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zh-TW" altLang="en-US" sz="1200" b="0" i="0" u="none" strike="noStrike" kern="1200" cap="none" spc="0" normalizeH="0" baseline="0" noProof="0">
              <a:ln>
                <a:noFill/>
              </a:ln>
              <a:solidFill>
                <a:prstClr val="black"/>
              </a:solidFill>
              <a:effectLst/>
              <a:uLnTx/>
              <a:uFillTx/>
              <a:latin typeface="Calibri" panose="020F0502020204030204"/>
              <a:cs typeface="+mn-cs"/>
            </a:endParaRPr>
          </a:p>
        </p:txBody>
      </p:sp>
    </p:spTree>
    <p:extLst>
      <p:ext uri="{BB962C8B-B14F-4D97-AF65-F5344CB8AC3E}">
        <p14:creationId xmlns:p14="http://schemas.microsoft.com/office/powerpoint/2010/main" val="4116247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How to explain this chain rule</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220914F-BE26-43C4-8063-9E6C159BF45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zh-TW" altLang="en-US" sz="1200" b="0" i="0" u="none" strike="noStrike" kern="1200" cap="none" spc="0" normalizeH="0" baseline="0" noProof="0">
              <a:ln>
                <a:noFill/>
              </a:ln>
              <a:solidFill>
                <a:prstClr val="black"/>
              </a:solidFill>
              <a:effectLst/>
              <a:uLnTx/>
              <a:uFillTx/>
              <a:latin typeface="Calibri" panose="020F0502020204030204"/>
              <a:cs typeface="+mn-cs"/>
            </a:endParaRPr>
          </a:p>
        </p:txBody>
      </p:sp>
    </p:spTree>
    <p:extLst>
      <p:ext uri="{BB962C8B-B14F-4D97-AF65-F5344CB8AC3E}">
        <p14:creationId xmlns:p14="http://schemas.microsoft.com/office/powerpoint/2010/main" val="2096793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How to explain this chain rule</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220914F-BE26-43C4-8063-9E6C159BF45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zh-TW" altLang="en-US" sz="1200" b="0" i="0" u="none" strike="noStrike" kern="1200" cap="none" spc="0" normalizeH="0" baseline="0" noProof="0">
              <a:ln>
                <a:noFill/>
              </a:ln>
              <a:solidFill>
                <a:prstClr val="black"/>
              </a:solidFill>
              <a:effectLst/>
              <a:uLnTx/>
              <a:uFillTx/>
              <a:latin typeface="Calibri" panose="020F0502020204030204"/>
              <a:cs typeface="+mn-cs"/>
            </a:endParaRPr>
          </a:p>
        </p:txBody>
      </p:sp>
    </p:spTree>
    <p:extLst>
      <p:ext uri="{BB962C8B-B14F-4D97-AF65-F5344CB8AC3E}">
        <p14:creationId xmlns:p14="http://schemas.microsoft.com/office/powerpoint/2010/main" val="38924619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How to explain this chain rule</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220914F-BE26-43C4-8063-9E6C159BF45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zh-TW" altLang="en-US" sz="1200" b="0" i="0" u="none" strike="noStrike" kern="1200" cap="none" spc="0" normalizeH="0" baseline="0" noProof="0">
              <a:ln>
                <a:noFill/>
              </a:ln>
              <a:solidFill>
                <a:prstClr val="black"/>
              </a:solidFill>
              <a:effectLst/>
              <a:uLnTx/>
              <a:uFillTx/>
              <a:latin typeface="Calibri" panose="020F0502020204030204"/>
              <a:cs typeface="+mn-cs"/>
            </a:endParaRPr>
          </a:p>
        </p:txBody>
      </p:sp>
    </p:spTree>
    <p:extLst>
      <p:ext uri="{BB962C8B-B14F-4D97-AF65-F5344CB8AC3E}">
        <p14:creationId xmlns:p14="http://schemas.microsoft.com/office/powerpoint/2010/main" val="3250407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How to explain this chain rule</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220914F-BE26-43C4-8063-9E6C159BF45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zh-TW" altLang="en-US" sz="1200" b="0" i="0" u="none" strike="noStrike" kern="1200" cap="none" spc="0" normalizeH="0" baseline="0" noProof="0">
              <a:ln>
                <a:noFill/>
              </a:ln>
              <a:solidFill>
                <a:prstClr val="black"/>
              </a:solidFill>
              <a:effectLst/>
              <a:uLnTx/>
              <a:uFillTx/>
              <a:latin typeface="Calibri" panose="020F0502020204030204"/>
              <a:cs typeface="+mn-cs"/>
            </a:endParaRPr>
          </a:p>
        </p:txBody>
      </p:sp>
    </p:spTree>
    <p:extLst>
      <p:ext uri="{BB962C8B-B14F-4D97-AF65-F5344CB8AC3E}">
        <p14:creationId xmlns:p14="http://schemas.microsoft.com/office/powerpoint/2010/main" val="1782684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图像"/>
          <p:cNvSpPr>
            <a:spLocks noGrp="1"/>
          </p:cNvSpPr>
          <p:nvPr>
            <p:ph type="pic" idx="13"/>
          </p:nvPr>
        </p:nvSpPr>
        <p:spPr>
          <a:xfrm>
            <a:off x="1606550" y="635000"/>
            <a:ext cx="9779000" cy="5918200"/>
          </a:xfrm>
          <a:prstGeom prst="rect">
            <a:avLst/>
          </a:prstGeom>
        </p:spPr>
        <p:txBody>
          <a:bodyPr lIns="91439" tIns="45719" rIns="91439" bIns="45719" anchor="t">
            <a:noAutofit/>
          </a:bodyPr>
          <a:lstStyle/>
          <a:p>
            <a:endParaRPr/>
          </a:p>
        </p:txBody>
      </p:sp>
      <p:sp>
        <p:nvSpPr>
          <p:cNvPr id="21" name="标题文本"/>
          <p:cNvSpPr>
            <a:spLocks noGrp="1"/>
          </p:cNvSpPr>
          <p:nvPr>
            <p:ph type="title"/>
          </p:nvPr>
        </p:nvSpPr>
        <p:spPr>
          <a:xfrm>
            <a:off x="1270000" y="6718300"/>
            <a:ext cx="10464800" cy="1422400"/>
          </a:xfrm>
          <a:prstGeom prst="rect">
            <a:avLst/>
          </a:prstGeom>
        </p:spPr>
        <p:txBody>
          <a:bodyPr anchor="b"/>
          <a:lstStyle>
            <a:lvl1pPr>
              <a:defRPr>
                <a:latin typeface="+mn-lt"/>
                <a:ea typeface="+mn-ea"/>
                <a:cs typeface="+mn-cs"/>
                <a:sym typeface="Helvetica Light"/>
              </a:defRPr>
            </a:lvl1pPr>
          </a:lstStyle>
          <a:p>
            <a:r>
              <a:t>标题文本</a:t>
            </a:r>
          </a:p>
        </p:txBody>
      </p:sp>
      <p:sp>
        <p:nvSpPr>
          <p:cNvPr id="22" name="正文级别 1…"/>
          <p:cNvSpPr>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正文级别 1</a:t>
            </a:r>
          </a:p>
          <a:p>
            <a:pPr lvl="1"/>
            <a:r>
              <a:t>正文级别 2</a:t>
            </a:r>
          </a:p>
          <a:p>
            <a:pPr lvl="2"/>
            <a:r>
              <a:t>正文级别 3</a:t>
            </a:r>
          </a:p>
          <a:p>
            <a:pPr lvl="3"/>
            <a:r>
              <a:t>正文级别 4</a:t>
            </a:r>
          </a:p>
          <a:p>
            <a:pPr lvl="4"/>
            <a:r>
              <a:t>正文级别 5</a:t>
            </a:r>
          </a:p>
        </p:txBody>
      </p:sp>
      <p:sp>
        <p:nvSpPr>
          <p:cNvPr id="23" name="幻灯片编号"/>
          <p:cNvSpPr>
            <a:spLocks noGrp="1"/>
          </p:cNvSpPr>
          <p:nvPr>
            <p:ph type="sldNum" sz="quarter" idx="2"/>
          </p:nvPr>
        </p:nvSpPr>
        <p:spPr>
          <a:xfrm>
            <a:off x="6311798" y="9245600"/>
            <a:ext cx="368504" cy="381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1"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C977677-CD65-417E-A727-2EAACB4536A2}" type="datetimeFigureOut">
              <a:rPr lang="zh-CN" altLang="en-US" smtClean="0"/>
              <a:t>2019/9/23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32FABFE-670D-4316-B4D5-6C908FA935D4}" type="slidenum">
              <a:rPr lang="zh-CN" altLang="en-US" smtClean="0"/>
              <a:t>‹#›</a:t>
            </a:fld>
            <a:endParaRPr lang="zh-CN" altLang="en-US"/>
          </a:p>
        </p:txBody>
      </p:sp>
    </p:spTree>
    <p:extLst>
      <p:ext uri="{BB962C8B-B14F-4D97-AF65-F5344CB8AC3E}">
        <p14:creationId xmlns:p14="http://schemas.microsoft.com/office/powerpoint/2010/main" val="1977137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1636891" y="304801"/>
            <a:ext cx="11083430" cy="2079413"/>
          </a:xfrm>
        </p:spPr>
        <p:txBody>
          <a:bodyPr/>
          <a:lstStyle/>
          <a:p>
            <a:r>
              <a:rPr lang="zh-CN" altLang="en-US"/>
              <a:t>单击此处编辑母版标题样式</a:t>
            </a:r>
          </a:p>
        </p:txBody>
      </p:sp>
      <p:sp>
        <p:nvSpPr>
          <p:cNvPr id="3" name="内容占位符 2"/>
          <p:cNvSpPr>
            <a:spLocks noGrp="1"/>
          </p:cNvSpPr>
          <p:nvPr>
            <p:ph sz="quarter" idx="1"/>
          </p:nvPr>
        </p:nvSpPr>
        <p:spPr>
          <a:xfrm>
            <a:off x="1682045" y="2869636"/>
            <a:ext cx="5418667" cy="281770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7317458" y="2869636"/>
            <a:ext cx="5418667" cy="281770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1682045" y="5904089"/>
            <a:ext cx="5418667" cy="281770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7317458" y="5904089"/>
            <a:ext cx="5418667" cy="281770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1">
            <a:extLst>
              <a:ext uri="{FF2B5EF4-FFF2-40B4-BE49-F238E27FC236}">
                <a16:creationId xmlns:a16="http://schemas.microsoft.com/office/drawing/2014/main" id="{5DA0B451-37D5-4649-9961-025D77CEEE6D}"/>
              </a:ext>
            </a:extLst>
          </p:cNvPr>
          <p:cNvSpPr>
            <a:spLocks noGrp="1" noChangeArrowheads="1"/>
          </p:cNvSpPr>
          <p:nvPr>
            <p:ph type="dt" sz="half" idx="10"/>
          </p:nvPr>
        </p:nvSpPr>
        <p:spPr>
          <a:ln/>
        </p:spPr>
        <p:txBody>
          <a:bodyPr/>
          <a:lstStyle>
            <a:lvl1pPr>
              <a:defRPr/>
            </a:lvl1pPr>
          </a:lstStyle>
          <a:p>
            <a:fld id="{DBE90997-8ACF-4475-95C3-C71870A81784}" type="datetime1">
              <a:rPr lang="zh-CN" altLang="en-US"/>
              <a:pPr/>
              <a:t>2019/9/23</a:t>
            </a:fld>
            <a:endParaRPr lang="en-US" altLang="zh-CN"/>
          </a:p>
        </p:txBody>
      </p:sp>
      <p:sp>
        <p:nvSpPr>
          <p:cNvPr id="8" name="Rectangle 12">
            <a:extLst>
              <a:ext uri="{FF2B5EF4-FFF2-40B4-BE49-F238E27FC236}">
                <a16:creationId xmlns:a16="http://schemas.microsoft.com/office/drawing/2014/main" id="{EDDB833D-212E-4DA5-93F7-C281DFE7A8B5}"/>
              </a:ext>
            </a:extLst>
          </p:cNvPr>
          <p:cNvSpPr>
            <a:spLocks noGrp="1" noChangeArrowheads="1"/>
          </p:cNvSpPr>
          <p:nvPr>
            <p:ph type="ftr" sz="quarter" idx="11"/>
          </p:nvPr>
        </p:nvSpPr>
        <p:spPr>
          <a:ln/>
        </p:spPr>
        <p:txBody>
          <a:bodyPr/>
          <a:lstStyle>
            <a:lvl1pPr>
              <a:defRPr/>
            </a:lvl1pPr>
          </a:lstStyle>
          <a:p>
            <a:r>
              <a:rPr lang="en-US" altLang="zh-CN"/>
              <a:t>Lecture 7   Total 78 pages</a:t>
            </a:r>
          </a:p>
        </p:txBody>
      </p:sp>
      <p:sp>
        <p:nvSpPr>
          <p:cNvPr id="9" name="Rectangle 13">
            <a:extLst>
              <a:ext uri="{FF2B5EF4-FFF2-40B4-BE49-F238E27FC236}">
                <a16:creationId xmlns:a16="http://schemas.microsoft.com/office/drawing/2014/main" id="{E0C50AAD-34C4-43D6-A20A-BA4E375811AF}"/>
              </a:ext>
            </a:extLst>
          </p:cNvPr>
          <p:cNvSpPr>
            <a:spLocks noGrp="1" noChangeArrowheads="1"/>
          </p:cNvSpPr>
          <p:nvPr>
            <p:ph type="sldNum" sz="quarter" idx="12"/>
          </p:nvPr>
        </p:nvSpPr>
        <p:spPr>
          <a:xfrm>
            <a:off x="6300484" y="9251950"/>
            <a:ext cx="391133" cy="379591"/>
          </a:xfrm>
          <a:ln/>
        </p:spPr>
        <p:txBody>
          <a:bodyPr/>
          <a:lstStyle>
            <a:lvl1pPr>
              <a:defRPr/>
            </a:lvl1pPr>
          </a:lstStyle>
          <a:p>
            <a:fld id="{2FBDCBEA-1B6E-4FEB-95A8-3A25C857798A}" type="slidenum">
              <a:rPr lang="en-US" altLang="zh-CN"/>
              <a:pPr/>
              <a:t>‹#›</a:t>
            </a:fld>
            <a:endParaRPr lang="en-US" altLang="zh-CN"/>
          </a:p>
        </p:txBody>
      </p:sp>
    </p:spTree>
    <p:extLst>
      <p:ext uri="{BB962C8B-B14F-4D97-AF65-F5344CB8AC3E}">
        <p14:creationId xmlns:p14="http://schemas.microsoft.com/office/powerpoint/2010/main" val="32597700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975360" y="1596249"/>
            <a:ext cx="11054080" cy="3395698"/>
          </a:xfrm>
        </p:spPr>
        <p:txBody>
          <a:bodyPr anchor="b"/>
          <a:lstStyle>
            <a:lvl1pPr algn="ctr">
              <a:defRPr sz="8533"/>
            </a:lvl1pPr>
          </a:lstStyle>
          <a:p>
            <a:r>
              <a:rPr lang="zh-TW" altLang="en-US"/>
              <a:t>按一下以編輯母片標題樣式</a:t>
            </a:r>
            <a:endParaRPr lang="en-US" dirty="0"/>
          </a:p>
        </p:txBody>
      </p:sp>
      <p:sp>
        <p:nvSpPr>
          <p:cNvPr id="3" name="Subtitle 2"/>
          <p:cNvSpPr>
            <a:spLocks noGrp="1"/>
          </p:cNvSpPr>
          <p:nvPr>
            <p:ph type="subTitle" idx="1"/>
          </p:nvPr>
        </p:nvSpPr>
        <p:spPr>
          <a:xfrm>
            <a:off x="1625600" y="5122898"/>
            <a:ext cx="9753600" cy="2354862"/>
          </a:xfrm>
        </p:spPr>
        <p:txBody>
          <a:bodyPr/>
          <a:lstStyle>
            <a:lvl1pPr marL="0" indent="0" algn="ctr">
              <a:buNone/>
              <a:defRPr sz="3413"/>
            </a:lvl1pPr>
            <a:lvl2pPr marL="650230" indent="0" algn="ctr">
              <a:buNone/>
              <a:defRPr sz="2844"/>
            </a:lvl2pPr>
            <a:lvl3pPr marL="1300460" indent="0" algn="ctr">
              <a:buNone/>
              <a:defRPr sz="2560"/>
            </a:lvl3pPr>
            <a:lvl4pPr marL="1950690" indent="0" algn="ctr">
              <a:buNone/>
              <a:defRPr sz="2276"/>
            </a:lvl4pPr>
            <a:lvl5pPr marL="2600919" indent="0" algn="ctr">
              <a:buNone/>
              <a:defRPr sz="2276"/>
            </a:lvl5pPr>
            <a:lvl6pPr marL="3251149" indent="0" algn="ctr">
              <a:buNone/>
              <a:defRPr sz="2276"/>
            </a:lvl6pPr>
            <a:lvl7pPr marL="3901379" indent="0" algn="ctr">
              <a:buNone/>
              <a:defRPr sz="2276"/>
            </a:lvl7pPr>
            <a:lvl8pPr marL="4551609" indent="0" algn="ctr">
              <a:buNone/>
              <a:defRPr sz="2276"/>
            </a:lvl8pPr>
            <a:lvl9pPr marL="5201839" indent="0" algn="ctr">
              <a:buNone/>
              <a:defRPr sz="2276"/>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C3036378-E9C2-4F6B-BC64-21D4685694D5}" type="datetimeFigureOut">
              <a:rPr lang="zh-TW" altLang="en-US" smtClean="0"/>
              <a:t>2019/9/23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6FEE350-125A-474D-BD34-5F8848B1CEF5}" type="slidenum">
              <a:rPr lang="zh-TW" altLang="en-US" smtClean="0"/>
              <a:t>‹#›</a:t>
            </a:fld>
            <a:endParaRPr lang="zh-TW" altLang="en-US"/>
          </a:p>
        </p:txBody>
      </p:sp>
    </p:spTree>
    <p:extLst>
      <p:ext uri="{BB962C8B-B14F-4D97-AF65-F5344CB8AC3E}">
        <p14:creationId xmlns:p14="http://schemas.microsoft.com/office/powerpoint/2010/main" val="32809788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C3036378-E9C2-4F6B-BC64-21D4685694D5}" type="datetimeFigureOut">
              <a:rPr lang="zh-TW" altLang="en-US" smtClean="0"/>
              <a:t>2019/9/23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6FEE350-125A-474D-BD34-5F8848B1CEF5}" type="slidenum">
              <a:rPr lang="zh-TW" altLang="en-US" smtClean="0"/>
              <a:t>‹#›</a:t>
            </a:fld>
            <a:endParaRPr lang="zh-TW" altLang="en-US"/>
          </a:p>
        </p:txBody>
      </p:sp>
    </p:spTree>
    <p:extLst>
      <p:ext uri="{BB962C8B-B14F-4D97-AF65-F5344CB8AC3E}">
        <p14:creationId xmlns:p14="http://schemas.microsoft.com/office/powerpoint/2010/main" val="37576868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87307" y="2431629"/>
            <a:ext cx="11216640" cy="4057226"/>
          </a:xfrm>
        </p:spPr>
        <p:txBody>
          <a:bodyPr anchor="b"/>
          <a:lstStyle>
            <a:lvl1pPr>
              <a:defRPr sz="8533"/>
            </a:lvl1pPr>
          </a:lstStyle>
          <a:p>
            <a:r>
              <a:rPr lang="zh-TW" altLang="en-US"/>
              <a:t>按一下以編輯母片標題樣式</a:t>
            </a:r>
            <a:endParaRPr lang="en-US" dirty="0"/>
          </a:p>
        </p:txBody>
      </p:sp>
      <p:sp>
        <p:nvSpPr>
          <p:cNvPr id="3" name="Text Placeholder 2"/>
          <p:cNvSpPr>
            <a:spLocks noGrp="1"/>
          </p:cNvSpPr>
          <p:nvPr>
            <p:ph type="body" idx="1"/>
          </p:nvPr>
        </p:nvSpPr>
        <p:spPr>
          <a:xfrm>
            <a:off x="887307" y="6527239"/>
            <a:ext cx="11216640" cy="2133599"/>
          </a:xfrm>
        </p:spPr>
        <p:txBody>
          <a:bodyPr/>
          <a:lstStyle>
            <a:lvl1pPr marL="0" indent="0">
              <a:buNone/>
              <a:defRPr sz="3413">
                <a:solidFill>
                  <a:schemeClr val="tx1"/>
                </a:solidFill>
              </a:defRPr>
            </a:lvl1pPr>
            <a:lvl2pPr marL="650230" indent="0">
              <a:buNone/>
              <a:defRPr sz="2844">
                <a:solidFill>
                  <a:schemeClr val="tx1">
                    <a:tint val="75000"/>
                  </a:schemeClr>
                </a:solidFill>
              </a:defRPr>
            </a:lvl2pPr>
            <a:lvl3pPr marL="1300460" indent="0">
              <a:buNone/>
              <a:defRPr sz="2560">
                <a:solidFill>
                  <a:schemeClr val="tx1">
                    <a:tint val="75000"/>
                  </a:schemeClr>
                </a:solidFill>
              </a:defRPr>
            </a:lvl3pPr>
            <a:lvl4pPr marL="1950690" indent="0">
              <a:buNone/>
              <a:defRPr sz="2276">
                <a:solidFill>
                  <a:schemeClr val="tx1">
                    <a:tint val="75000"/>
                  </a:schemeClr>
                </a:solidFill>
              </a:defRPr>
            </a:lvl4pPr>
            <a:lvl5pPr marL="2600919" indent="0">
              <a:buNone/>
              <a:defRPr sz="2276">
                <a:solidFill>
                  <a:schemeClr val="tx1">
                    <a:tint val="75000"/>
                  </a:schemeClr>
                </a:solidFill>
              </a:defRPr>
            </a:lvl5pPr>
            <a:lvl6pPr marL="3251149" indent="0">
              <a:buNone/>
              <a:defRPr sz="2276">
                <a:solidFill>
                  <a:schemeClr val="tx1">
                    <a:tint val="75000"/>
                  </a:schemeClr>
                </a:solidFill>
              </a:defRPr>
            </a:lvl6pPr>
            <a:lvl7pPr marL="3901379" indent="0">
              <a:buNone/>
              <a:defRPr sz="2276">
                <a:solidFill>
                  <a:schemeClr val="tx1">
                    <a:tint val="75000"/>
                  </a:schemeClr>
                </a:solidFill>
              </a:defRPr>
            </a:lvl7pPr>
            <a:lvl8pPr marL="4551609" indent="0">
              <a:buNone/>
              <a:defRPr sz="2276">
                <a:solidFill>
                  <a:schemeClr val="tx1">
                    <a:tint val="75000"/>
                  </a:schemeClr>
                </a:solidFill>
              </a:defRPr>
            </a:lvl8pPr>
            <a:lvl9pPr marL="5201839" indent="0">
              <a:buNone/>
              <a:defRPr sz="2276">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C3036378-E9C2-4F6B-BC64-21D4685694D5}" type="datetimeFigureOut">
              <a:rPr lang="zh-TW" altLang="en-US" smtClean="0"/>
              <a:t>2019/9/23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6FEE350-125A-474D-BD34-5F8848B1CEF5}" type="slidenum">
              <a:rPr lang="zh-TW" altLang="en-US" smtClean="0"/>
              <a:t>‹#›</a:t>
            </a:fld>
            <a:endParaRPr lang="zh-TW" altLang="en-US"/>
          </a:p>
        </p:txBody>
      </p:sp>
    </p:spTree>
    <p:extLst>
      <p:ext uri="{BB962C8B-B14F-4D97-AF65-F5344CB8AC3E}">
        <p14:creationId xmlns:p14="http://schemas.microsoft.com/office/powerpoint/2010/main" val="20794345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894080" y="2596444"/>
            <a:ext cx="5527040" cy="618857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583680" y="2596444"/>
            <a:ext cx="5527040" cy="618857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C3036378-E9C2-4F6B-BC64-21D4685694D5}" type="datetimeFigureOut">
              <a:rPr lang="zh-TW" altLang="en-US" smtClean="0"/>
              <a:t>2019/9/23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6FEE350-125A-474D-BD34-5F8848B1CEF5}" type="slidenum">
              <a:rPr lang="zh-TW" altLang="en-US" smtClean="0"/>
              <a:t>‹#›</a:t>
            </a:fld>
            <a:endParaRPr lang="zh-TW" altLang="en-US"/>
          </a:p>
        </p:txBody>
      </p:sp>
    </p:spTree>
    <p:extLst>
      <p:ext uri="{BB962C8B-B14F-4D97-AF65-F5344CB8AC3E}">
        <p14:creationId xmlns:p14="http://schemas.microsoft.com/office/powerpoint/2010/main" val="7053222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895774" y="519291"/>
            <a:ext cx="11216640" cy="1885245"/>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895775" y="2390987"/>
            <a:ext cx="5501639" cy="1171786"/>
          </a:xfrm>
        </p:spPr>
        <p:txBody>
          <a:bodyPr anchor="b"/>
          <a:lstStyle>
            <a:lvl1pPr marL="0" indent="0">
              <a:buNone/>
              <a:defRPr sz="3413" b="1"/>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zh-TW" altLang="en-US"/>
              <a:t>編輯母片文字樣式</a:t>
            </a:r>
          </a:p>
        </p:txBody>
      </p:sp>
      <p:sp>
        <p:nvSpPr>
          <p:cNvPr id="4" name="Content Placeholder 3"/>
          <p:cNvSpPr>
            <a:spLocks noGrp="1"/>
          </p:cNvSpPr>
          <p:nvPr>
            <p:ph sz="half" idx="2"/>
          </p:nvPr>
        </p:nvSpPr>
        <p:spPr>
          <a:xfrm>
            <a:off x="895775" y="3562773"/>
            <a:ext cx="5501639" cy="5240303"/>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583681" y="2390987"/>
            <a:ext cx="5528734" cy="1171786"/>
          </a:xfrm>
        </p:spPr>
        <p:txBody>
          <a:bodyPr anchor="b"/>
          <a:lstStyle>
            <a:lvl1pPr marL="0" indent="0">
              <a:buNone/>
              <a:defRPr sz="3413" b="1"/>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zh-TW" altLang="en-US"/>
              <a:t>編輯母片文字樣式</a:t>
            </a:r>
          </a:p>
        </p:txBody>
      </p:sp>
      <p:sp>
        <p:nvSpPr>
          <p:cNvPr id="6" name="Content Placeholder 5"/>
          <p:cNvSpPr>
            <a:spLocks noGrp="1"/>
          </p:cNvSpPr>
          <p:nvPr>
            <p:ph sz="quarter" idx="4"/>
          </p:nvPr>
        </p:nvSpPr>
        <p:spPr>
          <a:xfrm>
            <a:off x="6583681" y="3562773"/>
            <a:ext cx="5528734" cy="5240303"/>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C3036378-E9C2-4F6B-BC64-21D4685694D5}" type="datetimeFigureOut">
              <a:rPr lang="zh-TW" altLang="en-US" smtClean="0"/>
              <a:t>2019/9/23</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86FEE350-125A-474D-BD34-5F8848B1CEF5}" type="slidenum">
              <a:rPr lang="zh-TW" altLang="en-US" smtClean="0"/>
              <a:t>‹#›</a:t>
            </a:fld>
            <a:endParaRPr lang="zh-TW" altLang="en-US"/>
          </a:p>
        </p:txBody>
      </p:sp>
    </p:spTree>
    <p:extLst>
      <p:ext uri="{BB962C8B-B14F-4D97-AF65-F5344CB8AC3E}">
        <p14:creationId xmlns:p14="http://schemas.microsoft.com/office/powerpoint/2010/main" val="5870879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C3036378-E9C2-4F6B-BC64-21D4685694D5}" type="datetimeFigureOut">
              <a:rPr lang="zh-TW" altLang="en-US" smtClean="0"/>
              <a:t>2019/9/23</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86FEE350-125A-474D-BD34-5F8848B1CEF5}" type="slidenum">
              <a:rPr lang="zh-TW" altLang="en-US" smtClean="0"/>
              <a:t>‹#›</a:t>
            </a:fld>
            <a:endParaRPr lang="zh-TW" altLang="en-US"/>
          </a:p>
        </p:txBody>
      </p:sp>
    </p:spTree>
    <p:extLst>
      <p:ext uri="{BB962C8B-B14F-4D97-AF65-F5344CB8AC3E}">
        <p14:creationId xmlns:p14="http://schemas.microsoft.com/office/powerpoint/2010/main" val="3173357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036378-E9C2-4F6B-BC64-21D4685694D5}" type="datetimeFigureOut">
              <a:rPr lang="zh-TW" altLang="en-US" smtClean="0"/>
              <a:t>2019/9/23</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86FEE350-125A-474D-BD34-5F8848B1CEF5}" type="slidenum">
              <a:rPr lang="zh-TW" altLang="en-US" smtClean="0"/>
              <a:t>‹#›</a:t>
            </a:fld>
            <a:endParaRPr lang="zh-TW" altLang="en-US"/>
          </a:p>
        </p:txBody>
      </p:sp>
    </p:spTree>
    <p:extLst>
      <p:ext uri="{BB962C8B-B14F-4D97-AF65-F5344CB8AC3E}">
        <p14:creationId xmlns:p14="http://schemas.microsoft.com/office/powerpoint/2010/main" val="1556420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标题文本"/>
          <p:cNvSpPr>
            <a:spLocks noGrp="1"/>
          </p:cNvSpPr>
          <p:nvPr>
            <p:ph type="title"/>
          </p:nvPr>
        </p:nvSpPr>
        <p:spPr>
          <a:xfrm>
            <a:off x="1270000" y="3225800"/>
            <a:ext cx="10464800" cy="3302000"/>
          </a:xfrm>
          <a:prstGeom prst="rect">
            <a:avLst/>
          </a:prstGeom>
        </p:spPr>
        <p:txBody>
          <a:bodyPr/>
          <a:lstStyle>
            <a:lvl1pPr>
              <a:defRPr>
                <a:latin typeface="+mn-lt"/>
                <a:ea typeface="+mn-ea"/>
                <a:cs typeface="+mn-cs"/>
                <a:sym typeface="Helvetica Light"/>
              </a:defRPr>
            </a:lvl1pPr>
          </a:lstStyle>
          <a:p>
            <a:r>
              <a:t>标题文本</a:t>
            </a:r>
          </a:p>
        </p:txBody>
      </p:sp>
      <p:sp>
        <p:nvSpPr>
          <p:cNvPr id="31"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895774" y="650240"/>
            <a:ext cx="4194386" cy="2275840"/>
          </a:xfrm>
        </p:spPr>
        <p:txBody>
          <a:bodyPr anchor="b"/>
          <a:lstStyle>
            <a:lvl1pPr>
              <a:defRPr sz="4551"/>
            </a:lvl1pPr>
          </a:lstStyle>
          <a:p>
            <a:r>
              <a:rPr lang="zh-TW" altLang="en-US"/>
              <a:t>按一下以編輯母片標題樣式</a:t>
            </a:r>
            <a:endParaRPr lang="en-US" dirty="0"/>
          </a:p>
        </p:txBody>
      </p:sp>
      <p:sp>
        <p:nvSpPr>
          <p:cNvPr id="3" name="Content Placeholder 2"/>
          <p:cNvSpPr>
            <a:spLocks noGrp="1"/>
          </p:cNvSpPr>
          <p:nvPr>
            <p:ph idx="1"/>
          </p:nvPr>
        </p:nvSpPr>
        <p:spPr>
          <a:xfrm>
            <a:off x="5528734" y="1404340"/>
            <a:ext cx="6583680" cy="6931378"/>
          </a:xfrm>
        </p:spPr>
        <p:txBody>
          <a:bodyPr/>
          <a:lstStyle>
            <a:lvl1pPr>
              <a:defRPr sz="4551"/>
            </a:lvl1pPr>
            <a:lvl2pPr>
              <a:defRPr sz="3982"/>
            </a:lvl2pPr>
            <a:lvl3pPr>
              <a:defRPr sz="3413"/>
            </a:lvl3pPr>
            <a:lvl4pPr>
              <a:defRPr sz="2844"/>
            </a:lvl4pPr>
            <a:lvl5pPr>
              <a:defRPr sz="2844"/>
            </a:lvl5pPr>
            <a:lvl6pPr>
              <a:defRPr sz="2844"/>
            </a:lvl6pPr>
            <a:lvl7pPr>
              <a:defRPr sz="2844"/>
            </a:lvl7pPr>
            <a:lvl8pPr>
              <a:defRPr sz="2844"/>
            </a:lvl8pPr>
            <a:lvl9pPr>
              <a:defRPr sz="2844"/>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95774" y="2926080"/>
            <a:ext cx="4194386" cy="5420925"/>
          </a:xfrm>
        </p:spPr>
        <p:txBody>
          <a:bodyPr/>
          <a:lstStyle>
            <a:lvl1pPr marL="0" indent="0">
              <a:buNone/>
              <a:defRPr sz="2276"/>
            </a:lvl1pPr>
            <a:lvl2pPr marL="650230" indent="0">
              <a:buNone/>
              <a:defRPr sz="1991"/>
            </a:lvl2pPr>
            <a:lvl3pPr marL="1300460" indent="0">
              <a:buNone/>
              <a:defRPr sz="1707"/>
            </a:lvl3pPr>
            <a:lvl4pPr marL="1950690" indent="0">
              <a:buNone/>
              <a:defRPr sz="1422"/>
            </a:lvl4pPr>
            <a:lvl5pPr marL="2600919" indent="0">
              <a:buNone/>
              <a:defRPr sz="1422"/>
            </a:lvl5pPr>
            <a:lvl6pPr marL="3251149" indent="0">
              <a:buNone/>
              <a:defRPr sz="1422"/>
            </a:lvl6pPr>
            <a:lvl7pPr marL="3901379" indent="0">
              <a:buNone/>
              <a:defRPr sz="1422"/>
            </a:lvl7pPr>
            <a:lvl8pPr marL="4551609" indent="0">
              <a:buNone/>
              <a:defRPr sz="1422"/>
            </a:lvl8pPr>
            <a:lvl9pPr marL="5201839" indent="0">
              <a:buNone/>
              <a:defRPr sz="1422"/>
            </a:lvl9pPr>
          </a:lstStyle>
          <a:p>
            <a:pPr lvl="0"/>
            <a:r>
              <a:rPr lang="zh-TW" altLang="en-US"/>
              <a:t>編輯母片文字樣式</a:t>
            </a:r>
          </a:p>
        </p:txBody>
      </p:sp>
      <p:sp>
        <p:nvSpPr>
          <p:cNvPr id="5" name="Date Placeholder 4"/>
          <p:cNvSpPr>
            <a:spLocks noGrp="1"/>
          </p:cNvSpPr>
          <p:nvPr>
            <p:ph type="dt" sz="half" idx="10"/>
          </p:nvPr>
        </p:nvSpPr>
        <p:spPr/>
        <p:txBody>
          <a:bodyPr/>
          <a:lstStyle/>
          <a:p>
            <a:fld id="{C3036378-E9C2-4F6B-BC64-21D4685694D5}" type="datetimeFigureOut">
              <a:rPr lang="zh-TW" altLang="en-US" smtClean="0"/>
              <a:t>2019/9/23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6FEE350-125A-474D-BD34-5F8848B1CEF5}" type="slidenum">
              <a:rPr lang="zh-TW" altLang="en-US" smtClean="0"/>
              <a:t>‹#›</a:t>
            </a:fld>
            <a:endParaRPr lang="zh-TW" altLang="en-US"/>
          </a:p>
        </p:txBody>
      </p:sp>
    </p:spTree>
    <p:extLst>
      <p:ext uri="{BB962C8B-B14F-4D97-AF65-F5344CB8AC3E}">
        <p14:creationId xmlns:p14="http://schemas.microsoft.com/office/powerpoint/2010/main" val="7677627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895774" y="650240"/>
            <a:ext cx="4194386" cy="2275840"/>
          </a:xfrm>
        </p:spPr>
        <p:txBody>
          <a:bodyPr anchor="b"/>
          <a:lstStyle>
            <a:lvl1pPr>
              <a:defRPr sz="4551"/>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528734" y="1404340"/>
            <a:ext cx="6583680" cy="6931378"/>
          </a:xfrm>
        </p:spPr>
        <p:txBody>
          <a:bodyPr anchor="t"/>
          <a:lstStyle>
            <a:lvl1pPr marL="0" indent="0">
              <a:buNone/>
              <a:defRPr sz="4551"/>
            </a:lvl1pPr>
            <a:lvl2pPr marL="650230" indent="0">
              <a:buNone/>
              <a:defRPr sz="3982"/>
            </a:lvl2pPr>
            <a:lvl3pPr marL="1300460" indent="0">
              <a:buNone/>
              <a:defRPr sz="3413"/>
            </a:lvl3pPr>
            <a:lvl4pPr marL="1950690" indent="0">
              <a:buNone/>
              <a:defRPr sz="2844"/>
            </a:lvl4pPr>
            <a:lvl5pPr marL="2600919" indent="0">
              <a:buNone/>
              <a:defRPr sz="2844"/>
            </a:lvl5pPr>
            <a:lvl6pPr marL="3251149" indent="0">
              <a:buNone/>
              <a:defRPr sz="2844"/>
            </a:lvl6pPr>
            <a:lvl7pPr marL="3901379" indent="0">
              <a:buNone/>
              <a:defRPr sz="2844"/>
            </a:lvl7pPr>
            <a:lvl8pPr marL="4551609" indent="0">
              <a:buNone/>
              <a:defRPr sz="2844"/>
            </a:lvl8pPr>
            <a:lvl9pPr marL="5201839" indent="0">
              <a:buNone/>
              <a:defRPr sz="2844"/>
            </a:lvl9pPr>
          </a:lstStyle>
          <a:p>
            <a:r>
              <a:rPr lang="zh-TW" altLang="en-US"/>
              <a:t>按一下圖示以新增圖片</a:t>
            </a:r>
            <a:endParaRPr lang="en-US" dirty="0"/>
          </a:p>
        </p:txBody>
      </p:sp>
      <p:sp>
        <p:nvSpPr>
          <p:cNvPr id="4" name="Text Placeholder 3"/>
          <p:cNvSpPr>
            <a:spLocks noGrp="1"/>
          </p:cNvSpPr>
          <p:nvPr>
            <p:ph type="body" sz="half" idx="2"/>
          </p:nvPr>
        </p:nvSpPr>
        <p:spPr>
          <a:xfrm>
            <a:off x="895774" y="2926080"/>
            <a:ext cx="4194386" cy="5420925"/>
          </a:xfrm>
        </p:spPr>
        <p:txBody>
          <a:bodyPr/>
          <a:lstStyle>
            <a:lvl1pPr marL="0" indent="0">
              <a:buNone/>
              <a:defRPr sz="2276"/>
            </a:lvl1pPr>
            <a:lvl2pPr marL="650230" indent="0">
              <a:buNone/>
              <a:defRPr sz="1991"/>
            </a:lvl2pPr>
            <a:lvl3pPr marL="1300460" indent="0">
              <a:buNone/>
              <a:defRPr sz="1707"/>
            </a:lvl3pPr>
            <a:lvl4pPr marL="1950690" indent="0">
              <a:buNone/>
              <a:defRPr sz="1422"/>
            </a:lvl4pPr>
            <a:lvl5pPr marL="2600919" indent="0">
              <a:buNone/>
              <a:defRPr sz="1422"/>
            </a:lvl5pPr>
            <a:lvl6pPr marL="3251149" indent="0">
              <a:buNone/>
              <a:defRPr sz="1422"/>
            </a:lvl6pPr>
            <a:lvl7pPr marL="3901379" indent="0">
              <a:buNone/>
              <a:defRPr sz="1422"/>
            </a:lvl7pPr>
            <a:lvl8pPr marL="4551609" indent="0">
              <a:buNone/>
              <a:defRPr sz="1422"/>
            </a:lvl8pPr>
            <a:lvl9pPr marL="5201839" indent="0">
              <a:buNone/>
              <a:defRPr sz="1422"/>
            </a:lvl9pPr>
          </a:lstStyle>
          <a:p>
            <a:pPr lvl="0"/>
            <a:r>
              <a:rPr lang="zh-TW" altLang="en-US"/>
              <a:t>編輯母片文字樣式</a:t>
            </a:r>
          </a:p>
        </p:txBody>
      </p:sp>
      <p:sp>
        <p:nvSpPr>
          <p:cNvPr id="5" name="Date Placeholder 4"/>
          <p:cNvSpPr>
            <a:spLocks noGrp="1"/>
          </p:cNvSpPr>
          <p:nvPr>
            <p:ph type="dt" sz="half" idx="10"/>
          </p:nvPr>
        </p:nvSpPr>
        <p:spPr/>
        <p:txBody>
          <a:bodyPr/>
          <a:lstStyle/>
          <a:p>
            <a:fld id="{C3036378-E9C2-4F6B-BC64-21D4685694D5}" type="datetimeFigureOut">
              <a:rPr lang="zh-TW" altLang="en-US" smtClean="0"/>
              <a:t>2019/9/23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6FEE350-125A-474D-BD34-5F8848B1CEF5}" type="slidenum">
              <a:rPr lang="zh-TW" altLang="en-US" smtClean="0"/>
              <a:t>‹#›</a:t>
            </a:fld>
            <a:endParaRPr lang="zh-TW" altLang="en-US"/>
          </a:p>
        </p:txBody>
      </p:sp>
    </p:spTree>
    <p:extLst>
      <p:ext uri="{BB962C8B-B14F-4D97-AF65-F5344CB8AC3E}">
        <p14:creationId xmlns:p14="http://schemas.microsoft.com/office/powerpoint/2010/main" val="40029845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C3036378-E9C2-4F6B-BC64-21D4685694D5}" type="datetimeFigureOut">
              <a:rPr lang="zh-TW" altLang="en-US" smtClean="0"/>
              <a:t>2019/9/23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6FEE350-125A-474D-BD34-5F8848B1CEF5}" type="slidenum">
              <a:rPr lang="zh-TW" altLang="en-US" smtClean="0"/>
              <a:t>‹#›</a:t>
            </a:fld>
            <a:endParaRPr lang="zh-TW" altLang="en-US"/>
          </a:p>
        </p:txBody>
      </p:sp>
    </p:spTree>
    <p:extLst>
      <p:ext uri="{BB962C8B-B14F-4D97-AF65-F5344CB8AC3E}">
        <p14:creationId xmlns:p14="http://schemas.microsoft.com/office/powerpoint/2010/main" val="16635960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06561" y="519289"/>
            <a:ext cx="2804160" cy="8265725"/>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894081" y="519289"/>
            <a:ext cx="8249920" cy="8265725"/>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C3036378-E9C2-4F6B-BC64-21D4685694D5}" type="datetimeFigureOut">
              <a:rPr lang="zh-TW" altLang="en-US" smtClean="0"/>
              <a:t>2019/9/23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6FEE350-125A-474D-BD34-5F8848B1CEF5}" type="slidenum">
              <a:rPr lang="zh-TW" altLang="en-US" smtClean="0"/>
              <a:t>‹#›</a:t>
            </a:fld>
            <a:endParaRPr lang="zh-TW" altLang="en-US"/>
          </a:p>
        </p:txBody>
      </p:sp>
    </p:spTree>
    <p:extLst>
      <p:ext uri="{BB962C8B-B14F-4D97-AF65-F5344CB8AC3E}">
        <p14:creationId xmlns:p14="http://schemas.microsoft.com/office/powerpoint/2010/main" val="1215017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图像"/>
          <p:cNvSpPr>
            <a:spLocks noGrp="1"/>
          </p:cNvSpPr>
          <p:nvPr>
            <p:ph type="pic" sz="half" idx="13"/>
          </p:nvPr>
        </p:nvSpPr>
        <p:spPr>
          <a:xfrm>
            <a:off x="6718300" y="635000"/>
            <a:ext cx="5334000" cy="8229600"/>
          </a:xfrm>
          <a:prstGeom prst="rect">
            <a:avLst/>
          </a:prstGeom>
        </p:spPr>
        <p:txBody>
          <a:bodyPr lIns="91439" tIns="45719" rIns="91439" bIns="45719" anchor="t">
            <a:noAutofit/>
          </a:bodyPr>
          <a:lstStyle/>
          <a:p>
            <a:endParaRPr/>
          </a:p>
        </p:txBody>
      </p:sp>
      <p:sp>
        <p:nvSpPr>
          <p:cNvPr id="39" name="标题文本"/>
          <p:cNvSpPr>
            <a:spLocks noGrp="1"/>
          </p:cNvSpPr>
          <p:nvPr>
            <p:ph type="title"/>
          </p:nvPr>
        </p:nvSpPr>
        <p:spPr>
          <a:xfrm>
            <a:off x="952500" y="635000"/>
            <a:ext cx="5334000" cy="3987800"/>
          </a:xfrm>
          <a:prstGeom prst="rect">
            <a:avLst/>
          </a:prstGeom>
        </p:spPr>
        <p:txBody>
          <a:bodyPr anchor="b"/>
          <a:lstStyle>
            <a:lvl1pPr>
              <a:defRPr sz="6000">
                <a:latin typeface="+mn-lt"/>
                <a:ea typeface="+mn-ea"/>
                <a:cs typeface="+mn-cs"/>
                <a:sym typeface="Helvetica Light"/>
              </a:defRPr>
            </a:lvl1pPr>
          </a:lstStyle>
          <a:p>
            <a:r>
              <a:t>标题文本</a:t>
            </a:r>
          </a:p>
        </p:txBody>
      </p:sp>
      <p:sp>
        <p:nvSpPr>
          <p:cNvPr id="40" name="正文级别 1…"/>
          <p:cNvSpPr>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正文级别 1</a:t>
            </a:r>
          </a:p>
          <a:p>
            <a:pPr lvl="1"/>
            <a:r>
              <a:t>正文级别 2</a:t>
            </a:r>
          </a:p>
          <a:p>
            <a:pPr lvl="2"/>
            <a:r>
              <a:t>正文级别 3</a:t>
            </a:r>
          </a:p>
          <a:p>
            <a:pPr lvl="3"/>
            <a:r>
              <a:t>正文级别 4</a:t>
            </a:r>
          </a:p>
          <a:p>
            <a:pPr lvl="4"/>
            <a:r>
              <a:t>正文级别 5</a:t>
            </a:r>
          </a:p>
        </p:txBody>
      </p:sp>
      <p:sp>
        <p:nvSpPr>
          <p:cNvPr id="41"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标题文本"/>
          <p:cNvSpPr>
            <a:spLocks noGrp="1"/>
          </p:cNvSpPr>
          <p:nvPr>
            <p:ph type="title"/>
          </p:nvPr>
        </p:nvSpPr>
        <p:spPr>
          <a:prstGeom prst="rect">
            <a:avLst/>
          </a:prstGeom>
        </p:spPr>
        <p:txBody>
          <a:bodyPr/>
          <a:lstStyle/>
          <a:p>
            <a:r>
              <a:t>标题文本</a:t>
            </a:r>
          </a:p>
        </p:txBody>
      </p:sp>
      <p:sp>
        <p:nvSpPr>
          <p:cNvPr id="49"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6" name="图像"/>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7" name="标题文本"/>
          <p:cNvSpPr>
            <a:spLocks noGrp="1"/>
          </p:cNvSpPr>
          <p:nvPr>
            <p:ph type="title"/>
          </p:nvPr>
        </p:nvSpPr>
        <p:spPr>
          <a:prstGeom prst="rect">
            <a:avLst/>
          </a:prstGeom>
        </p:spPr>
        <p:txBody>
          <a:bodyPr/>
          <a:lstStyle>
            <a:lvl1pPr>
              <a:defRPr>
                <a:latin typeface="+mn-lt"/>
                <a:ea typeface="+mn-ea"/>
                <a:cs typeface="+mn-cs"/>
                <a:sym typeface="Helvetica Light"/>
              </a:defRPr>
            </a:lvl1pPr>
          </a:lstStyle>
          <a:p>
            <a:r>
              <a:t>标题文本</a:t>
            </a:r>
          </a:p>
        </p:txBody>
      </p:sp>
      <p:sp>
        <p:nvSpPr>
          <p:cNvPr id="68" name="正文级别 1…"/>
          <p:cNvSpPr>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正文级别 1</a:t>
            </a:r>
          </a:p>
          <a:p>
            <a:pPr lvl="1"/>
            <a:r>
              <a:t>正文级别 2</a:t>
            </a:r>
          </a:p>
          <a:p>
            <a:pPr lvl="2"/>
            <a:r>
              <a:t>正文级别 3</a:t>
            </a:r>
          </a:p>
          <a:p>
            <a:pPr lvl="3"/>
            <a:r>
              <a:t>正文级别 4</a:t>
            </a:r>
          </a:p>
          <a:p>
            <a:pPr lvl="4"/>
            <a:r>
              <a:t>正文级别 5</a:t>
            </a:r>
          </a:p>
        </p:txBody>
      </p:sp>
      <p:sp>
        <p:nvSpPr>
          <p:cNvPr id="69"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6" name="正文级别 1…"/>
          <p:cNvSpPr>
            <a:spLocks noGrp="1"/>
          </p:cNvSpPr>
          <p:nvPr>
            <p:ph type="body" idx="1"/>
          </p:nvPr>
        </p:nvSpPr>
        <p:spPr>
          <a:xfrm>
            <a:off x="952500" y="1270000"/>
            <a:ext cx="11099800" cy="7213600"/>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77"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4" name="图像"/>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5" name="图像"/>
          <p:cNvSpPr>
            <a:spLocks noGrp="1"/>
          </p:cNvSpPr>
          <p:nvPr>
            <p:ph type="pic" sz="quarter" idx="14"/>
          </p:nvPr>
        </p:nvSpPr>
        <p:spPr>
          <a:xfrm>
            <a:off x="6724518" y="889000"/>
            <a:ext cx="5334001" cy="3771900"/>
          </a:xfrm>
          <a:prstGeom prst="rect">
            <a:avLst/>
          </a:prstGeom>
        </p:spPr>
        <p:txBody>
          <a:bodyPr lIns="91439" tIns="45719" rIns="91439" bIns="45719" anchor="t">
            <a:noAutofit/>
          </a:bodyPr>
          <a:lstStyle/>
          <a:p>
            <a:endParaRPr/>
          </a:p>
        </p:txBody>
      </p:sp>
      <p:sp>
        <p:nvSpPr>
          <p:cNvPr id="86" name="图像"/>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7"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4" name="–Johnny Appleseed"/>
          <p:cNvSpPr>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r>
              <a:t>–Johnny Appleseed</a:t>
            </a:r>
          </a:p>
        </p:txBody>
      </p:sp>
      <p:sp>
        <p:nvSpPr>
          <p:cNvPr id="95" name="“Type a quote here.”"/>
          <p:cNvSpPr>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“Type a quote here.” </a:t>
            </a:r>
          </a:p>
        </p:txBody>
      </p:sp>
      <p:sp>
        <p:nvSpPr>
          <p:cNvPr id="96"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3" name="图像"/>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4"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a:spLocks noGrp="1"/>
          </p:cNvSpPr>
          <p:nvPr>
            <p:ph type="title"/>
          </p:nvPr>
        </p:nvSpPr>
        <p:spPr>
          <a:xfrm>
            <a:off x="952500" y="444500"/>
            <a:ext cx="11099800" cy="2159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标题文本</a:t>
            </a:r>
          </a:p>
        </p:txBody>
      </p:sp>
      <p:sp>
        <p:nvSpPr>
          <p:cNvPr id="3" name="正文级别 1…"/>
          <p:cNvSpPr>
            <a:spLocks noGrp="1"/>
          </p:cNvSpPr>
          <p:nvPr>
            <p:ph type="body" idx="1"/>
          </p:nvPr>
        </p:nvSpPr>
        <p:spPr>
          <a:xfrm>
            <a:off x="952500" y="2603500"/>
            <a:ext cx="11099800" cy="6286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atin typeface="+mn-lt"/>
                <a:ea typeface="+mn-ea"/>
                <a:cs typeface="+mn-cs"/>
                <a:sym typeface="Helvetica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transition spd="med"/>
  <p:txStyles>
    <p:titleStyle>
      <a:lvl1pPr marL="0" marR="0" indent="0" algn="ctr" defTabSz="58420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Helvetica"/>
          <a:ea typeface="Helvetica"/>
          <a:cs typeface="Helvetica"/>
          <a:sym typeface="Helvetica"/>
        </a:defRPr>
      </a:lvl1pPr>
      <a:lvl2pPr marL="0" marR="0" indent="228600" algn="ctr" defTabSz="58420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Helvetica"/>
          <a:ea typeface="Helvetica"/>
          <a:cs typeface="Helvetica"/>
          <a:sym typeface="Helvetica"/>
        </a:defRPr>
      </a:lvl2pPr>
      <a:lvl3pPr marL="0" marR="0" indent="457200" algn="ctr" defTabSz="58420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Helvetica"/>
          <a:ea typeface="Helvetica"/>
          <a:cs typeface="Helvetica"/>
          <a:sym typeface="Helvetica"/>
        </a:defRPr>
      </a:lvl3pPr>
      <a:lvl4pPr marL="0" marR="0" indent="685800" algn="ctr" defTabSz="58420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Helvetica"/>
          <a:ea typeface="Helvetica"/>
          <a:cs typeface="Helvetica"/>
          <a:sym typeface="Helvetica"/>
        </a:defRPr>
      </a:lvl4pPr>
      <a:lvl5pPr marL="0" marR="0" indent="914400" algn="ctr" defTabSz="58420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Helvetica"/>
          <a:ea typeface="Helvetica"/>
          <a:cs typeface="Helvetica"/>
          <a:sym typeface="Helvetica"/>
        </a:defRPr>
      </a:lvl5pPr>
      <a:lvl6pPr marL="0" marR="0" indent="1143000" algn="ctr" defTabSz="58420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Helvetica"/>
          <a:ea typeface="Helvetica"/>
          <a:cs typeface="Helvetica"/>
          <a:sym typeface="Helvetica"/>
        </a:defRPr>
      </a:lvl6pPr>
      <a:lvl7pPr marL="0" marR="0" indent="1371600" algn="ctr" defTabSz="58420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Helvetica"/>
          <a:ea typeface="Helvetica"/>
          <a:cs typeface="Helvetica"/>
          <a:sym typeface="Helvetica"/>
        </a:defRPr>
      </a:lvl7pPr>
      <a:lvl8pPr marL="0" marR="0" indent="1600200" algn="ctr" defTabSz="58420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Helvetica"/>
          <a:ea typeface="Helvetica"/>
          <a:cs typeface="Helvetica"/>
          <a:sym typeface="Helvetica"/>
        </a:defRPr>
      </a:lvl8pPr>
      <a:lvl9pPr marL="0" marR="0" indent="1828800" algn="ctr" defTabSz="58420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Helvetica"/>
          <a:ea typeface="Helvetica"/>
          <a:cs typeface="Helvetica"/>
          <a:sym typeface="Helvetica"/>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4080" y="519291"/>
            <a:ext cx="11216640" cy="1885245"/>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894080" y="2596444"/>
            <a:ext cx="11216640" cy="6188570"/>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94080" y="9040144"/>
            <a:ext cx="2926080" cy="519289"/>
          </a:xfrm>
          <a:prstGeom prst="rect">
            <a:avLst/>
          </a:prstGeom>
        </p:spPr>
        <p:txBody>
          <a:bodyPr vert="horz" lIns="91440" tIns="45720" rIns="91440" bIns="45720" rtlCol="0" anchor="ctr"/>
          <a:lstStyle>
            <a:lvl1pPr algn="l">
              <a:defRPr sz="1707">
                <a:solidFill>
                  <a:schemeClr val="tx1">
                    <a:tint val="75000"/>
                  </a:schemeClr>
                </a:solidFill>
              </a:defRPr>
            </a:lvl1pPr>
          </a:lstStyle>
          <a:p>
            <a:fld id="{C3036378-E9C2-4F6B-BC64-21D4685694D5}" type="datetimeFigureOut">
              <a:rPr lang="zh-TW" altLang="en-US" smtClean="0"/>
              <a:t>2019/9/23</a:t>
            </a:fld>
            <a:endParaRPr lang="zh-TW" altLang="en-US"/>
          </a:p>
        </p:txBody>
      </p:sp>
      <p:sp>
        <p:nvSpPr>
          <p:cNvPr id="5" name="Footer Placeholder 4"/>
          <p:cNvSpPr>
            <a:spLocks noGrp="1"/>
          </p:cNvSpPr>
          <p:nvPr>
            <p:ph type="ftr" sz="quarter" idx="3"/>
          </p:nvPr>
        </p:nvSpPr>
        <p:spPr>
          <a:xfrm>
            <a:off x="4307840" y="9040144"/>
            <a:ext cx="4389120" cy="519289"/>
          </a:xfrm>
          <a:prstGeom prst="rect">
            <a:avLst/>
          </a:prstGeom>
        </p:spPr>
        <p:txBody>
          <a:bodyPr vert="horz" lIns="91440" tIns="45720" rIns="91440" bIns="45720" rtlCol="0" anchor="ctr"/>
          <a:lstStyle>
            <a:lvl1pPr algn="ctr">
              <a:defRPr sz="1707">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9184640" y="9040144"/>
            <a:ext cx="2926080" cy="519289"/>
          </a:xfrm>
          <a:prstGeom prst="rect">
            <a:avLst/>
          </a:prstGeom>
        </p:spPr>
        <p:txBody>
          <a:bodyPr vert="horz" lIns="91440" tIns="45720" rIns="91440" bIns="45720" rtlCol="0" anchor="ctr"/>
          <a:lstStyle>
            <a:lvl1pPr algn="r">
              <a:defRPr sz="1707">
                <a:solidFill>
                  <a:schemeClr val="tx1">
                    <a:tint val="75000"/>
                  </a:schemeClr>
                </a:solidFill>
              </a:defRPr>
            </a:lvl1pPr>
          </a:lstStyle>
          <a:p>
            <a:fld id="{86FEE350-125A-474D-BD34-5F8848B1CEF5}" type="slidenum">
              <a:rPr lang="zh-TW" altLang="en-US" smtClean="0"/>
              <a:t>‹#›</a:t>
            </a:fld>
            <a:endParaRPr lang="zh-TW" altLang="en-US"/>
          </a:p>
        </p:txBody>
      </p:sp>
    </p:spTree>
    <p:extLst>
      <p:ext uri="{BB962C8B-B14F-4D97-AF65-F5344CB8AC3E}">
        <p14:creationId xmlns:p14="http://schemas.microsoft.com/office/powerpoint/2010/main" val="170308837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1300460" rtl="0" eaLnBrk="1" latinLnBrk="0" hangingPunct="1">
        <a:lnSpc>
          <a:spcPct val="90000"/>
        </a:lnSpc>
        <a:spcBef>
          <a:spcPct val="0"/>
        </a:spcBef>
        <a:buNone/>
        <a:defRPr sz="6258" kern="1200">
          <a:solidFill>
            <a:schemeClr val="tx1"/>
          </a:solidFill>
          <a:latin typeface="+mj-lt"/>
          <a:ea typeface="+mj-ea"/>
          <a:cs typeface="+mj-cs"/>
        </a:defRPr>
      </a:lvl1pPr>
    </p:titleStyle>
    <p:bodyStyle>
      <a:lvl1pPr marL="325115" indent="-325115" algn="l" defTabSz="1300460" rtl="0" eaLnBrk="1" latinLnBrk="0" hangingPunct="1">
        <a:lnSpc>
          <a:spcPct val="90000"/>
        </a:lnSpc>
        <a:spcBef>
          <a:spcPts val="1422"/>
        </a:spcBef>
        <a:buFont typeface="Arial" panose="020B0604020202020204" pitchFamily="34" charset="0"/>
        <a:buChar char="•"/>
        <a:defRPr sz="3982" kern="1200">
          <a:solidFill>
            <a:schemeClr val="tx1"/>
          </a:solidFill>
          <a:latin typeface="+mn-lt"/>
          <a:ea typeface="+mn-ea"/>
          <a:cs typeface="+mn-cs"/>
        </a:defRPr>
      </a:lvl1pPr>
      <a:lvl2pPr marL="975345" indent="-325115" algn="l" defTabSz="1300460" rtl="0" eaLnBrk="1" latinLnBrk="0" hangingPunct="1">
        <a:lnSpc>
          <a:spcPct val="90000"/>
        </a:lnSpc>
        <a:spcBef>
          <a:spcPts val="711"/>
        </a:spcBef>
        <a:buFont typeface="Arial" panose="020B0604020202020204" pitchFamily="34" charset="0"/>
        <a:buChar char="•"/>
        <a:defRPr sz="3413" kern="1200">
          <a:solidFill>
            <a:schemeClr val="tx1"/>
          </a:solidFill>
          <a:latin typeface="+mn-lt"/>
          <a:ea typeface="+mn-ea"/>
          <a:cs typeface="+mn-cs"/>
        </a:defRPr>
      </a:lvl2pPr>
      <a:lvl3pPr marL="1625575" indent="-325115" algn="l" defTabSz="1300460" rtl="0" eaLnBrk="1" latinLnBrk="0" hangingPunct="1">
        <a:lnSpc>
          <a:spcPct val="90000"/>
        </a:lnSpc>
        <a:spcBef>
          <a:spcPts val="711"/>
        </a:spcBef>
        <a:buFont typeface="Arial" panose="020B0604020202020204" pitchFamily="34" charset="0"/>
        <a:buChar char="•"/>
        <a:defRPr sz="2844" kern="1200">
          <a:solidFill>
            <a:schemeClr val="tx1"/>
          </a:solidFill>
          <a:latin typeface="+mn-lt"/>
          <a:ea typeface="+mn-ea"/>
          <a:cs typeface="+mn-cs"/>
        </a:defRPr>
      </a:lvl3pPr>
      <a:lvl4pPr marL="227580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4pPr>
      <a:lvl5pPr marL="292603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5pPr>
      <a:lvl6pPr marL="357626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49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72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95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p:bodyStyle>
    <p:other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3.tmp"/><Relationship Id="rId1" Type="http://schemas.openxmlformats.org/officeDocument/2006/relationships/slideLayout" Target="../slideLayouts/slideLayout11.xml"/><Relationship Id="rId4" Type="http://schemas.openxmlformats.org/officeDocument/2006/relationships/image" Target="../media/image19.emf"/></Relationships>
</file>

<file path=ppt/slides/_rels/slide100.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slideLayout" Target="../slideLayouts/slideLayout11.xml"/><Relationship Id="rId1" Type="http://schemas.openxmlformats.org/officeDocument/2006/relationships/vmlDrawing" Target="../drawings/vmlDrawing51.vml"/><Relationship Id="rId6" Type="http://schemas.openxmlformats.org/officeDocument/2006/relationships/image" Target="../media/image344.emf"/><Relationship Id="rId5" Type="http://schemas.openxmlformats.org/officeDocument/2006/relationships/image" Target="../media/image104.wmf"/><Relationship Id="rId4" Type="http://schemas.openxmlformats.org/officeDocument/2006/relationships/oleObject" Target="../embeddings/oleObject120.bin"/></Relationships>
</file>

<file path=ppt/slides/_rels/slide101.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slideLayout" Target="../slideLayouts/slideLayout11.xml"/><Relationship Id="rId1" Type="http://schemas.openxmlformats.org/officeDocument/2006/relationships/vmlDrawing" Target="../drawings/vmlDrawing52.vml"/><Relationship Id="rId6" Type="http://schemas.openxmlformats.org/officeDocument/2006/relationships/image" Target="../media/image345.emf"/><Relationship Id="rId5" Type="http://schemas.openxmlformats.org/officeDocument/2006/relationships/image" Target="../media/image104.wmf"/><Relationship Id="rId4" Type="http://schemas.openxmlformats.org/officeDocument/2006/relationships/oleObject" Target="../embeddings/oleObject120.bin"/></Relationships>
</file>

<file path=ppt/slides/_rels/slide102.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slideLayout" Target="../slideLayouts/slideLayout11.xml"/><Relationship Id="rId1" Type="http://schemas.openxmlformats.org/officeDocument/2006/relationships/vmlDrawing" Target="../drawings/vmlDrawing53.vml"/><Relationship Id="rId5" Type="http://schemas.openxmlformats.org/officeDocument/2006/relationships/image" Target="../media/image104.wmf"/><Relationship Id="rId4" Type="http://schemas.openxmlformats.org/officeDocument/2006/relationships/oleObject" Target="../embeddings/oleObject120.bin"/></Relationships>
</file>

<file path=ppt/slides/_rels/slide103.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slideLayout" Target="../slideLayouts/slideLayout11.xml"/><Relationship Id="rId1" Type="http://schemas.openxmlformats.org/officeDocument/2006/relationships/vmlDrawing" Target="../drawings/vmlDrawing54.vml"/><Relationship Id="rId6" Type="http://schemas.openxmlformats.org/officeDocument/2006/relationships/image" Target="../media/image346.emf"/><Relationship Id="rId5" Type="http://schemas.openxmlformats.org/officeDocument/2006/relationships/image" Target="../media/image104.wmf"/><Relationship Id="rId4" Type="http://schemas.openxmlformats.org/officeDocument/2006/relationships/oleObject" Target="../embeddings/oleObject120.bin"/></Relationships>
</file>

<file path=ppt/slides/_rels/slide104.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slideLayout" Target="../slideLayouts/slideLayout11.xml"/><Relationship Id="rId1" Type="http://schemas.openxmlformats.org/officeDocument/2006/relationships/vmlDrawing" Target="../drawings/vmlDrawing55.vml"/><Relationship Id="rId6" Type="http://schemas.openxmlformats.org/officeDocument/2006/relationships/image" Target="../media/image347.emf"/><Relationship Id="rId5" Type="http://schemas.openxmlformats.org/officeDocument/2006/relationships/image" Target="../media/image104.wmf"/><Relationship Id="rId4" Type="http://schemas.openxmlformats.org/officeDocument/2006/relationships/oleObject" Target="../embeddings/oleObject120.bin"/></Relationships>
</file>

<file path=ppt/slides/_rels/slide105.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slideLayout" Target="../slideLayouts/slideLayout11.xml"/><Relationship Id="rId1" Type="http://schemas.openxmlformats.org/officeDocument/2006/relationships/vmlDrawing" Target="../drawings/vmlDrawing56.vml"/><Relationship Id="rId6" Type="http://schemas.openxmlformats.org/officeDocument/2006/relationships/image" Target="../media/image348.emf"/><Relationship Id="rId5" Type="http://schemas.openxmlformats.org/officeDocument/2006/relationships/image" Target="../media/image104.wmf"/><Relationship Id="rId4" Type="http://schemas.openxmlformats.org/officeDocument/2006/relationships/oleObject" Target="../embeddings/oleObject120.bin"/></Relationships>
</file>

<file path=ppt/slides/_rels/slide106.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slideLayout" Target="../slideLayouts/slideLayout11.xml"/><Relationship Id="rId1" Type="http://schemas.openxmlformats.org/officeDocument/2006/relationships/vmlDrawing" Target="../drawings/vmlDrawing57.vml"/><Relationship Id="rId6" Type="http://schemas.openxmlformats.org/officeDocument/2006/relationships/image" Target="../media/image349.emf"/><Relationship Id="rId5" Type="http://schemas.openxmlformats.org/officeDocument/2006/relationships/image" Target="../media/image104.wmf"/><Relationship Id="rId4" Type="http://schemas.openxmlformats.org/officeDocument/2006/relationships/oleObject" Target="../embeddings/oleObject120.bin"/></Relationships>
</file>

<file path=ppt/slides/_rels/slide107.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slideLayout" Target="../slideLayouts/slideLayout11.xml"/><Relationship Id="rId1" Type="http://schemas.openxmlformats.org/officeDocument/2006/relationships/vmlDrawing" Target="../drawings/vmlDrawing58.vml"/><Relationship Id="rId6" Type="http://schemas.openxmlformats.org/officeDocument/2006/relationships/image" Target="../media/image350.emf"/><Relationship Id="rId5" Type="http://schemas.openxmlformats.org/officeDocument/2006/relationships/image" Target="../media/image104.wmf"/><Relationship Id="rId4" Type="http://schemas.openxmlformats.org/officeDocument/2006/relationships/oleObject" Target="../embeddings/oleObject120.bin"/></Relationships>
</file>

<file path=ppt/slides/_rels/slide108.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slideLayout" Target="../slideLayouts/slideLayout11.xml"/><Relationship Id="rId1" Type="http://schemas.openxmlformats.org/officeDocument/2006/relationships/vmlDrawing" Target="../drawings/vmlDrawing59.vml"/><Relationship Id="rId6" Type="http://schemas.openxmlformats.org/officeDocument/2006/relationships/image" Target="../media/image351.emf"/><Relationship Id="rId5" Type="http://schemas.openxmlformats.org/officeDocument/2006/relationships/image" Target="../media/image104.wmf"/><Relationship Id="rId4" Type="http://schemas.openxmlformats.org/officeDocument/2006/relationships/oleObject" Target="../embeddings/oleObject120.bin"/></Relationships>
</file>

<file path=ppt/slides/_rels/slide109.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slideLayout" Target="../slideLayouts/slideLayout11.xml"/><Relationship Id="rId1" Type="http://schemas.openxmlformats.org/officeDocument/2006/relationships/vmlDrawing" Target="../drawings/vmlDrawing60.vml"/><Relationship Id="rId6" Type="http://schemas.openxmlformats.org/officeDocument/2006/relationships/image" Target="../media/image352.emf"/><Relationship Id="rId5" Type="http://schemas.openxmlformats.org/officeDocument/2006/relationships/image" Target="../media/image104.wmf"/><Relationship Id="rId4" Type="http://schemas.openxmlformats.org/officeDocument/2006/relationships/oleObject" Target="../embeddings/oleObject120.bin"/></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tmp"/><Relationship Id="rId1" Type="http://schemas.openxmlformats.org/officeDocument/2006/relationships/slideLayout" Target="../slideLayouts/slideLayout11.xml"/><Relationship Id="rId4" Type="http://schemas.openxmlformats.org/officeDocument/2006/relationships/image" Target="../media/image21.emf"/></Relationships>
</file>

<file path=ppt/slides/_rels/slide110.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slideLayout" Target="../slideLayouts/slideLayout11.xml"/><Relationship Id="rId1" Type="http://schemas.openxmlformats.org/officeDocument/2006/relationships/vmlDrawing" Target="../drawings/vmlDrawing61.vml"/><Relationship Id="rId6" Type="http://schemas.openxmlformats.org/officeDocument/2006/relationships/image" Target="../media/image353.emf"/><Relationship Id="rId5" Type="http://schemas.openxmlformats.org/officeDocument/2006/relationships/image" Target="../media/image104.wmf"/><Relationship Id="rId4" Type="http://schemas.openxmlformats.org/officeDocument/2006/relationships/oleObject" Target="../embeddings/oleObject120.bin"/></Relationships>
</file>

<file path=ppt/slides/_rels/slide111.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slideLayout" Target="../slideLayouts/slideLayout11.xml"/><Relationship Id="rId1" Type="http://schemas.openxmlformats.org/officeDocument/2006/relationships/vmlDrawing" Target="../drawings/vmlDrawing62.vml"/><Relationship Id="rId5" Type="http://schemas.openxmlformats.org/officeDocument/2006/relationships/image" Target="../media/image104.wmf"/><Relationship Id="rId4" Type="http://schemas.openxmlformats.org/officeDocument/2006/relationships/oleObject" Target="../embeddings/oleObject120.bin"/></Relationships>
</file>

<file path=ppt/slides/_rels/slide1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3.tmp"/><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3.tmp"/><Relationship Id="rId1" Type="http://schemas.openxmlformats.org/officeDocument/2006/relationships/slideLayout" Target="../slideLayouts/slideLayout11.xml"/><Relationship Id="rId4" Type="http://schemas.openxmlformats.org/officeDocument/2006/relationships/image" Target="../media/image23.emf"/></Relationships>
</file>

<file path=ppt/slides/_rels/slide14.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3.tmp"/><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1.bin"/><Relationship Id="rId13" Type="http://schemas.openxmlformats.org/officeDocument/2006/relationships/image" Target="../media/image29.wmf"/><Relationship Id="rId18" Type="http://schemas.openxmlformats.org/officeDocument/2006/relationships/oleObject" Target="../embeddings/oleObject16.bin"/><Relationship Id="rId3" Type="http://schemas.openxmlformats.org/officeDocument/2006/relationships/image" Target="../media/image3.tmp"/><Relationship Id="rId21" Type="http://schemas.openxmlformats.org/officeDocument/2006/relationships/image" Target="../media/image33.wmf"/><Relationship Id="rId7" Type="http://schemas.openxmlformats.org/officeDocument/2006/relationships/image" Target="../media/image26.wmf"/><Relationship Id="rId12" Type="http://schemas.openxmlformats.org/officeDocument/2006/relationships/oleObject" Target="../embeddings/oleObject13.bin"/><Relationship Id="rId17" Type="http://schemas.openxmlformats.org/officeDocument/2006/relationships/image" Target="../media/image31.wmf"/><Relationship Id="rId25" Type="http://schemas.openxmlformats.org/officeDocument/2006/relationships/image" Target="../media/image35.wmf"/><Relationship Id="rId2" Type="http://schemas.openxmlformats.org/officeDocument/2006/relationships/slideLayout" Target="../slideLayouts/slideLayout11.xml"/><Relationship Id="rId16" Type="http://schemas.openxmlformats.org/officeDocument/2006/relationships/oleObject" Target="../embeddings/oleObject15.bin"/><Relationship Id="rId20" Type="http://schemas.openxmlformats.org/officeDocument/2006/relationships/oleObject" Target="../embeddings/oleObject17.bin"/><Relationship Id="rId1" Type="http://schemas.openxmlformats.org/officeDocument/2006/relationships/vmlDrawing" Target="../drawings/vmlDrawing4.vml"/><Relationship Id="rId6" Type="http://schemas.openxmlformats.org/officeDocument/2006/relationships/oleObject" Target="../embeddings/oleObject10.bin"/><Relationship Id="rId11" Type="http://schemas.openxmlformats.org/officeDocument/2006/relationships/image" Target="../media/image28.wmf"/><Relationship Id="rId24" Type="http://schemas.openxmlformats.org/officeDocument/2006/relationships/oleObject" Target="../embeddings/oleObject19.bin"/><Relationship Id="rId5" Type="http://schemas.openxmlformats.org/officeDocument/2006/relationships/image" Target="../media/image25.wmf"/><Relationship Id="rId15" Type="http://schemas.openxmlformats.org/officeDocument/2006/relationships/image" Target="../media/image30.wmf"/><Relationship Id="rId23" Type="http://schemas.openxmlformats.org/officeDocument/2006/relationships/image" Target="../media/image34.wmf"/><Relationship Id="rId10" Type="http://schemas.openxmlformats.org/officeDocument/2006/relationships/oleObject" Target="../embeddings/oleObject12.bin"/><Relationship Id="rId19" Type="http://schemas.openxmlformats.org/officeDocument/2006/relationships/image" Target="../media/image32.wmf"/><Relationship Id="rId4" Type="http://schemas.openxmlformats.org/officeDocument/2006/relationships/oleObject" Target="../embeddings/oleObject9.bin"/><Relationship Id="rId9" Type="http://schemas.openxmlformats.org/officeDocument/2006/relationships/image" Target="../media/image27.wmf"/><Relationship Id="rId14" Type="http://schemas.openxmlformats.org/officeDocument/2006/relationships/oleObject" Target="../embeddings/oleObject14.bin"/><Relationship Id="rId22" Type="http://schemas.openxmlformats.org/officeDocument/2006/relationships/oleObject" Target="../embeddings/oleObject18.bin"/></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20.bin"/><Relationship Id="rId13" Type="http://schemas.openxmlformats.org/officeDocument/2006/relationships/image" Target="../media/image27.wmf"/><Relationship Id="rId18" Type="http://schemas.openxmlformats.org/officeDocument/2006/relationships/oleObject" Target="../embeddings/oleObject25.bin"/><Relationship Id="rId26" Type="http://schemas.openxmlformats.org/officeDocument/2006/relationships/oleObject" Target="../embeddings/oleObject29.bin"/><Relationship Id="rId3" Type="http://schemas.openxmlformats.org/officeDocument/2006/relationships/image" Target="../media/image3.tmp"/><Relationship Id="rId21" Type="http://schemas.openxmlformats.org/officeDocument/2006/relationships/image" Target="../media/image31.wmf"/><Relationship Id="rId7" Type="http://schemas.openxmlformats.org/officeDocument/2006/relationships/image" Target="../media/image35.wmf"/><Relationship Id="rId12" Type="http://schemas.openxmlformats.org/officeDocument/2006/relationships/oleObject" Target="../embeddings/oleObject22.bin"/><Relationship Id="rId17" Type="http://schemas.openxmlformats.org/officeDocument/2006/relationships/image" Target="../media/image29.wmf"/><Relationship Id="rId25" Type="http://schemas.openxmlformats.org/officeDocument/2006/relationships/image" Target="../media/image33.wmf"/><Relationship Id="rId2" Type="http://schemas.openxmlformats.org/officeDocument/2006/relationships/slideLayout" Target="../slideLayouts/slideLayout11.xml"/><Relationship Id="rId16" Type="http://schemas.openxmlformats.org/officeDocument/2006/relationships/oleObject" Target="../embeddings/oleObject24.bin"/><Relationship Id="rId20" Type="http://schemas.openxmlformats.org/officeDocument/2006/relationships/oleObject" Target="../embeddings/oleObject26.bin"/><Relationship Id="rId29" Type="http://schemas.openxmlformats.org/officeDocument/2006/relationships/image" Target="../media/image37.wmf"/><Relationship Id="rId1" Type="http://schemas.openxmlformats.org/officeDocument/2006/relationships/vmlDrawing" Target="../drawings/vmlDrawing5.vml"/><Relationship Id="rId6" Type="http://schemas.openxmlformats.org/officeDocument/2006/relationships/oleObject" Target="../embeddings/oleObject19.bin"/><Relationship Id="rId11" Type="http://schemas.openxmlformats.org/officeDocument/2006/relationships/image" Target="../media/image26.wmf"/><Relationship Id="rId24" Type="http://schemas.openxmlformats.org/officeDocument/2006/relationships/oleObject" Target="../embeddings/oleObject28.bin"/><Relationship Id="rId5" Type="http://schemas.openxmlformats.org/officeDocument/2006/relationships/image" Target="../media/image34.wmf"/><Relationship Id="rId15" Type="http://schemas.openxmlformats.org/officeDocument/2006/relationships/image" Target="../media/image28.wmf"/><Relationship Id="rId23" Type="http://schemas.openxmlformats.org/officeDocument/2006/relationships/image" Target="../media/image32.wmf"/><Relationship Id="rId28" Type="http://schemas.openxmlformats.org/officeDocument/2006/relationships/oleObject" Target="../embeddings/oleObject30.bin"/><Relationship Id="rId10" Type="http://schemas.openxmlformats.org/officeDocument/2006/relationships/oleObject" Target="../embeddings/oleObject21.bin"/><Relationship Id="rId19" Type="http://schemas.openxmlformats.org/officeDocument/2006/relationships/image" Target="../media/image30.wmf"/><Relationship Id="rId4" Type="http://schemas.openxmlformats.org/officeDocument/2006/relationships/oleObject" Target="../embeddings/oleObject18.bin"/><Relationship Id="rId9" Type="http://schemas.openxmlformats.org/officeDocument/2006/relationships/image" Target="../media/image25.wmf"/><Relationship Id="rId14" Type="http://schemas.openxmlformats.org/officeDocument/2006/relationships/oleObject" Target="../embeddings/oleObject23.bin"/><Relationship Id="rId22" Type="http://schemas.openxmlformats.org/officeDocument/2006/relationships/oleObject" Target="../embeddings/oleObject27.bin"/><Relationship Id="rId27" Type="http://schemas.openxmlformats.org/officeDocument/2006/relationships/image" Target="../media/image36.wmf"/></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20.bin"/><Relationship Id="rId13" Type="http://schemas.openxmlformats.org/officeDocument/2006/relationships/image" Target="../media/image27.wmf"/><Relationship Id="rId18" Type="http://schemas.openxmlformats.org/officeDocument/2006/relationships/oleObject" Target="../embeddings/oleObject25.bin"/><Relationship Id="rId26" Type="http://schemas.openxmlformats.org/officeDocument/2006/relationships/oleObject" Target="../embeddings/oleObject29.bin"/><Relationship Id="rId3" Type="http://schemas.openxmlformats.org/officeDocument/2006/relationships/image" Target="../media/image3.tmp"/><Relationship Id="rId21" Type="http://schemas.openxmlformats.org/officeDocument/2006/relationships/image" Target="../media/image31.wmf"/><Relationship Id="rId7" Type="http://schemas.openxmlformats.org/officeDocument/2006/relationships/image" Target="../media/image35.wmf"/><Relationship Id="rId12" Type="http://schemas.openxmlformats.org/officeDocument/2006/relationships/oleObject" Target="../embeddings/oleObject22.bin"/><Relationship Id="rId17" Type="http://schemas.openxmlformats.org/officeDocument/2006/relationships/image" Target="../media/image29.wmf"/><Relationship Id="rId25" Type="http://schemas.openxmlformats.org/officeDocument/2006/relationships/image" Target="../media/image33.wmf"/><Relationship Id="rId2" Type="http://schemas.openxmlformats.org/officeDocument/2006/relationships/slideLayout" Target="../slideLayouts/slideLayout11.xml"/><Relationship Id="rId16" Type="http://schemas.openxmlformats.org/officeDocument/2006/relationships/oleObject" Target="../embeddings/oleObject24.bin"/><Relationship Id="rId20" Type="http://schemas.openxmlformats.org/officeDocument/2006/relationships/oleObject" Target="../embeddings/oleObject26.bin"/><Relationship Id="rId29" Type="http://schemas.openxmlformats.org/officeDocument/2006/relationships/image" Target="../media/image37.wmf"/><Relationship Id="rId1" Type="http://schemas.openxmlformats.org/officeDocument/2006/relationships/vmlDrawing" Target="../drawings/vmlDrawing6.vml"/><Relationship Id="rId6" Type="http://schemas.openxmlformats.org/officeDocument/2006/relationships/oleObject" Target="../embeddings/oleObject19.bin"/><Relationship Id="rId11" Type="http://schemas.openxmlformats.org/officeDocument/2006/relationships/image" Target="../media/image26.wmf"/><Relationship Id="rId24" Type="http://schemas.openxmlformats.org/officeDocument/2006/relationships/oleObject" Target="../embeddings/oleObject28.bin"/><Relationship Id="rId32" Type="http://schemas.openxmlformats.org/officeDocument/2006/relationships/image" Target="../media/image38.wmf"/><Relationship Id="rId5" Type="http://schemas.openxmlformats.org/officeDocument/2006/relationships/image" Target="../media/image34.wmf"/><Relationship Id="rId15" Type="http://schemas.openxmlformats.org/officeDocument/2006/relationships/image" Target="../media/image28.wmf"/><Relationship Id="rId23" Type="http://schemas.openxmlformats.org/officeDocument/2006/relationships/image" Target="../media/image32.wmf"/><Relationship Id="rId28" Type="http://schemas.openxmlformats.org/officeDocument/2006/relationships/oleObject" Target="../embeddings/oleObject30.bin"/><Relationship Id="rId10" Type="http://schemas.openxmlformats.org/officeDocument/2006/relationships/oleObject" Target="../embeddings/oleObject21.bin"/><Relationship Id="rId19" Type="http://schemas.openxmlformats.org/officeDocument/2006/relationships/image" Target="../media/image30.wmf"/><Relationship Id="rId31" Type="http://schemas.openxmlformats.org/officeDocument/2006/relationships/oleObject" Target="../embeddings/oleObject31.bin"/><Relationship Id="rId4" Type="http://schemas.openxmlformats.org/officeDocument/2006/relationships/oleObject" Target="../embeddings/oleObject18.bin"/><Relationship Id="rId9" Type="http://schemas.openxmlformats.org/officeDocument/2006/relationships/image" Target="../media/image25.wmf"/><Relationship Id="rId14" Type="http://schemas.openxmlformats.org/officeDocument/2006/relationships/oleObject" Target="../embeddings/oleObject23.bin"/><Relationship Id="rId22" Type="http://schemas.openxmlformats.org/officeDocument/2006/relationships/oleObject" Target="../embeddings/oleObject27.bin"/><Relationship Id="rId27" Type="http://schemas.openxmlformats.org/officeDocument/2006/relationships/image" Target="../media/image36.wmf"/><Relationship Id="rId30" Type="http://schemas.openxmlformats.org/officeDocument/2006/relationships/image" Target="../media/image39.wmf"/></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22.bin"/><Relationship Id="rId13" Type="http://schemas.openxmlformats.org/officeDocument/2006/relationships/image" Target="../media/image29.wmf"/><Relationship Id="rId18" Type="http://schemas.openxmlformats.org/officeDocument/2006/relationships/oleObject" Target="../embeddings/oleObject27.bin"/><Relationship Id="rId3" Type="http://schemas.openxmlformats.org/officeDocument/2006/relationships/image" Target="../media/image3.tmp"/><Relationship Id="rId21" Type="http://schemas.openxmlformats.org/officeDocument/2006/relationships/image" Target="../media/image33.wmf"/><Relationship Id="rId7" Type="http://schemas.openxmlformats.org/officeDocument/2006/relationships/image" Target="../media/image26.wmf"/><Relationship Id="rId12" Type="http://schemas.openxmlformats.org/officeDocument/2006/relationships/oleObject" Target="../embeddings/oleObject24.bin"/><Relationship Id="rId17" Type="http://schemas.openxmlformats.org/officeDocument/2006/relationships/image" Target="../media/image31.wmf"/><Relationship Id="rId2" Type="http://schemas.openxmlformats.org/officeDocument/2006/relationships/slideLayout" Target="../slideLayouts/slideLayout11.xml"/><Relationship Id="rId16" Type="http://schemas.openxmlformats.org/officeDocument/2006/relationships/oleObject" Target="../embeddings/oleObject26.bin"/><Relationship Id="rId20" Type="http://schemas.openxmlformats.org/officeDocument/2006/relationships/oleObject" Target="../embeddings/oleObject28.bin"/><Relationship Id="rId1" Type="http://schemas.openxmlformats.org/officeDocument/2006/relationships/vmlDrawing" Target="../drawings/vmlDrawing7.vml"/><Relationship Id="rId6" Type="http://schemas.openxmlformats.org/officeDocument/2006/relationships/oleObject" Target="../embeddings/oleObject21.bin"/><Relationship Id="rId11" Type="http://schemas.openxmlformats.org/officeDocument/2006/relationships/image" Target="../media/image28.wmf"/><Relationship Id="rId24" Type="http://schemas.openxmlformats.org/officeDocument/2006/relationships/image" Target="../media/image39.wmf"/><Relationship Id="rId5" Type="http://schemas.openxmlformats.org/officeDocument/2006/relationships/image" Target="../media/image25.wmf"/><Relationship Id="rId15" Type="http://schemas.openxmlformats.org/officeDocument/2006/relationships/image" Target="../media/image30.wmf"/><Relationship Id="rId23" Type="http://schemas.openxmlformats.org/officeDocument/2006/relationships/image" Target="../media/image36.wmf"/><Relationship Id="rId10" Type="http://schemas.openxmlformats.org/officeDocument/2006/relationships/oleObject" Target="../embeddings/oleObject23.bin"/><Relationship Id="rId19" Type="http://schemas.openxmlformats.org/officeDocument/2006/relationships/image" Target="../media/image32.wmf"/><Relationship Id="rId4" Type="http://schemas.openxmlformats.org/officeDocument/2006/relationships/oleObject" Target="../embeddings/oleObject20.bin"/><Relationship Id="rId9" Type="http://schemas.openxmlformats.org/officeDocument/2006/relationships/image" Target="../media/image27.wmf"/><Relationship Id="rId14" Type="http://schemas.openxmlformats.org/officeDocument/2006/relationships/oleObject" Target="../embeddings/oleObject25.bin"/><Relationship Id="rId22" Type="http://schemas.openxmlformats.org/officeDocument/2006/relationships/oleObject" Target="../embeddings/oleObject32.bin"/></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35.bin"/><Relationship Id="rId13" Type="http://schemas.openxmlformats.org/officeDocument/2006/relationships/image" Target="../media/image44.wmf"/><Relationship Id="rId18" Type="http://schemas.openxmlformats.org/officeDocument/2006/relationships/oleObject" Target="../embeddings/oleObject40.bin"/><Relationship Id="rId3" Type="http://schemas.openxmlformats.org/officeDocument/2006/relationships/notesSlide" Target="../notesSlides/notesSlide2.xml"/><Relationship Id="rId21" Type="http://schemas.openxmlformats.org/officeDocument/2006/relationships/image" Target="../media/image48.wmf"/><Relationship Id="rId7" Type="http://schemas.openxmlformats.org/officeDocument/2006/relationships/image" Target="../media/image41.wmf"/><Relationship Id="rId12" Type="http://schemas.openxmlformats.org/officeDocument/2006/relationships/oleObject" Target="../embeddings/oleObject37.bin"/><Relationship Id="rId17" Type="http://schemas.openxmlformats.org/officeDocument/2006/relationships/image" Target="../media/image46.wmf"/><Relationship Id="rId2" Type="http://schemas.openxmlformats.org/officeDocument/2006/relationships/slideLayout" Target="../slideLayouts/slideLayout14.xml"/><Relationship Id="rId16" Type="http://schemas.openxmlformats.org/officeDocument/2006/relationships/oleObject" Target="../embeddings/oleObject39.bin"/><Relationship Id="rId20" Type="http://schemas.openxmlformats.org/officeDocument/2006/relationships/oleObject" Target="../embeddings/oleObject41.bin"/><Relationship Id="rId1" Type="http://schemas.openxmlformats.org/officeDocument/2006/relationships/vmlDrawing" Target="../drawings/vmlDrawing8.vml"/><Relationship Id="rId6" Type="http://schemas.openxmlformats.org/officeDocument/2006/relationships/oleObject" Target="../embeddings/oleObject34.bin"/><Relationship Id="rId11" Type="http://schemas.openxmlformats.org/officeDocument/2006/relationships/image" Target="../media/image43.wmf"/><Relationship Id="rId5" Type="http://schemas.openxmlformats.org/officeDocument/2006/relationships/image" Target="../media/image40.wmf"/><Relationship Id="rId15" Type="http://schemas.openxmlformats.org/officeDocument/2006/relationships/image" Target="../media/image45.wmf"/><Relationship Id="rId23" Type="http://schemas.openxmlformats.org/officeDocument/2006/relationships/image" Target="../media/image49.wmf"/><Relationship Id="rId10" Type="http://schemas.openxmlformats.org/officeDocument/2006/relationships/oleObject" Target="../embeddings/oleObject36.bin"/><Relationship Id="rId19" Type="http://schemas.openxmlformats.org/officeDocument/2006/relationships/image" Target="../media/image47.wmf"/><Relationship Id="rId4" Type="http://schemas.openxmlformats.org/officeDocument/2006/relationships/oleObject" Target="../embeddings/oleObject33.bin"/><Relationship Id="rId9" Type="http://schemas.openxmlformats.org/officeDocument/2006/relationships/image" Target="../media/image42.wmf"/><Relationship Id="rId14" Type="http://schemas.openxmlformats.org/officeDocument/2006/relationships/oleObject" Target="../embeddings/oleObject38.bin"/><Relationship Id="rId22" Type="http://schemas.openxmlformats.org/officeDocument/2006/relationships/oleObject" Target="../embeddings/oleObject42.bin"/></Relationships>
</file>

<file path=ppt/slides/_rels/slide2.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8" Type="http://schemas.openxmlformats.org/officeDocument/2006/relationships/image" Target="../media/image52.wmf"/><Relationship Id="rId13" Type="http://schemas.openxmlformats.org/officeDocument/2006/relationships/oleObject" Target="../embeddings/oleObject48.bin"/><Relationship Id="rId18" Type="http://schemas.openxmlformats.org/officeDocument/2006/relationships/image" Target="../media/image57.wmf"/><Relationship Id="rId26" Type="http://schemas.openxmlformats.org/officeDocument/2006/relationships/image" Target="../media/image61.wmf"/><Relationship Id="rId3" Type="http://schemas.openxmlformats.org/officeDocument/2006/relationships/oleObject" Target="../embeddings/oleObject43.bin"/><Relationship Id="rId21" Type="http://schemas.openxmlformats.org/officeDocument/2006/relationships/oleObject" Target="../embeddings/oleObject52.bin"/><Relationship Id="rId7" Type="http://schemas.openxmlformats.org/officeDocument/2006/relationships/oleObject" Target="../embeddings/oleObject45.bin"/><Relationship Id="rId12" Type="http://schemas.openxmlformats.org/officeDocument/2006/relationships/image" Target="../media/image54.wmf"/><Relationship Id="rId17" Type="http://schemas.openxmlformats.org/officeDocument/2006/relationships/oleObject" Target="../embeddings/oleObject50.bin"/><Relationship Id="rId25" Type="http://schemas.openxmlformats.org/officeDocument/2006/relationships/oleObject" Target="../embeddings/oleObject54.bin"/><Relationship Id="rId2" Type="http://schemas.openxmlformats.org/officeDocument/2006/relationships/slideLayout" Target="../slideLayouts/slideLayout14.xml"/><Relationship Id="rId16" Type="http://schemas.openxmlformats.org/officeDocument/2006/relationships/image" Target="../media/image56.wmf"/><Relationship Id="rId20" Type="http://schemas.openxmlformats.org/officeDocument/2006/relationships/image" Target="../media/image58.wmf"/><Relationship Id="rId1" Type="http://schemas.openxmlformats.org/officeDocument/2006/relationships/vmlDrawing" Target="../drawings/vmlDrawing9.vml"/><Relationship Id="rId6" Type="http://schemas.openxmlformats.org/officeDocument/2006/relationships/image" Target="../media/image51.wmf"/><Relationship Id="rId11" Type="http://schemas.openxmlformats.org/officeDocument/2006/relationships/oleObject" Target="../embeddings/oleObject47.bin"/><Relationship Id="rId24" Type="http://schemas.openxmlformats.org/officeDocument/2006/relationships/image" Target="../media/image60.wmf"/><Relationship Id="rId5" Type="http://schemas.openxmlformats.org/officeDocument/2006/relationships/oleObject" Target="../embeddings/oleObject44.bin"/><Relationship Id="rId15" Type="http://schemas.openxmlformats.org/officeDocument/2006/relationships/oleObject" Target="../embeddings/oleObject49.bin"/><Relationship Id="rId23" Type="http://schemas.openxmlformats.org/officeDocument/2006/relationships/oleObject" Target="../embeddings/oleObject53.bin"/><Relationship Id="rId10" Type="http://schemas.openxmlformats.org/officeDocument/2006/relationships/image" Target="../media/image53.wmf"/><Relationship Id="rId19" Type="http://schemas.openxmlformats.org/officeDocument/2006/relationships/oleObject" Target="../embeddings/oleObject51.bin"/><Relationship Id="rId4" Type="http://schemas.openxmlformats.org/officeDocument/2006/relationships/image" Target="../media/image50.wmf"/><Relationship Id="rId9" Type="http://schemas.openxmlformats.org/officeDocument/2006/relationships/oleObject" Target="../embeddings/oleObject46.bin"/><Relationship Id="rId14" Type="http://schemas.openxmlformats.org/officeDocument/2006/relationships/image" Target="../media/image55.wmf"/><Relationship Id="rId22" Type="http://schemas.openxmlformats.org/officeDocument/2006/relationships/image" Target="../media/image59.wmf"/></Relationships>
</file>

<file path=ppt/slides/_rels/slide2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14.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image" Target="../media/image69.png"/><Relationship Id="rId4" Type="http://schemas.openxmlformats.org/officeDocument/2006/relationships/image" Target="../media/image64.png"/><Relationship Id="rId9" Type="http://schemas.openxmlformats.org/officeDocument/2006/relationships/image" Target="../media/image68.png"/></Relationships>
</file>

<file path=ppt/slides/_rels/slide22.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3" Type="http://schemas.openxmlformats.org/officeDocument/2006/relationships/notesSlide" Target="../notesSlides/notesSlide3.xml"/><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82.png"/><Relationship Id="rId2" Type="http://schemas.openxmlformats.org/officeDocument/2006/relationships/slideLayout" Target="../slideLayouts/slideLayout14.xml"/><Relationship Id="rId16" Type="http://schemas.openxmlformats.org/officeDocument/2006/relationships/image" Target="../media/image81.png"/><Relationship Id="rId1" Type="http://schemas.openxmlformats.org/officeDocument/2006/relationships/vmlDrawing" Target="../drawings/vmlDrawing10.v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62.wmf"/><Relationship Id="rId15" Type="http://schemas.openxmlformats.org/officeDocument/2006/relationships/image" Target="../media/image80.png"/><Relationship Id="rId10" Type="http://schemas.openxmlformats.org/officeDocument/2006/relationships/image" Target="../media/image75.png"/><Relationship Id="rId4" Type="http://schemas.openxmlformats.org/officeDocument/2006/relationships/oleObject" Target="../embeddings/oleObject55.bin"/><Relationship Id="rId9" Type="http://schemas.openxmlformats.org/officeDocument/2006/relationships/image" Target="../media/image74.png"/><Relationship Id="rId14" Type="http://schemas.openxmlformats.org/officeDocument/2006/relationships/image" Target="../media/image79.png"/></Relationships>
</file>

<file path=ppt/slides/_rels/slide23.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3" Type="http://schemas.openxmlformats.org/officeDocument/2006/relationships/oleObject" Target="../embeddings/oleObject56.bin"/><Relationship Id="rId7" Type="http://schemas.openxmlformats.org/officeDocument/2006/relationships/image" Target="../media/image85.png"/><Relationship Id="rId12" Type="http://schemas.openxmlformats.org/officeDocument/2006/relationships/image" Target="../media/image90.png"/><Relationship Id="rId17" Type="http://schemas.openxmlformats.org/officeDocument/2006/relationships/image" Target="../media/image95.png"/><Relationship Id="rId2" Type="http://schemas.openxmlformats.org/officeDocument/2006/relationships/slideLayout" Target="../slideLayouts/slideLayout14.xml"/><Relationship Id="rId16" Type="http://schemas.openxmlformats.org/officeDocument/2006/relationships/image" Target="../media/image94.png"/><Relationship Id="rId1" Type="http://schemas.openxmlformats.org/officeDocument/2006/relationships/vmlDrawing" Target="../drawings/vmlDrawing11.v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5" Type="http://schemas.openxmlformats.org/officeDocument/2006/relationships/image" Target="../media/image93.png"/><Relationship Id="rId10" Type="http://schemas.openxmlformats.org/officeDocument/2006/relationships/image" Target="../media/image88.png"/><Relationship Id="rId4" Type="http://schemas.openxmlformats.org/officeDocument/2006/relationships/image" Target="../media/image62.wmf"/><Relationship Id="rId9" Type="http://schemas.openxmlformats.org/officeDocument/2006/relationships/image" Target="../media/image87.png"/><Relationship Id="rId14" Type="http://schemas.openxmlformats.org/officeDocument/2006/relationships/image" Target="../media/image92.png"/></Relationships>
</file>

<file path=ppt/slides/_rels/slide2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25.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png"/><Relationship Id="rId18" Type="http://schemas.openxmlformats.org/officeDocument/2006/relationships/image" Target="../media/image112.png"/><Relationship Id="rId3" Type="http://schemas.openxmlformats.org/officeDocument/2006/relationships/image" Target="../media/image99.png"/><Relationship Id="rId7" Type="http://schemas.openxmlformats.org/officeDocument/2006/relationships/image" Target="../media/image101.png"/><Relationship Id="rId12" Type="http://schemas.openxmlformats.org/officeDocument/2006/relationships/image" Target="../media/image106.png"/><Relationship Id="rId17" Type="http://schemas.openxmlformats.org/officeDocument/2006/relationships/image" Target="../media/image111.png"/><Relationship Id="rId2" Type="http://schemas.openxmlformats.org/officeDocument/2006/relationships/slideLayout" Target="../slideLayouts/slideLayout14.xml"/><Relationship Id="rId16" Type="http://schemas.openxmlformats.org/officeDocument/2006/relationships/image" Target="../media/image70.png"/><Relationship Id="rId1" Type="http://schemas.openxmlformats.org/officeDocument/2006/relationships/vmlDrawing" Target="../drawings/vmlDrawing12.v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62.wmf"/><Relationship Id="rId15" Type="http://schemas.openxmlformats.org/officeDocument/2006/relationships/image" Target="../media/image109.png"/><Relationship Id="rId10" Type="http://schemas.openxmlformats.org/officeDocument/2006/relationships/image" Target="../media/image104.png"/><Relationship Id="rId4" Type="http://schemas.openxmlformats.org/officeDocument/2006/relationships/oleObject" Target="../embeddings/oleObject57.bin"/><Relationship Id="rId9" Type="http://schemas.openxmlformats.org/officeDocument/2006/relationships/image" Target="../media/image103.png"/><Relationship Id="rId14" Type="http://schemas.openxmlformats.org/officeDocument/2006/relationships/image" Target="../media/image108.png"/></Relationships>
</file>

<file path=ppt/slides/_rels/slide26.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13.png"/><Relationship Id="rId18" Type="http://schemas.openxmlformats.org/officeDocument/2006/relationships/image" Target="../media/image116.png"/><Relationship Id="rId3" Type="http://schemas.openxmlformats.org/officeDocument/2006/relationships/notesSlide" Target="../notesSlides/notesSlide5.xml"/><Relationship Id="rId21" Type="http://schemas.openxmlformats.org/officeDocument/2006/relationships/image" Target="../media/image108.png"/><Relationship Id="rId7" Type="http://schemas.openxmlformats.org/officeDocument/2006/relationships/image" Target="../media/image100.png"/><Relationship Id="rId12" Type="http://schemas.openxmlformats.org/officeDocument/2006/relationships/oleObject" Target="../embeddings/oleObject59.bin"/><Relationship Id="rId17" Type="http://schemas.openxmlformats.org/officeDocument/2006/relationships/image" Target="../media/image115.png"/><Relationship Id="rId25" Type="http://schemas.openxmlformats.org/officeDocument/2006/relationships/image" Target="../media/image120.png"/><Relationship Id="rId2" Type="http://schemas.openxmlformats.org/officeDocument/2006/relationships/slideLayout" Target="../slideLayouts/slideLayout14.xml"/><Relationship Id="rId16" Type="http://schemas.openxmlformats.org/officeDocument/2006/relationships/oleObject" Target="../embeddings/oleObject60.bin"/><Relationship Id="rId20" Type="http://schemas.openxmlformats.org/officeDocument/2006/relationships/image" Target="../media/image107.png"/><Relationship Id="rId1" Type="http://schemas.openxmlformats.org/officeDocument/2006/relationships/vmlDrawing" Target="../drawings/vmlDrawing13.vml"/><Relationship Id="rId6" Type="http://schemas.openxmlformats.org/officeDocument/2006/relationships/image" Target="../media/image62.wmf"/><Relationship Id="rId11" Type="http://schemas.openxmlformats.org/officeDocument/2006/relationships/image" Target="../media/image104.png"/><Relationship Id="rId24" Type="http://schemas.openxmlformats.org/officeDocument/2006/relationships/image" Target="../media/image119.png"/><Relationship Id="rId5" Type="http://schemas.openxmlformats.org/officeDocument/2006/relationships/oleObject" Target="../embeddings/oleObject58.bin"/><Relationship Id="rId15" Type="http://schemas.openxmlformats.org/officeDocument/2006/relationships/image" Target="../media/image105.png"/><Relationship Id="rId23" Type="http://schemas.openxmlformats.org/officeDocument/2006/relationships/image" Target="../media/image118.png"/><Relationship Id="rId10" Type="http://schemas.openxmlformats.org/officeDocument/2006/relationships/image" Target="../media/image103.png"/><Relationship Id="rId19" Type="http://schemas.openxmlformats.org/officeDocument/2006/relationships/image" Target="../media/image106.png"/><Relationship Id="rId4" Type="http://schemas.openxmlformats.org/officeDocument/2006/relationships/image" Target="../media/image99.png"/><Relationship Id="rId9" Type="http://schemas.openxmlformats.org/officeDocument/2006/relationships/image" Target="../media/image102.png"/><Relationship Id="rId14" Type="http://schemas.openxmlformats.org/officeDocument/2006/relationships/image" Target="../media/image114.png"/><Relationship Id="rId22" Type="http://schemas.openxmlformats.org/officeDocument/2006/relationships/image" Target="../media/image117.png"/></Relationships>
</file>

<file path=ppt/slides/_rels/slide27.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14.png"/><Relationship Id="rId18" Type="http://schemas.openxmlformats.org/officeDocument/2006/relationships/image" Target="../media/image121.png"/><Relationship Id="rId3" Type="http://schemas.openxmlformats.org/officeDocument/2006/relationships/notesSlide" Target="../notesSlides/notesSlide6.xml"/><Relationship Id="rId21" Type="http://schemas.openxmlformats.org/officeDocument/2006/relationships/image" Target="../media/image124.png"/><Relationship Id="rId7" Type="http://schemas.openxmlformats.org/officeDocument/2006/relationships/image" Target="../media/image101.png"/><Relationship Id="rId12" Type="http://schemas.openxmlformats.org/officeDocument/2006/relationships/image" Target="../media/image113.png"/><Relationship Id="rId17" Type="http://schemas.openxmlformats.org/officeDocument/2006/relationships/image" Target="../media/image116.png"/><Relationship Id="rId2" Type="http://schemas.openxmlformats.org/officeDocument/2006/relationships/slideLayout" Target="../slideLayouts/slideLayout14.xml"/><Relationship Id="rId16" Type="http://schemas.openxmlformats.org/officeDocument/2006/relationships/image" Target="../media/image115.png"/><Relationship Id="rId20" Type="http://schemas.openxmlformats.org/officeDocument/2006/relationships/image" Target="../media/image123.png"/><Relationship Id="rId1" Type="http://schemas.openxmlformats.org/officeDocument/2006/relationships/vmlDrawing" Target="../drawings/vmlDrawing14.vml"/><Relationship Id="rId6" Type="http://schemas.openxmlformats.org/officeDocument/2006/relationships/image" Target="../media/image100.png"/><Relationship Id="rId11" Type="http://schemas.openxmlformats.org/officeDocument/2006/relationships/oleObject" Target="../embeddings/oleObject62.bin"/><Relationship Id="rId5" Type="http://schemas.openxmlformats.org/officeDocument/2006/relationships/image" Target="../media/image62.wmf"/><Relationship Id="rId15" Type="http://schemas.openxmlformats.org/officeDocument/2006/relationships/oleObject" Target="../embeddings/oleObject63.bin"/><Relationship Id="rId10" Type="http://schemas.openxmlformats.org/officeDocument/2006/relationships/image" Target="../media/image104.png"/><Relationship Id="rId19" Type="http://schemas.openxmlformats.org/officeDocument/2006/relationships/image" Target="../media/image122.png"/><Relationship Id="rId4" Type="http://schemas.openxmlformats.org/officeDocument/2006/relationships/oleObject" Target="../embeddings/oleObject61.bin"/><Relationship Id="rId9" Type="http://schemas.openxmlformats.org/officeDocument/2006/relationships/image" Target="../media/image103.png"/><Relationship Id="rId14" Type="http://schemas.openxmlformats.org/officeDocument/2006/relationships/image" Target="../media/image105.png"/><Relationship Id="rId22" Type="http://schemas.openxmlformats.org/officeDocument/2006/relationships/image" Target="../media/image99.png"/></Relationships>
</file>

<file path=ppt/slides/_rels/slide28.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16.png"/><Relationship Id="rId3" Type="http://schemas.openxmlformats.org/officeDocument/2006/relationships/notesSlide" Target="../notesSlides/notesSlide7.xml"/><Relationship Id="rId7" Type="http://schemas.openxmlformats.org/officeDocument/2006/relationships/oleObject" Target="../embeddings/oleObject65.bin"/><Relationship Id="rId12" Type="http://schemas.openxmlformats.org/officeDocument/2006/relationships/image" Target="../media/image126.png"/><Relationship Id="rId2" Type="http://schemas.openxmlformats.org/officeDocument/2006/relationships/slideLayout" Target="../slideLayouts/slideLayout14.xml"/><Relationship Id="rId1" Type="http://schemas.openxmlformats.org/officeDocument/2006/relationships/vmlDrawing" Target="../drawings/vmlDrawing15.vml"/><Relationship Id="rId6" Type="http://schemas.openxmlformats.org/officeDocument/2006/relationships/image" Target="../media/image113.png"/><Relationship Id="rId11" Type="http://schemas.openxmlformats.org/officeDocument/2006/relationships/image" Target="../media/image125.png"/><Relationship Id="rId5" Type="http://schemas.openxmlformats.org/officeDocument/2006/relationships/image" Target="../media/image62.wmf"/><Relationship Id="rId10" Type="http://schemas.openxmlformats.org/officeDocument/2006/relationships/image" Target="../media/image123.png"/><Relationship Id="rId4" Type="http://schemas.openxmlformats.org/officeDocument/2006/relationships/oleObject" Target="../embeddings/oleObject64.bin"/><Relationship Id="rId9" Type="http://schemas.openxmlformats.org/officeDocument/2006/relationships/image" Target="../media/image122.png"/><Relationship Id="rId14" Type="http://schemas.openxmlformats.org/officeDocument/2006/relationships/image" Target="../media/image127.png"/></Relationships>
</file>

<file path=ppt/slides/_rels/slide29.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14.png"/><Relationship Id="rId18" Type="http://schemas.openxmlformats.org/officeDocument/2006/relationships/image" Target="../media/image121.png"/><Relationship Id="rId3" Type="http://schemas.openxmlformats.org/officeDocument/2006/relationships/notesSlide" Target="../notesSlides/notesSlide8.xml"/><Relationship Id="rId21" Type="http://schemas.openxmlformats.org/officeDocument/2006/relationships/image" Target="../media/image99.png"/><Relationship Id="rId7" Type="http://schemas.openxmlformats.org/officeDocument/2006/relationships/image" Target="../media/image101.png"/><Relationship Id="rId12" Type="http://schemas.openxmlformats.org/officeDocument/2006/relationships/image" Target="../media/image113.png"/><Relationship Id="rId17" Type="http://schemas.openxmlformats.org/officeDocument/2006/relationships/image" Target="../media/image116.png"/><Relationship Id="rId25" Type="http://schemas.openxmlformats.org/officeDocument/2006/relationships/image" Target="../media/image131.png"/><Relationship Id="rId2" Type="http://schemas.openxmlformats.org/officeDocument/2006/relationships/slideLayout" Target="../slideLayouts/slideLayout14.xml"/><Relationship Id="rId16" Type="http://schemas.openxmlformats.org/officeDocument/2006/relationships/image" Target="../media/image115.png"/><Relationship Id="rId20" Type="http://schemas.openxmlformats.org/officeDocument/2006/relationships/image" Target="../media/image123.png"/><Relationship Id="rId1" Type="http://schemas.openxmlformats.org/officeDocument/2006/relationships/vmlDrawing" Target="../drawings/vmlDrawing16.vml"/><Relationship Id="rId6" Type="http://schemas.openxmlformats.org/officeDocument/2006/relationships/image" Target="../media/image100.png"/><Relationship Id="rId11" Type="http://schemas.openxmlformats.org/officeDocument/2006/relationships/oleObject" Target="../embeddings/oleObject67.bin"/><Relationship Id="rId24" Type="http://schemas.openxmlformats.org/officeDocument/2006/relationships/image" Target="../media/image130.png"/><Relationship Id="rId5" Type="http://schemas.openxmlformats.org/officeDocument/2006/relationships/image" Target="../media/image62.wmf"/><Relationship Id="rId15" Type="http://schemas.openxmlformats.org/officeDocument/2006/relationships/oleObject" Target="../embeddings/oleObject68.bin"/><Relationship Id="rId23" Type="http://schemas.openxmlformats.org/officeDocument/2006/relationships/image" Target="../media/image129.png"/><Relationship Id="rId10" Type="http://schemas.openxmlformats.org/officeDocument/2006/relationships/image" Target="../media/image104.png"/><Relationship Id="rId19" Type="http://schemas.openxmlformats.org/officeDocument/2006/relationships/image" Target="../media/image122.png"/><Relationship Id="rId4" Type="http://schemas.openxmlformats.org/officeDocument/2006/relationships/oleObject" Target="../embeddings/oleObject66.bin"/><Relationship Id="rId9" Type="http://schemas.openxmlformats.org/officeDocument/2006/relationships/image" Target="../media/image103.png"/><Relationship Id="rId14" Type="http://schemas.openxmlformats.org/officeDocument/2006/relationships/image" Target="../media/image105.png"/><Relationship Id="rId22" Type="http://schemas.openxmlformats.org/officeDocument/2006/relationships/image" Target="../media/image128.png"/></Relationships>
</file>

<file path=ppt/slides/_rels/slide3.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notesSlide" Target="../notesSlides/notesSlide9.xml"/><Relationship Id="rId7" Type="http://schemas.openxmlformats.org/officeDocument/2006/relationships/oleObject" Target="../embeddings/oleObject70.bin"/><Relationship Id="rId2" Type="http://schemas.openxmlformats.org/officeDocument/2006/relationships/slideLayout" Target="../slideLayouts/slideLayout14.xml"/><Relationship Id="rId1" Type="http://schemas.openxmlformats.org/officeDocument/2006/relationships/vmlDrawing" Target="../drawings/vmlDrawing17.vml"/><Relationship Id="rId6" Type="http://schemas.openxmlformats.org/officeDocument/2006/relationships/image" Target="../media/image132.png"/><Relationship Id="rId11" Type="http://schemas.openxmlformats.org/officeDocument/2006/relationships/image" Target="../media/image135.png"/><Relationship Id="rId5" Type="http://schemas.openxmlformats.org/officeDocument/2006/relationships/image" Target="../media/image62.wmf"/><Relationship Id="rId10" Type="http://schemas.openxmlformats.org/officeDocument/2006/relationships/image" Target="../media/image99.png"/><Relationship Id="rId4" Type="http://schemas.openxmlformats.org/officeDocument/2006/relationships/oleObject" Target="../embeddings/oleObject69.bin"/><Relationship Id="rId9" Type="http://schemas.openxmlformats.org/officeDocument/2006/relationships/image" Target="../media/image134.png"/></Relationships>
</file>

<file path=ppt/slides/_rels/slide31.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36.png"/><Relationship Id="rId18" Type="http://schemas.openxmlformats.org/officeDocument/2006/relationships/image" Target="../media/image140.png"/><Relationship Id="rId3" Type="http://schemas.openxmlformats.org/officeDocument/2006/relationships/notesSlide" Target="../notesSlides/notesSlide10.xml"/><Relationship Id="rId7" Type="http://schemas.openxmlformats.org/officeDocument/2006/relationships/oleObject" Target="../embeddings/oleObject72.bin"/><Relationship Id="rId12" Type="http://schemas.openxmlformats.org/officeDocument/2006/relationships/oleObject" Target="../embeddings/oleObject73.bin"/><Relationship Id="rId17" Type="http://schemas.openxmlformats.org/officeDocument/2006/relationships/image" Target="../media/image139.png"/><Relationship Id="rId2" Type="http://schemas.openxmlformats.org/officeDocument/2006/relationships/slideLayout" Target="../slideLayouts/slideLayout14.xml"/><Relationship Id="rId16" Type="http://schemas.openxmlformats.org/officeDocument/2006/relationships/oleObject" Target="../embeddings/oleObject74.bin"/><Relationship Id="rId20" Type="http://schemas.openxmlformats.org/officeDocument/2006/relationships/image" Target="../media/image142.png"/><Relationship Id="rId1" Type="http://schemas.openxmlformats.org/officeDocument/2006/relationships/vmlDrawing" Target="../drawings/vmlDrawing18.vml"/><Relationship Id="rId6" Type="http://schemas.openxmlformats.org/officeDocument/2006/relationships/image" Target="../media/image132.png"/><Relationship Id="rId11" Type="http://schemas.openxmlformats.org/officeDocument/2006/relationships/image" Target="../media/image135.png"/><Relationship Id="rId5" Type="http://schemas.openxmlformats.org/officeDocument/2006/relationships/image" Target="../media/image62.wmf"/><Relationship Id="rId15" Type="http://schemas.openxmlformats.org/officeDocument/2006/relationships/image" Target="../media/image138.png"/><Relationship Id="rId10" Type="http://schemas.openxmlformats.org/officeDocument/2006/relationships/image" Target="../media/image99.png"/><Relationship Id="rId19" Type="http://schemas.openxmlformats.org/officeDocument/2006/relationships/image" Target="../media/image141.png"/><Relationship Id="rId4" Type="http://schemas.openxmlformats.org/officeDocument/2006/relationships/oleObject" Target="../embeddings/oleObject71.bin"/><Relationship Id="rId9" Type="http://schemas.openxmlformats.org/officeDocument/2006/relationships/image" Target="../media/image134.png"/><Relationship Id="rId14" Type="http://schemas.openxmlformats.org/officeDocument/2006/relationships/image" Target="../media/image137.png"/></Relationships>
</file>

<file path=ppt/slides/_rels/slide32.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36.png"/><Relationship Id="rId18" Type="http://schemas.openxmlformats.org/officeDocument/2006/relationships/image" Target="../media/image141.png"/><Relationship Id="rId3" Type="http://schemas.openxmlformats.org/officeDocument/2006/relationships/notesSlide" Target="../notesSlides/notesSlide11.xml"/><Relationship Id="rId21" Type="http://schemas.openxmlformats.org/officeDocument/2006/relationships/image" Target="../media/image139.png"/><Relationship Id="rId7" Type="http://schemas.openxmlformats.org/officeDocument/2006/relationships/oleObject" Target="../embeddings/oleObject76.bin"/><Relationship Id="rId12" Type="http://schemas.openxmlformats.org/officeDocument/2006/relationships/oleObject" Target="../embeddings/oleObject77.bin"/><Relationship Id="rId17" Type="http://schemas.openxmlformats.org/officeDocument/2006/relationships/image" Target="../media/image140.png"/><Relationship Id="rId2" Type="http://schemas.openxmlformats.org/officeDocument/2006/relationships/slideLayout" Target="../slideLayouts/slideLayout14.xml"/><Relationship Id="rId16" Type="http://schemas.openxmlformats.org/officeDocument/2006/relationships/oleObject" Target="../embeddings/oleObject78.bin"/><Relationship Id="rId20" Type="http://schemas.openxmlformats.org/officeDocument/2006/relationships/image" Target="../media/image143.png"/><Relationship Id="rId1" Type="http://schemas.openxmlformats.org/officeDocument/2006/relationships/vmlDrawing" Target="../drawings/vmlDrawing19.vml"/><Relationship Id="rId6" Type="http://schemas.openxmlformats.org/officeDocument/2006/relationships/image" Target="../media/image132.png"/><Relationship Id="rId11" Type="http://schemas.openxmlformats.org/officeDocument/2006/relationships/image" Target="../media/image135.png"/><Relationship Id="rId5" Type="http://schemas.openxmlformats.org/officeDocument/2006/relationships/image" Target="../media/image62.wmf"/><Relationship Id="rId15" Type="http://schemas.openxmlformats.org/officeDocument/2006/relationships/image" Target="../media/image138.png"/><Relationship Id="rId10" Type="http://schemas.openxmlformats.org/officeDocument/2006/relationships/image" Target="../media/image99.png"/><Relationship Id="rId19" Type="http://schemas.openxmlformats.org/officeDocument/2006/relationships/image" Target="../media/image142.png"/><Relationship Id="rId4" Type="http://schemas.openxmlformats.org/officeDocument/2006/relationships/oleObject" Target="../embeddings/oleObject75.bin"/><Relationship Id="rId9" Type="http://schemas.openxmlformats.org/officeDocument/2006/relationships/image" Target="../media/image134.png"/><Relationship Id="rId14" Type="http://schemas.openxmlformats.org/officeDocument/2006/relationships/image" Target="../media/image137.png"/><Relationship Id="rId22" Type="http://schemas.openxmlformats.org/officeDocument/2006/relationships/image" Target="../media/image144.png"/></Relationships>
</file>

<file path=ppt/slides/_rels/slide33.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18" Type="http://schemas.openxmlformats.org/officeDocument/2006/relationships/image" Target="../media/image160.png"/><Relationship Id="rId3" Type="http://schemas.openxmlformats.org/officeDocument/2006/relationships/image" Target="../media/image99.png"/><Relationship Id="rId7" Type="http://schemas.openxmlformats.org/officeDocument/2006/relationships/image" Target="../media/image149.png"/><Relationship Id="rId12" Type="http://schemas.openxmlformats.org/officeDocument/2006/relationships/image" Target="../media/image154.png"/><Relationship Id="rId17" Type="http://schemas.openxmlformats.org/officeDocument/2006/relationships/image" Target="../media/image159.png"/><Relationship Id="rId2" Type="http://schemas.openxmlformats.org/officeDocument/2006/relationships/image" Target="../media/image145.png"/><Relationship Id="rId16" Type="http://schemas.openxmlformats.org/officeDocument/2006/relationships/image" Target="../media/image158.png"/><Relationship Id="rId1" Type="http://schemas.openxmlformats.org/officeDocument/2006/relationships/slideLayout" Target="../slideLayouts/slideLayout14.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147.png"/><Relationship Id="rId15" Type="http://schemas.openxmlformats.org/officeDocument/2006/relationships/image" Target="../media/image157.png"/><Relationship Id="rId10" Type="http://schemas.openxmlformats.org/officeDocument/2006/relationships/image" Target="../media/image152.png"/><Relationship Id="rId19" Type="http://schemas.openxmlformats.org/officeDocument/2006/relationships/image" Target="../media/image161.png"/><Relationship Id="rId4" Type="http://schemas.openxmlformats.org/officeDocument/2006/relationships/image" Target="../media/image146.png"/><Relationship Id="rId9" Type="http://schemas.openxmlformats.org/officeDocument/2006/relationships/image" Target="../media/image151.png"/><Relationship Id="rId14" Type="http://schemas.openxmlformats.org/officeDocument/2006/relationships/image" Target="../media/image156.png"/></Relationships>
</file>

<file path=ppt/slides/_rels/slide34.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57.png"/><Relationship Id="rId18" Type="http://schemas.openxmlformats.org/officeDocument/2006/relationships/image" Target="../media/image165.png"/><Relationship Id="rId3" Type="http://schemas.openxmlformats.org/officeDocument/2006/relationships/image" Target="../media/image99.png"/><Relationship Id="rId21" Type="http://schemas.openxmlformats.org/officeDocument/2006/relationships/image" Target="../media/image168.png"/><Relationship Id="rId7" Type="http://schemas.openxmlformats.org/officeDocument/2006/relationships/image" Target="../media/image151.png"/><Relationship Id="rId12" Type="http://schemas.openxmlformats.org/officeDocument/2006/relationships/image" Target="../media/image162.png"/><Relationship Id="rId17" Type="http://schemas.openxmlformats.org/officeDocument/2006/relationships/image" Target="../media/image161.png"/><Relationship Id="rId2" Type="http://schemas.openxmlformats.org/officeDocument/2006/relationships/image" Target="../media/image145.png"/><Relationship Id="rId16" Type="http://schemas.openxmlformats.org/officeDocument/2006/relationships/image" Target="../media/image164.png"/><Relationship Id="rId20" Type="http://schemas.openxmlformats.org/officeDocument/2006/relationships/image" Target="../media/image167.png"/><Relationship Id="rId1" Type="http://schemas.openxmlformats.org/officeDocument/2006/relationships/slideLayout" Target="../slideLayouts/slideLayout14.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7.png"/><Relationship Id="rId15" Type="http://schemas.openxmlformats.org/officeDocument/2006/relationships/image" Target="../media/image159.png"/><Relationship Id="rId23" Type="http://schemas.openxmlformats.org/officeDocument/2006/relationships/image" Target="../media/image149.png"/><Relationship Id="rId10" Type="http://schemas.openxmlformats.org/officeDocument/2006/relationships/image" Target="../media/image154.png"/><Relationship Id="rId19" Type="http://schemas.openxmlformats.org/officeDocument/2006/relationships/image" Target="../media/image166.png"/><Relationship Id="rId4" Type="http://schemas.openxmlformats.org/officeDocument/2006/relationships/image" Target="../media/image146.png"/><Relationship Id="rId9" Type="http://schemas.openxmlformats.org/officeDocument/2006/relationships/image" Target="../media/image153.png"/><Relationship Id="rId14" Type="http://schemas.openxmlformats.org/officeDocument/2006/relationships/image" Target="../media/image163.png"/><Relationship Id="rId22" Type="http://schemas.openxmlformats.org/officeDocument/2006/relationships/image" Target="../media/image148.png"/></Relationships>
</file>

<file path=ppt/slides/_rels/slide3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14.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png"/></Relationships>
</file>

<file path=ppt/slides/_rels/slide36.xml.rels><?xml version="1.0" encoding="UTF-8" standalone="yes"?>
<Relationships xmlns="http://schemas.openxmlformats.org/package/2006/relationships"><Relationship Id="rId3" Type="http://schemas.openxmlformats.org/officeDocument/2006/relationships/image" Target="../media/image71.emf"/><Relationship Id="rId7" Type="http://schemas.openxmlformats.org/officeDocument/2006/relationships/image" Target="../media/image1250.png"/><Relationship Id="rId2" Type="http://schemas.openxmlformats.org/officeDocument/2006/relationships/image" Target="../media/image3.tmp"/><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3.tmp"/><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3.tmp"/><Relationship Id="rId1" Type="http://schemas.openxmlformats.org/officeDocument/2006/relationships/slideLayout" Target="../slideLayouts/slideLayout11.xml"/><Relationship Id="rId4" Type="http://schemas.openxmlformats.org/officeDocument/2006/relationships/image" Target="../media/image74.emf"/></Relationships>
</file>

<file path=ppt/slides/_rels/slide39.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3.tmp"/><Relationship Id="rId1" Type="http://schemas.openxmlformats.org/officeDocument/2006/relationships/slideLayout" Target="../slideLayouts/slideLayout11.xml"/><Relationship Id="rId6" Type="http://schemas.openxmlformats.org/officeDocument/2006/relationships/image" Target="../media/image78.emf"/><Relationship Id="rId5" Type="http://schemas.openxmlformats.org/officeDocument/2006/relationships/image" Target="../media/image77.emf"/><Relationship Id="rId4" Type="http://schemas.openxmlformats.org/officeDocument/2006/relationships/image" Target="../media/image76.emf"/></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8.wmf"/><Relationship Id="rId18" Type="http://schemas.openxmlformats.org/officeDocument/2006/relationships/oleObject" Target="../embeddings/oleObject8.bin"/><Relationship Id="rId3" Type="http://schemas.openxmlformats.org/officeDocument/2006/relationships/notesSlide" Target="../notesSlides/notesSlide1.xml"/><Relationship Id="rId7" Type="http://schemas.openxmlformats.org/officeDocument/2006/relationships/image" Target="../media/image5.wmf"/><Relationship Id="rId12" Type="http://schemas.openxmlformats.org/officeDocument/2006/relationships/oleObject" Target="../embeddings/oleObject5.bin"/><Relationship Id="rId17" Type="http://schemas.openxmlformats.org/officeDocument/2006/relationships/image" Target="../media/image10.wmf"/><Relationship Id="rId2" Type="http://schemas.openxmlformats.org/officeDocument/2006/relationships/slideLayout" Target="../slideLayouts/slideLayout12.xml"/><Relationship Id="rId16" Type="http://schemas.openxmlformats.org/officeDocument/2006/relationships/oleObject" Target="../embeddings/oleObject7.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7.wmf"/><Relationship Id="rId5" Type="http://schemas.openxmlformats.org/officeDocument/2006/relationships/image" Target="../media/image4.wmf"/><Relationship Id="rId15" Type="http://schemas.openxmlformats.org/officeDocument/2006/relationships/image" Target="../media/image9.wmf"/><Relationship Id="rId10" Type="http://schemas.openxmlformats.org/officeDocument/2006/relationships/oleObject" Target="../embeddings/oleObject4.bin"/><Relationship Id="rId19" Type="http://schemas.openxmlformats.org/officeDocument/2006/relationships/image" Target="../media/image11.wmf"/><Relationship Id="rId4" Type="http://schemas.openxmlformats.org/officeDocument/2006/relationships/oleObject" Target="../embeddings/oleObject1.bin"/><Relationship Id="rId9" Type="http://schemas.openxmlformats.org/officeDocument/2006/relationships/image" Target="../media/image6.wmf"/><Relationship Id="rId14" Type="http://schemas.openxmlformats.org/officeDocument/2006/relationships/oleObject" Target="../embeddings/oleObject6.bin"/></Relationships>
</file>

<file path=ppt/slides/_rels/slide40.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3.tmp"/><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3.tmp"/><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3.tmp"/><Relationship Id="rId1" Type="http://schemas.openxmlformats.org/officeDocument/2006/relationships/slideLayout" Target="../slideLayouts/slideLayout11.xml"/><Relationship Id="rId4" Type="http://schemas.openxmlformats.org/officeDocument/2006/relationships/image" Target="../media/image82.emf"/></Relationships>
</file>

<file path=ppt/slides/_rels/slide43.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3.tmp"/><Relationship Id="rId1" Type="http://schemas.openxmlformats.org/officeDocument/2006/relationships/slideLayout" Target="../slideLayouts/slideLayout11.xml"/><Relationship Id="rId5" Type="http://schemas.openxmlformats.org/officeDocument/2006/relationships/image" Target="../media/image85.emf"/><Relationship Id="rId4" Type="http://schemas.openxmlformats.org/officeDocument/2006/relationships/image" Target="../media/image84.emf"/></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81.bin"/><Relationship Id="rId13" Type="http://schemas.openxmlformats.org/officeDocument/2006/relationships/image" Target="../media/image90.wmf"/><Relationship Id="rId3" Type="http://schemas.openxmlformats.org/officeDocument/2006/relationships/image" Target="../media/image3.tmp"/><Relationship Id="rId7" Type="http://schemas.openxmlformats.org/officeDocument/2006/relationships/image" Target="../media/image87.wmf"/><Relationship Id="rId12" Type="http://schemas.openxmlformats.org/officeDocument/2006/relationships/oleObject" Target="../embeddings/oleObject83.bin"/><Relationship Id="rId2" Type="http://schemas.openxmlformats.org/officeDocument/2006/relationships/slideLayout" Target="../slideLayouts/slideLayout11.xml"/><Relationship Id="rId1" Type="http://schemas.openxmlformats.org/officeDocument/2006/relationships/vmlDrawing" Target="../drawings/vmlDrawing20.vml"/><Relationship Id="rId6" Type="http://schemas.openxmlformats.org/officeDocument/2006/relationships/oleObject" Target="../embeddings/oleObject80.bin"/><Relationship Id="rId11" Type="http://schemas.openxmlformats.org/officeDocument/2006/relationships/image" Target="../media/image89.wmf"/><Relationship Id="rId5" Type="http://schemas.openxmlformats.org/officeDocument/2006/relationships/image" Target="../media/image86.wmf"/><Relationship Id="rId15" Type="http://schemas.openxmlformats.org/officeDocument/2006/relationships/image" Target="../media/image92.emf"/><Relationship Id="rId10" Type="http://schemas.openxmlformats.org/officeDocument/2006/relationships/oleObject" Target="../embeddings/oleObject82.bin"/><Relationship Id="rId4" Type="http://schemas.openxmlformats.org/officeDocument/2006/relationships/oleObject" Target="../embeddings/oleObject79.bin"/><Relationship Id="rId9" Type="http://schemas.openxmlformats.org/officeDocument/2006/relationships/image" Target="../media/image88.wmf"/><Relationship Id="rId14" Type="http://schemas.openxmlformats.org/officeDocument/2006/relationships/image" Target="../media/image91.emf"/></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86.bin"/><Relationship Id="rId13" Type="http://schemas.openxmlformats.org/officeDocument/2006/relationships/image" Target="../media/image97.wmf"/><Relationship Id="rId3" Type="http://schemas.openxmlformats.org/officeDocument/2006/relationships/image" Target="../media/image3.tmp"/><Relationship Id="rId7" Type="http://schemas.openxmlformats.org/officeDocument/2006/relationships/image" Target="../media/image94.wmf"/><Relationship Id="rId12" Type="http://schemas.openxmlformats.org/officeDocument/2006/relationships/oleObject" Target="../embeddings/oleObject88.bin"/><Relationship Id="rId2" Type="http://schemas.openxmlformats.org/officeDocument/2006/relationships/slideLayout" Target="../slideLayouts/slideLayout11.xml"/><Relationship Id="rId16" Type="http://schemas.openxmlformats.org/officeDocument/2006/relationships/image" Target="../media/image100.emf"/><Relationship Id="rId1" Type="http://schemas.openxmlformats.org/officeDocument/2006/relationships/vmlDrawing" Target="../drawings/vmlDrawing21.vml"/><Relationship Id="rId6" Type="http://schemas.openxmlformats.org/officeDocument/2006/relationships/oleObject" Target="../embeddings/oleObject85.bin"/><Relationship Id="rId11" Type="http://schemas.openxmlformats.org/officeDocument/2006/relationships/image" Target="../media/image96.wmf"/><Relationship Id="rId5" Type="http://schemas.openxmlformats.org/officeDocument/2006/relationships/image" Target="../media/image93.wmf"/><Relationship Id="rId15" Type="http://schemas.openxmlformats.org/officeDocument/2006/relationships/image" Target="../media/image99.emf"/><Relationship Id="rId10" Type="http://schemas.openxmlformats.org/officeDocument/2006/relationships/oleObject" Target="../embeddings/oleObject87.bin"/><Relationship Id="rId4" Type="http://schemas.openxmlformats.org/officeDocument/2006/relationships/oleObject" Target="../embeddings/oleObject84.bin"/><Relationship Id="rId9" Type="http://schemas.openxmlformats.org/officeDocument/2006/relationships/image" Target="../media/image95.wmf"/><Relationship Id="rId14" Type="http://schemas.openxmlformats.org/officeDocument/2006/relationships/image" Target="../media/image98.emf"/></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91.bin"/><Relationship Id="rId13" Type="http://schemas.openxmlformats.org/officeDocument/2006/relationships/image" Target="../media/image97.wmf"/><Relationship Id="rId3" Type="http://schemas.openxmlformats.org/officeDocument/2006/relationships/image" Target="../media/image3.tmp"/><Relationship Id="rId7" Type="http://schemas.openxmlformats.org/officeDocument/2006/relationships/image" Target="../media/image94.wmf"/><Relationship Id="rId12" Type="http://schemas.openxmlformats.org/officeDocument/2006/relationships/oleObject" Target="../embeddings/oleObject93.bin"/><Relationship Id="rId2" Type="http://schemas.openxmlformats.org/officeDocument/2006/relationships/slideLayout" Target="../slideLayouts/slideLayout11.xml"/><Relationship Id="rId1" Type="http://schemas.openxmlformats.org/officeDocument/2006/relationships/vmlDrawing" Target="../drawings/vmlDrawing22.vml"/><Relationship Id="rId6" Type="http://schemas.openxmlformats.org/officeDocument/2006/relationships/oleObject" Target="../embeddings/oleObject90.bin"/><Relationship Id="rId11" Type="http://schemas.openxmlformats.org/officeDocument/2006/relationships/image" Target="../media/image96.wmf"/><Relationship Id="rId5" Type="http://schemas.openxmlformats.org/officeDocument/2006/relationships/image" Target="../media/image101.wmf"/><Relationship Id="rId15" Type="http://schemas.openxmlformats.org/officeDocument/2006/relationships/image" Target="../media/image103.emf"/><Relationship Id="rId10" Type="http://schemas.openxmlformats.org/officeDocument/2006/relationships/oleObject" Target="../embeddings/oleObject92.bin"/><Relationship Id="rId4" Type="http://schemas.openxmlformats.org/officeDocument/2006/relationships/oleObject" Target="../embeddings/oleObject89.bin"/><Relationship Id="rId9" Type="http://schemas.openxmlformats.org/officeDocument/2006/relationships/image" Target="../media/image95.wmf"/><Relationship Id="rId14" Type="http://schemas.openxmlformats.org/officeDocument/2006/relationships/image" Target="../media/image102.emf"/></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96.bin"/><Relationship Id="rId13" Type="http://schemas.openxmlformats.org/officeDocument/2006/relationships/image" Target="../media/image97.wmf"/><Relationship Id="rId3" Type="http://schemas.openxmlformats.org/officeDocument/2006/relationships/image" Target="../media/image3.tmp"/><Relationship Id="rId7" Type="http://schemas.openxmlformats.org/officeDocument/2006/relationships/image" Target="../media/image94.wmf"/><Relationship Id="rId12" Type="http://schemas.openxmlformats.org/officeDocument/2006/relationships/oleObject" Target="../embeddings/oleObject98.bin"/><Relationship Id="rId2" Type="http://schemas.openxmlformats.org/officeDocument/2006/relationships/slideLayout" Target="../slideLayouts/slideLayout11.xml"/><Relationship Id="rId1" Type="http://schemas.openxmlformats.org/officeDocument/2006/relationships/vmlDrawing" Target="../drawings/vmlDrawing23.vml"/><Relationship Id="rId6" Type="http://schemas.openxmlformats.org/officeDocument/2006/relationships/oleObject" Target="../embeddings/oleObject95.bin"/><Relationship Id="rId11" Type="http://schemas.openxmlformats.org/officeDocument/2006/relationships/image" Target="../media/image96.wmf"/><Relationship Id="rId5" Type="http://schemas.openxmlformats.org/officeDocument/2006/relationships/image" Target="../media/image101.wmf"/><Relationship Id="rId10" Type="http://schemas.openxmlformats.org/officeDocument/2006/relationships/oleObject" Target="../embeddings/oleObject97.bin"/><Relationship Id="rId4" Type="http://schemas.openxmlformats.org/officeDocument/2006/relationships/oleObject" Target="../embeddings/oleObject94.bin"/><Relationship Id="rId9" Type="http://schemas.openxmlformats.org/officeDocument/2006/relationships/image" Target="../media/image95.wmf"/><Relationship Id="rId14" Type="http://schemas.openxmlformats.org/officeDocument/2006/relationships/image" Target="../media/image102.emf"/></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101.bin"/><Relationship Id="rId13" Type="http://schemas.openxmlformats.org/officeDocument/2006/relationships/image" Target="../media/image97.wmf"/><Relationship Id="rId3" Type="http://schemas.openxmlformats.org/officeDocument/2006/relationships/image" Target="../media/image3.tmp"/><Relationship Id="rId7" Type="http://schemas.openxmlformats.org/officeDocument/2006/relationships/image" Target="../media/image94.wmf"/><Relationship Id="rId12" Type="http://schemas.openxmlformats.org/officeDocument/2006/relationships/oleObject" Target="../embeddings/oleObject103.bin"/><Relationship Id="rId17" Type="http://schemas.openxmlformats.org/officeDocument/2006/relationships/image" Target="../media/image1580.png"/><Relationship Id="rId2" Type="http://schemas.openxmlformats.org/officeDocument/2006/relationships/slideLayout" Target="../slideLayouts/slideLayout11.xml"/><Relationship Id="rId16" Type="http://schemas.openxmlformats.org/officeDocument/2006/relationships/image" Target="../media/image1570.png"/><Relationship Id="rId1" Type="http://schemas.openxmlformats.org/officeDocument/2006/relationships/vmlDrawing" Target="../drawings/vmlDrawing24.vml"/><Relationship Id="rId6" Type="http://schemas.openxmlformats.org/officeDocument/2006/relationships/oleObject" Target="../embeddings/oleObject100.bin"/><Relationship Id="rId11" Type="http://schemas.openxmlformats.org/officeDocument/2006/relationships/image" Target="../media/image96.wmf"/><Relationship Id="rId5" Type="http://schemas.openxmlformats.org/officeDocument/2006/relationships/image" Target="../media/image101.wmf"/><Relationship Id="rId10" Type="http://schemas.openxmlformats.org/officeDocument/2006/relationships/oleObject" Target="../embeddings/oleObject102.bin"/><Relationship Id="rId4" Type="http://schemas.openxmlformats.org/officeDocument/2006/relationships/oleObject" Target="../embeddings/oleObject99.bin"/><Relationship Id="rId9" Type="http://schemas.openxmlformats.org/officeDocument/2006/relationships/image" Target="../media/image95.wmf"/></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3.emf"/><Relationship Id="rId3" Type="http://schemas.openxmlformats.org/officeDocument/2006/relationships/image" Target="../media/image3.tmp"/><Relationship Id="rId7" Type="http://schemas.openxmlformats.org/officeDocument/2006/relationships/image" Target="../media/image5.wmf"/><Relationship Id="rId12" Type="http://schemas.openxmlformats.org/officeDocument/2006/relationships/image" Target="../media/image12.emf"/><Relationship Id="rId2" Type="http://schemas.openxmlformats.org/officeDocument/2006/relationships/slideLayout" Target="../slideLayouts/slideLayout11.xml"/><Relationship Id="rId1" Type="http://schemas.openxmlformats.org/officeDocument/2006/relationships/vmlDrawing" Target="../drawings/vmlDrawing2.vml"/><Relationship Id="rId6" Type="http://schemas.openxmlformats.org/officeDocument/2006/relationships/oleObject" Target="../embeddings/oleObject2.bin"/><Relationship Id="rId11" Type="http://schemas.openxmlformats.org/officeDocument/2006/relationships/image" Target="../media/image7.wmf"/><Relationship Id="rId5" Type="http://schemas.openxmlformats.org/officeDocument/2006/relationships/image" Target="../media/image4.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6.wmf"/></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106.bin"/><Relationship Id="rId13" Type="http://schemas.openxmlformats.org/officeDocument/2006/relationships/image" Target="../media/image97.wmf"/><Relationship Id="rId3" Type="http://schemas.openxmlformats.org/officeDocument/2006/relationships/image" Target="../media/image3.tmp"/><Relationship Id="rId7" Type="http://schemas.openxmlformats.org/officeDocument/2006/relationships/image" Target="../media/image94.wmf"/><Relationship Id="rId12" Type="http://schemas.openxmlformats.org/officeDocument/2006/relationships/oleObject" Target="../embeddings/oleObject108.bin"/><Relationship Id="rId17" Type="http://schemas.openxmlformats.org/officeDocument/2006/relationships/image" Target="../media/image1580.png"/><Relationship Id="rId2" Type="http://schemas.openxmlformats.org/officeDocument/2006/relationships/slideLayout" Target="../slideLayouts/slideLayout11.xml"/><Relationship Id="rId16" Type="http://schemas.openxmlformats.org/officeDocument/2006/relationships/image" Target="../media/image1570.png"/><Relationship Id="rId1" Type="http://schemas.openxmlformats.org/officeDocument/2006/relationships/vmlDrawing" Target="../drawings/vmlDrawing25.vml"/><Relationship Id="rId6" Type="http://schemas.openxmlformats.org/officeDocument/2006/relationships/oleObject" Target="../embeddings/oleObject105.bin"/><Relationship Id="rId11" Type="http://schemas.openxmlformats.org/officeDocument/2006/relationships/image" Target="../media/image96.wmf"/><Relationship Id="rId5" Type="http://schemas.openxmlformats.org/officeDocument/2006/relationships/image" Target="../media/image101.wmf"/><Relationship Id="rId15" Type="http://schemas.openxmlformats.org/officeDocument/2006/relationships/image" Target="../media/image104.wmf"/><Relationship Id="rId10" Type="http://schemas.openxmlformats.org/officeDocument/2006/relationships/oleObject" Target="../embeddings/oleObject107.bin"/><Relationship Id="rId4" Type="http://schemas.openxmlformats.org/officeDocument/2006/relationships/oleObject" Target="../embeddings/oleObject104.bin"/><Relationship Id="rId9" Type="http://schemas.openxmlformats.org/officeDocument/2006/relationships/image" Target="../media/image95.wmf"/><Relationship Id="rId14" Type="http://schemas.openxmlformats.org/officeDocument/2006/relationships/oleObject" Target="../embeddings/oleObject109.bin"/></Relationships>
</file>

<file path=ppt/slides/_rels/slide51.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slideLayout" Target="../slideLayouts/slideLayout11.xml"/><Relationship Id="rId1" Type="http://schemas.openxmlformats.org/officeDocument/2006/relationships/vmlDrawing" Target="../drawings/vmlDrawing26.vml"/><Relationship Id="rId5" Type="http://schemas.openxmlformats.org/officeDocument/2006/relationships/image" Target="../media/image104.wmf"/><Relationship Id="rId4" Type="http://schemas.openxmlformats.org/officeDocument/2006/relationships/oleObject" Target="../embeddings/oleObject110.bin"/></Relationships>
</file>

<file path=ppt/slides/_rels/slide52.xml.rels><?xml version="1.0" encoding="UTF-8" standalone="yes"?>
<Relationships xmlns="http://schemas.openxmlformats.org/package/2006/relationships"><Relationship Id="rId8" Type="http://schemas.openxmlformats.org/officeDocument/2006/relationships/image" Target="../media/image107.emf"/><Relationship Id="rId3" Type="http://schemas.openxmlformats.org/officeDocument/2006/relationships/image" Target="../media/image3.tmp"/><Relationship Id="rId7" Type="http://schemas.openxmlformats.org/officeDocument/2006/relationships/image" Target="../media/image106.emf"/><Relationship Id="rId2" Type="http://schemas.openxmlformats.org/officeDocument/2006/relationships/slideLayout" Target="../slideLayouts/slideLayout11.xml"/><Relationship Id="rId1" Type="http://schemas.openxmlformats.org/officeDocument/2006/relationships/vmlDrawing" Target="../drawings/vmlDrawing27.vml"/><Relationship Id="rId6" Type="http://schemas.openxmlformats.org/officeDocument/2006/relationships/image" Target="../media/image105.emf"/><Relationship Id="rId5" Type="http://schemas.openxmlformats.org/officeDocument/2006/relationships/image" Target="../media/image104.wmf"/><Relationship Id="rId4" Type="http://schemas.openxmlformats.org/officeDocument/2006/relationships/oleObject" Target="../embeddings/oleObject111.bin"/></Relationships>
</file>

<file path=ppt/slides/_rels/slide53.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slideLayout" Target="../slideLayouts/slideLayout11.xml"/><Relationship Id="rId1" Type="http://schemas.openxmlformats.org/officeDocument/2006/relationships/vmlDrawing" Target="../drawings/vmlDrawing28.vml"/><Relationship Id="rId5" Type="http://schemas.openxmlformats.org/officeDocument/2006/relationships/image" Target="../media/image104.wmf"/><Relationship Id="rId4" Type="http://schemas.openxmlformats.org/officeDocument/2006/relationships/oleObject" Target="../embeddings/oleObject112.bin"/></Relationships>
</file>

<file path=ppt/slides/_rels/slide54.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slideLayout" Target="../slideLayouts/slideLayout11.xml"/><Relationship Id="rId1" Type="http://schemas.openxmlformats.org/officeDocument/2006/relationships/vmlDrawing" Target="../drawings/vmlDrawing29.vml"/><Relationship Id="rId5" Type="http://schemas.openxmlformats.org/officeDocument/2006/relationships/image" Target="../media/image104.wmf"/><Relationship Id="rId4" Type="http://schemas.openxmlformats.org/officeDocument/2006/relationships/oleObject" Target="../embeddings/oleObject113.bin"/></Relationships>
</file>

<file path=ppt/slides/_rels/slide55.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slideLayout" Target="../slideLayouts/slideLayout11.xml"/><Relationship Id="rId1" Type="http://schemas.openxmlformats.org/officeDocument/2006/relationships/vmlDrawing" Target="../drawings/vmlDrawing30.vml"/><Relationship Id="rId6" Type="http://schemas.openxmlformats.org/officeDocument/2006/relationships/image" Target="../media/image108.emf"/><Relationship Id="rId5" Type="http://schemas.openxmlformats.org/officeDocument/2006/relationships/image" Target="../media/image104.wmf"/><Relationship Id="rId4" Type="http://schemas.openxmlformats.org/officeDocument/2006/relationships/oleObject" Target="../embeddings/oleObject114.bin"/></Relationships>
</file>

<file path=ppt/slides/_rels/slide56.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slideLayout" Target="../slideLayouts/slideLayout11.xml"/><Relationship Id="rId1" Type="http://schemas.openxmlformats.org/officeDocument/2006/relationships/vmlDrawing" Target="../drawings/vmlDrawing31.vml"/><Relationship Id="rId5" Type="http://schemas.openxmlformats.org/officeDocument/2006/relationships/image" Target="../media/image104.wmf"/><Relationship Id="rId4" Type="http://schemas.openxmlformats.org/officeDocument/2006/relationships/oleObject" Target="../embeddings/oleObject115.bin"/></Relationships>
</file>

<file path=ppt/slides/_rels/slide57.xml.rels><?xml version="1.0" encoding="UTF-8" standalone="yes"?>
<Relationships xmlns="http://schemas.openxmlformats.org/package/2006/relationships"><Relationship Id="rId3" Type="http://schemas.openxmlformats.org/officeDocument/2006/relationships/image" Target="../media/image3.tmp"/><Relationship Id="rId7" Type="http://schemas.openxmlformats.org/officeDocument/2006/relationships/image" Target="../media/image110.emf"/><Relationship Id="rId2" Type="http://schemas.openxmlformats.org/officeDocument/2006/relationships/slideLayout" Target="../slideLayouts/slideLayout11.xml"/><Relationship Id="rId1" Type="http://schemas.openxmlformats.org/officeDocument/2006/relationships/vmlDrawing" Target="../drawings/vmlDrawing32.vml"/><Relationship Id="rId6" Type="http://schemas.openxmlformats.org/officeDocument/2006/relationships/image" Target="../media/image109.emf"/><Relationship Id="rId5" Type="http://schemas.openxmlformats.org/officeDocument/2006/relationships/image" Target="../media/image104.wmf"/><Relationship Id="rId4" Type="http://schemas.openxmlformats.org/officeDocument/2006/relationships/oleObject" Target="../embeddings/oleObject116.bin"/></Relationships>
</file>

<file path=ppt/slides/_rels/slide58.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slideLayout" Target="../slideLayouts/slideLayout11.xml"/><Relationship Id="rId1" Type="http://schemas.openxmlformats.org/officeDocument/2006/relationships/vmlDrawing" Target="../drawings/vmlDrawing33.vml"/><Relationship Id="rId6" Type="http://schemas.openxmlformats.org/officeDocument/2006/relationships/image" Target="../media/image111.emf"/><Relationship Id="rId5" Type="http://schemas.openxmlformats.org/officeDocument/2006/relationships/image" Target="../media/image104.wmf"/><Relationship Id="rId4" Type="http://schemas.openxmlformats.org/officeDocument/2006/relationships/oleObject" Target="../embeddings/oleObject117.bin"/></Relationships>
</file>

<file path=ppt/slides/_rels/slide59.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slideLayout" Target="../slideLayouts/slideLayout11.xml"/><Relationship Id="rId1" Type="http://schemas.openxmlformats.org/officeDocument/2006/relationships/vmlDrawing" Target="../drawings/vmlDrawing34.vml"/><Relationship Id="rId6" Type="http://schemas.openxmlformats.org/officeDocument/2006/relationships/image" Target="../media/image112.emf"/><Relationship Id="rId5" Type="http://schemas.openxmlformats.org/officeDocument/2006/relationships/image" Target="../media/image104.wmf"/><Relationship Id="rId4" Type="http://schemas.openxmlformats.org/officeDocument/2006/relationships/oleObject" Target="../embeddings/oleObject118.bin"/></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8.wmf"/><Relationship Id="rId18" Type="http://schemas.openxmlformats.org/officeDocument/2006/relationships/oleObject" Target="../embeddings/oleObject8.bin"/><Relationship Id="rId3" Type="http://schemas.openxmlformats.org/officeDocument/2006/relationships/image" Target="../media/image3.tmp"/><Relationship Id="rId7" Type="http://schemas.openxmlformats.org/officeDocument/2006/relationships/image" Target="../media/image5.wmf"/><Relationship Id="rId12" Type="http://schemas.openxmlformats.org/officeDocument/2006/relationships/oleObject" Target="../embeddings/oleObject5.bin"/><Relationship Id="rId17" Type="http://schemas.openxmlformats.org/officeDocument/2006/relationships/image" Target="../media/image10.wmf"/><Relationship Id="rId2" Type="http://schemas.openxmlformats.org/officeDocument/2006/relationships/slideLayout" Target="../slideLayouts/slideLayout11.xml"/><Relationship Id="rId16" Type="http://schemas.openxmlformats.org/officeDocument/2006/relationships/oleObject" Target="../embeddings/oleObject7.bin"/><Relationship Id="rId20" Type="http://schemas.openxmlformats.org/officeDocument/2006/relationships/image" Target="../media/image14.emf"/><Relationship Id="rId1" Type="http://schemas.openxmlformats.org/officeDocument/2006/relationships/vmlDrawing" Target="../drawings/vmlDrawing3.vml"/><Relationship Id="rId6" Type="http://schemas.openxmlformats.org/officeDocument/2006/relationships/oleObject" Target="../embeddings/oleObject2.bin"/><Relationship Id="rId11" Type="http://schemas.openxmlformats.org/officeDocument/2006/relationships/image" Target="../media/image7.wmf"/><Relationship Id="rId5" Type="http://schemas.openxmlformats.org/officeDocument/2006/relationships/image" Target="../media/image4.wmf"/><Relationship Id="rId15" Type="http://schemas.openxmlformats.org/officeDocument/2006/relationships/image" Target="../media/image9.wmf"/><Relationship Id="rId10" Type="http://schemas.openxmlformats.org/officeDocument/2006/relationships/oleObject" Target="../embeddings/oleObject4.bin"/><Relationship Id="rId19" Type="http://schemas.openxmlformats.org/officeDocument/2006/relationships/image" Target="../media/image11.wmf"/><Relationship Id="rId4" Type="http://schemas.openxmlformats.org/officeDocument/2006/relationships/oleObject" Target="../embeddings/oleObject1.bin"/><Relationship Id="rId9" Type="http://schemas.openxmlformats.org/officeDocument/2006/relationships/image" Target="../media/image6.wmf"/><Relationship Id="rId14" Type="http://schemas.openxmlformats.org/officeDocument/2006/relationships/oleObject" Target="../embeddings/oleObject6.bin"/></Relationships>
</file>

<file path=ppt/slides/_rels/slide60.xml.rels><?xml version="1.0" encoding="UTF-8" standalone="yes"?>
<Relationships xmlns="http://schemas.openxmlformats.org/package/2006/relationships"><Relationship Id="rId3" Type="http://schemas.openxmlformats.org/officeDocument/2006/relationships/image" Target="../media/image3.tmp"/><Relationship Id="rId7" Type="http://schemas.openxmlformats.org/officeDocument/2006/relationships/image" Target="../media/image114.emf"/><Relationship Id="rId2" Type="http://schemas.openxmlformats.org/officeDocument/2006/relationships/slideLayout" Target="../slideLayouts/slideLayout11.xml"/><Relationship Id="rId1" Type="http://schemas.openxmlformats.org/officeDocument/2006/relationships/vmlDrawing" Target="../drawings/vmlDrawing35.vml"/><Relationship Id="rId6" Type="http://schemas.openxmlformats.org/officeDocument/2006/relationships/image" Target="../media/image113.emf"/><Relationship Id="rId5" Type="http://schemas.openxmlformats.org/officeDocument/2006/relationships/image" Target="../media/image104.wmf"/><Relationship Id="rId4" Type="http://schemas.openxmlformats.org/officeDocument/2006/relationships/oleObject" Target="../embeddings/oleObject119.bin"/></Relationships>
</file>

<file path=ppt/slides/_rels/slide61.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slideLayout" Target="../slideLayouts/slideLayout11.xml"/><Relationship Id="rId1" Type="http://schemas.openxmlformats.org/officeDocument/2006/relationships/vmlDrawing" Target="../drawings/vmlDrawing36.vml"/><Relationship Id="rId6" Type="http://schemas.openxmlformats.org/officeDocument/2006/relationships/image" Target="../media/image115.emf"/><Relationship Id="rId5" Type="http://schemas.openxmlformats.org/officeDocument/2006/relationships/image" Target="../media/image104.wmf"/><Relationship Id="rId4" Type="http://schemas.openxmlformats.org/officeDocument/2006/relationships/oleObject" Target="../embeddings/oleObject120.bin"/></Relationships>
</file>

<file path=ppt/slides/_rels/slide62.xml.rels><?xml version="1.0" encoding="UTF-8" standalone="yes"?>
<Relationships xmlns="http://schemas.openxmlformats.org/package/2006/relationships"><Relationship Id="rId3" Type="http://schemas.openxmlformats.org/officeDocument/2006/relationships/image" Target="../media/image3.tmp"/><Relationship Id="rId7" Type="http://schemas.openxmlformats.org/officeDocument/2006/relationships/image" Target="../media/image117.emf"/><Relationship Id="rId2" Type="http://schemas.openxmlformats.org/officeDocument/2006/relationships/slideLayout" Target="../slideLayouts/slideLayout11.xml"/><Relationship Id="rId1" Type="http://schemas.openxmlformats.org/officeDocument/2006/relationships/vmlDrawing" Target="../drawings/vmlDrawing37.vml"/><Relationship Id="rId6" Type="http://schemas.openxmlformats.org/officeDocument/2006/relationships/image" Target="../media/image116.emf"/><Relationship Id="rId5" Type="http://schemas.openxmlformats.org/officeDocument/2006/relationships/image" Target="../media/image104.wmf"/><Relationship Id="rId4" Type="http://schemas.openxmlformats.org/officeDocument/2006/relationships/oleObject" Target="../embeddings/oleObject120.bin"/></Relationships>
</file>

<file path=ppt/slides/_rels/slide63.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slideLayout" Target="../slideLayouts/slideLayout11.xml"/><Relationship Id="rId1" Type="http://schemas.openxmlformats.org/officeDocument/2006/relationships/vmlDrawing" Target="../drawings/vmlDrawing38.vml"/><Relationship Id="rId6" Type="http://schemas.openxmlformats.org/officeDocument/2006/relationships/image" Target="../media/image118.emf"/><Relationship Id="rId5" Type="http://schemas.openxmlformats.org/officeDocument/2006/relationships/image" Target="../media/image104.wmf"/><Relationship Id="rId4" Type="http://schemas.openxmlformats.org/officeDocument/2006/relationships/oleObject" Target="../embeddings/oleObject120.bin"/></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image" Target="../media/image174.png"/><Relationship Id="rId1" Type="http://schemas.openxmlformats.org/officeDocument/2006/relationships/slideLayout" Target="../slideLayouts/slideLayout14.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 Id="rId9" Type="http://schemas.openxmlformats.org/officeDocument/2006/relationships/image" Target="../media/image181.png"/></Relationships>
</file>

<file path=ppt/slides/_rels/slide66.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92.png"/><Relationship Id="rId3" Type="http://schemas.openxmlformats.org/officeDocument/2006/relationships/image" Target="../media/image182.png"/><Relationship Id="rId7" Type="http://schemas.openxmlformats.org/officeDocument/2006/relationships/image" Target="../media/image186.png"/><Relationship Id="rId12" Type="http://schemas.openxmlformats.org/officeDocument/2006/relationships/image" Target="../media/image191.png"/><Relationship Id="rId17" Type="http://schemas.openxmlformats.org/officeDocument/2006/relationships/image" Target="../media/image196.png"/><Relationship Id="rId2" Type="http://schemas.openxmlformats.org/officeDocument/2006/relationships/notesSlide" Target="../notesSlides/notesSlide13.xml"/><Relationship Id="rId16" Type="http://schemas.openxmlformats.org/officeDocument/2006/relationships/image" Target="../media/image195.png"/><Relationship Id="rId1" Type="http://schemas.openxmlformats.org/officeDocument/2006/relationships/slideLayout" Target="../slideLayouts/slideLayout14.xml"/><Relationship Id="rId6" Type="http://schemas.openxmlformats.org/officeDocument/2006/relationships/image" Target="../media/image185.png"/><Relationship Id="rId11" Type="http://schemas.openxmlformats.org/officeDocument/2006/relationships/image" Target="../media/image190.png"/><Relationship Id="rId5" Type="http://schemas.openxmlformats.org/officeDocument/2006/relationships/image" Target="../media/image184.png"/><Relationship Id="rId15" Type="http://schemas.openxmlformats.org/officeDocument/2006/relationships/image" Target="../media/image194.png"/><Relationship Id="rId10" Type="http://schemas.openxmlformats.org/officeDocument/2006/relationships/image" Target="../media/image189.png"/><Relationship Id="rId4" Type="http://schemas.openxmlformats.org/officeDocument/2006/relationships/image" Target="../media/image183.png"/><Relationship Id="rId9" Type="http://schemas.openxmlformats.org/officeDocument/2006/relationships/image" Target="../media/image188.png"/><Relationship Id="rId14" Type="http://schemas.openxmlformats.org/officeDocument/2006/relationships/image" Target="../media/image19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4.xml"/><Relationship Id="rId1" Type="http://schemas.openxmlformats.org/officeDocument/2006/relationships/vmlDrawing" Target="../drawings/vmlDrawing39.vml"/><Relationship Id="rId5" Type="http://schemas.openxmlformats.org/officeDocument/2006/relationships/image" Target="../media/image197.wmf"/><Relationship Id="rId4" Type="http://schemas.openxmlformats.org/officeDocument/2006/relationships/oleObject" Target="../embeddings/oleObject121.bin"/></Relationships>
</file>

<file path=ppt/slides/_rels/slide69.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3.tmp"/><Relationship Id="rId1" Type="http://schemas.openxmlformats.org/officeDocument/2006/relationships/slideLayout" Target="../slideLayouts/slideLayout11.xml"/><Relationship Id="rId4" Type="http://schemas.openxmlformats.org/officeDocument/2006/relationships/image" Target="../media/image15.emf"/></Relationships>
</file>

<file path=ppt/slides/_rels/slide70.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14.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71.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image" Target="../media/image203.png"/><Relationship Id="rId7" Type="http://schemas.openxmlformats.org/officeDocument/2006/relationships/image" Target="../media/image207.png"/><Relationship Id="rId12" Type="http://schemas.openxmlformats.org/officeDocument/2006/relationships/image" Target="../media/image212.pn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206.png"/><Relationship Id="rId11" Type="http://schemas.openxmlformats.org/officeDocument/2006/relationships/image" Target="../media/image211.png"/><Relationship Id="rId5" Type="http://schemas.openxmlformats.org/officeDocument/2006/relationships/image" Target="../media/image205.png"/><Relationship Id="rId10" Type="http://schemas.openxmlformats.org/officeDocument/2006/relationships/image" Target="../media/image210.png"/><Relationship Id="rId4" Type="http://schemas.openxmlformats.org/officeDocument/2006/relationships/image" Target="../media/image204.png"/><Relationship Id="rId9" Type="http://schemas.openxmlformats.org/officeDocument/2006/relationships/image" Target="../media/image209.png"/></Relationships>
</file>

<file path=ppt/slides/_rels/slide72.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213.png"/><Relationship Id="rId7" Type="http://schemas.openxmlformats.org/officeDocument/2006/relationships/image" Target="../media/image217.pn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14.png"/></Relationships>
</file>

<file path=ppt/slides/_rels/slide73.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222.png"/><Relationship Id="rId5" Type="http://schemas.openxmlformats.org/officeDocument/2006/relationships/image" Target="../media/image221.png"/><Relationship Id="rId4" Type="http://schemas.openxmlformats.org/officeDocument/2006/relationships/image" Target="../media/image220.png"/></Relationships>
</file>

<file path=ppt/slides/_rels/slide74.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media/image225.png"/><Relationship Id="rId4" Type="http://schemas.openxmlformats.org/officeDocument/2006/relationships/image" Target="../media/image224.png"/></Relationships>
</file>

<file path=ppt/slides/_rels/slide75.xml.rels><?xml version="1.0" encoding="UTF-8" standalone="yes"?>
<Relationships xmlns="http://schemas.openxmlformats.org/package/2006/relationships"><Relationship Id="rId8" Type="http://schemas.openxmlformats.org/officeDocument/2006/relationships/image" Target="../media/image232.png"/><Relationship Id="rId3" Type="http://schemas.openxmlformats.org/officeDocument/2006/relationships/image" Target="../media/image227.png"/><Relationship Id="rId7" Type="http://schemas.openxmlformats.org/officeDocument/2006/relationships/image" Target="../media/image231.png"/><Relationship Id="rId2" Type="http://schemas.openxmlformats.org/officeDocument/2006/relationships/image" Target="../media/image226.png"/><Relationship Id="rId1" Type="http://schemas.openxmlformats.org/officeDocument/2006/relationships/slideLayout" Target="../slideLayouts/slideLayout14.xml"/><Relationship Id="rId6" Type="http://schemas.openxmlformats.org/officeDocument/2006/relationships/image" Target="../media/image230.png"/><Relationship Id="rId11" Type="http://schemas.openxmlformats.org/officeDocument/2006/relationships/image" Target="../media/image235.png"/><Relationship Id="rId5" Type="http://schemas.openxmlformats.org/officeDocument/2006/relationships/image" Target="../media/image229.png"/><Relationship Id="rId10" Type="http://schemas.openxmlformats.org/officeDocument/2006/relationships/image" Target="../media/image234.png"/><Relationship Id="rId4" Type="http://schemas.openxmlformats.org/officeDocument/2006/relationships/image" Target="../media/image228.png"/><Relationship Id="rId9" Type="http://schemas.openxmlformats.org/officeDocument/2006/relationships/image" Target="../media/image233.png"/></Relationships>
</file>

<file path=ppt/slides/_rels/slide76.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236.png"/><Relationship Id="rId7" Type="http://schemas.openxmlformats.org/officeDocument/2006/relationships/image" Target="../media/image240.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239.png"/><Relationship Id="rId5" Type="http://schemas.openxmlformats.org/officeDocument/2006/relationships/image" Target="../media/image238.png"/><Relationship Id="rId4" Type="http://schemas.openxmlformats.org/officeDocument/2006/relationships/image" Target="../media/image237.png"/><Relationship Id="rId9" Type="http://schemas.openxmlformats.org/officeDocument/2006/relationships/image" Target="../media/image242.png"/></Relationships>
</file>

<file path=ppt/slides/_rels/slide77.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3" Type="http://schemas.openxmlformats.org/officeDocument/2006/relationships/image" Target="../media/image227.png"/><Relationship Id="rId7" Type="http://schemas.openxmlformats.org/officeDocument/2006/relationships/image" Target="../media/image245.png"/><Relationship Id="rId12" Type="http://schemas.openxmlformats.org/officeDocument/2006/relationships/image" Target="../media/image250.pn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244.png"/><Relationship Id="rId11" Type="http://schemas.openxmlformats.org/officeDocument/2006/relationships/image" Target="../media/image249.png"/><Relationship Id="rId5" Type="http://schemas.openxmlformats.org/officeDocument/2006/relationships/image" Target="../media/image243.png"/><Relationship Id="rId10" Type="http://schemas.openxmlformats.org/officeDocument/2006/relationships/image" Target="../media/image248.png"/><Relationship Id="rId4" Type="http://schemas.openxmlformats.org/officeDocument/2006/relationships/image" Target="../media/image226.png"/><Relationship Id="rId9" Type="http://schemas.openxmlformats.org/officeDocument/2006/relationships/image" Target="../media/image247.png"/></Relationships>
</file>

<file path=ppt/slides/_rels/slide78.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236.png"/><Relationship Id="rId7" Type="http://schemas.openxmlformats.org/officeDocument/2006/relationships/image" Target="../media/image240.png"/><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image" Target="../media/image239.png"/><Relationship Id="rId5" Type="http://schemas.openxmlformats.org/officeDocument/2006/relationships/image" Target="../media/image238.png"/><Relationship Id="rId4" Type="http://schemas.openxmlformats.org/officeDocument/2006/relationships/image" Target="../media/image237.png"/><Relationship Id="rId9" Type="http://schemas.openxmlformats.org/officeDocument/2006/relationships/image" Target="../media/image242.png"/></Relationships>
</file>

<file path=ppt/slides/_rels/slide79.xml.rels><?xml version="1.0" encoding="UTF-8" standalone="yes"?>
<Relationships xmlns="http://schemas.openxmlformats.org/package/2006/relationships"><Relationship Id="rId8" Type="http://schemas.openxmlformats.org/officeDocument/2006/relationships/image" Target="../media/image256.png"/><Relationship Id="rId3" Type="http://schemas.openxmlformats.org/officeDocument/2006/relationships/image" Target="../media/image252.png"/><Relationship Id="rId7" Type="http://schemas.openxmlformats.org/officeDocument/2006/relationships/image" Target="../media/image255.png"/><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image" Target="../media/image254.png"/><Relationship Id="rId5" Type="http://schemas.openxmlformats.org/officeDocument/2006/relationships/image" Target="../media/image240.png"/><Relationship Id="rId10" Type="http://schemas.openxmlformats.org/officeDocument/2006/relationships/image" Target="../media/image258.png"/><Relationship Id="rId4" Type="http://schemas.openxmlformats.org/officeDocument/2006/relationships/image" Target="../media/image253.png"/><Relationship Id="rId9" Type="http://schemas.openxmlformats.org/officeDocument/2006/relationships/image" Target="../media/image257.png"/></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3.tmp"/><Relationship Id="rId1" Type="http://schemas.openxmlformats.org/officeDocument/2006/relationships/slideLayout" Target="../slideLayouts/slideLayout11.xml"/><Relationship Id="rId4" Type="http://schemas.openxmlformats.org/officeDocument/2006/relationships/image" Target="../media/image16.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notesSlide" Target="../notesSlides/notesSlide24.xml"/><Relationship Id="rId7" Type="http://schemas.openxmlformats.org/officeDocument/2006/relationships/image" Target="../media/image260.wmf"/><Relationship Id="rId2" Type="http://schemas.openxmlformats.org/officeDocument/2006/relationships/slideLayout" Target="../slideLayouts/slideLayout14.xml"/><Relationship Id="rId1" Type="http://schemas.openxmlformats.org/officeDocument/2006/relationships/vmlDrawing" Target="../drawings/vmlDrawing40.vml"/><Relationship Id="rId6" Type="http://schemas.openxmlformats.org/officeDocument/2006/relationships/oleObject" Target="../embeddings/oleObject123.bin"/><Relationship Id="rId5" Type="http://schemas.openxmlformats.org/officeDocument/2006/relationships/image" Target="../media/image259.wmf"/><Relationship Id="rId4" Type="http://schemas.openxmlformats.org/officeDocument/2006/relationships/oleObject" Target="../embeddings/oleObject122.bin"/><Relationship Id="rId9" Type="http://schemas.openxmlformats.org/officeDocument/2006/relationships/image" Target="../media/image262.png"/></Relationships>
</file>

<file path=ppt/slides/_rels/slide82.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26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8" Type="http://schemas.openxmlformats.org/officeDocument/2006/relationships/image" Target="../media/image271.png"/><Relationship Id="rId3" Type="http://schemas.openxmlformats.org/officeDocument/2006/relationships/image" Target="../media/image266.png"/><Relationship Id="rId7" Type="http://schemas.openxmlformats.org/officeDocument/2006/relationships/image" Target="../media/image270.png"/><Relationship Id="rId2" Type="http://schemas.openxmlformats.org/officeDocument/2006/relationships/image" Target="../media/image265.png"/><Relationship Id="rId1" Type="http://schemas.openxmlformats.org/officeDocument/2006/relationships/slideLayout" Target="../slideLayouts/slideLayout14.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85.xml.rels><?xml version="1.0" encoding="UTF-8" standalone="yes"?>
<Relationships xmlns="http://schemas.openxmlformats.org/package/2006/relationships"><Relationship Id="rId8" Type="http://schemas.openxmlformats.org/officeDocument/2006/relationships/image" Target="../media/image274.wmf"/><Relationship Id="rId13" Type="http://schemas.openxmlformats.org/officeDocument/2006/relationships/oleObject" Target="../embeddings/oleObject129.bin"/><Relationship Id="rId18" Type="http://schemas.openxmlformats.org/officeDocument/2006/relationships/image" Target="../media/image279.wmf"/><Relationship Id="rId26" Type="http://schemas.openxmlformats.org/officeDocument/2006/relationships/image" Target="../media/image283.wmf"/><Relationship Id="rId3" Type="http://schemas.openxmlformats.org/officeDocument/2006/relationships/oleObject" Target="../embeddings/oleObject124.bin"/><Relationship Id="rId21" Type="http://schemas.openxmlformats.org/officeDocument/2006/relationships/oleObject" Target="../embeddings/oleObject133.bin"/><Relationship Id="rId7" Type="http://schemas.openxmlformats.org/officeDocument/2006/relationships/oleObject" Target="../embeddings/oleObject126.bin"/><Relationship Id="rId12" Type="http://schemas.openxmlformats.org/officeDocument/2006/relationships/image" Target="../media/image276.wmf"/><Relationship Id="rId17" Type="http://schemas.openxmlformats.org/officeDocument/2006/relationships/oleObject" Target="../embeddings/oleObject131.bin"/><Relationship Id="rId25" Type="http://schemas.openxmlformats.org/officeDocument/2006/relationships/oleObject" Target="../embeddings/oleObject135.bin"/><Relationship Id="rId2" Type="http://schemas.openxmlformats.org/officeDocument/2006/relationships/slideLayout" Target="../slideLayouts/slideLayout14.xml"/><Relationship Id="rId16" Type="http://schemas.openxmlformats.org/officeDocument/2006/relationships/image" Target="../media/image278.wmf"/><Relationship Id="rId20" Type="http://schemas.openxmlformats.org/officeDocument/2006/relationships/image" Target="../media/image280.wmf"/><Relationship Id="rId29" Type="http://schemas.openxmlformats.org/officeDocument/2006/relationships/oleObject" Target="../embeddings/oleObject137.bin"/><Relationship Id="rId1" Type="http://schemas.openxmlformats.org/officeDocument/2006/relationships/vmlDrawing" Target="../drawings/vmlDrawing41.vml"/><Relationship Id="rId6" Type="http://schemas.openxmlformats.org/officeDocument/2006/relationships/image" Target="../media/image273.wmf"/><Relationship Id="rId11" Type="http://schemas.openxmlformats.org/officeDocument/2006/relationships/oleObject" Target="../embeddings/oleObject128.bin"/><Relationship Id="rId24" Type="http://schemas.openxmlformats.org/officeDocument/2006/relationships/image" Target="../media/image282.wmf"/><Relationship Id="rId5" Type="http://schemas.openxmlformats.org/officeDocument/2006/relationships/oleObject" Target="../embeddings/oleObject125.bin"/><Relationship Id="rId15" Type="http://schemas.openxmlformats.org/officeDocument/2006/relationships/oleObject" Target="../embeddings/oleObject130.bin"/><Relationship Id="rId23" Type="http://schemas.openxmlformats.org/officeDocument/2006/relationships/oleObject" Target="../embeddings/oleObject134.bin"/><Relationship Id="rId28" Type="http://schemas.openxmlformats.org/officeDocument/2006/relationships/image" Target="../media/image284.wmf"/><Relationship Id="rId10" Type="http://schemas.openxmlformats.org/officeDocument/2006/relationships/image" Target="../media/image275.wmf"/><Relationship Id="rId19" Type="http://schemas.openxmlformats.org/officeDocument/2006/relationships/oleObject" Target="../embeddings/oleObject132.bin"/><Relationship Id="rId4" Type="http://schemas.openxmlformats.org/officeDocument/2006/relationships/image" Target="../media/image272.wmf"/><Relationship Id="rId9" Type="http://schemas.openxmlformats.org/officeDocument/2006/relationships/oleObject" Target="../embeddings/oleObject127.bin"/><Relationship Id="rId14" Type="http://schemas.openxmlformats.org/officeDocument/2006/relationships/image" Target="../media/image277.wmf"/><Relationship Id="rId22" Type="http://schemas.openxmlformats.org/officeDocument/2006/relationships/image" Target="../media/image281.wmf"/><Relationship Id="rId27" Type="http://schemas.openxmlformats.org/officeDocument/2006/relationships/oleObject" Target="../embeddings/oleObject136.bin"/><Relationship Id="rId30" Type="http://schemas.openxmlformats.org/officeDocument/2006/relationships/image" Target="../media/image285.png"/></Relationships>
</file>

<file path=ppt/slides/_rels/slide86.xml.rels><?xml version="1.0" encoding="UTF-8" standalone="yes"?>
<Relationships xmlns="http://schemas.openxmlformats.org/package/2006/relationships"><Relationship Id="rId8" Type="http://schemas.openxmlformats.org/officeDocument/2006/relationships/image" Target="../media/image291.png"/><Relationship Id="rId13" Type="http://schemas.openxmlformats.org/officeDocument/2006/relationships/image" Target="../media/image296.png"/><Relationship Id="rId3" Type="http://schemas.openxmlformats.org/officeDocument/2006/relationships/image" Target="../media/image286.png"/><Relationship Id="rId7" Type="http://schemas.openxmlformats.org/officeDocument/2006/relationships/image" Target="../media/image290.png"/><Relationship Id="rId12" Type="http://schemas.openxmlformats.org/officeDocument/2006/relationships/image" Target="../media/image295.png"/><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image" Target="../media/image289.png"/><Relationship Id="rId11" Type="http://schemas.openxmlformats.org/officeDocument/2006/relationships/image" Target="../media/image294.png"/><Relationship Id="rId5" Type="http://schemas.openxmlformats.org/officeDocument/2006/relationships/image" Target="../media/image288.png"/><Relationship Id="rId10" Type="http://schemas.openxmlformats.org/officeDocument/2006/relationships/image" Target="../media/image293.png"/><Relationship Id="rId4" Type="http://schemas.openxmlformats.org/officeDocument/2006/relationships/image" Target="../media/image287.png"/><Relationship Id="rId9" Type="http://schemas.openxmlformats.org/officeDocument/2006/relationships/image" Target="../media/image292.png"/><Relationship Id="rId14" Type="http://schemas.openxmlformats.org/officeDocument/2006/relationships/image" Target="../media/image29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27.xml"/><Relationship Id="rId1" Type="http://schemas.openxmlformats.org/officeDocument/2006/relationships/slideLayout" Target="../slideLayouts/slideLayout14.xml"/><Relationship Id="rId5" Type="http://schemas.openxmlformats.org/officeDocument/2006/relationships/image" Target="../media/image299.png"/><Relationship Id="rId4" Type="http://schemas.openxmlformats.org/officeDocument/2006/relationships/image" Target="../media/image298.png"/></Relationships>
</file>

<file path=ppt/slides/_rels/slide89.xml.rels><?xml version="1.0" encoding="UTF-8" standalone="yes"?>
<Relationships xmlns="http://schemas.openxmlformats.org/package/2006/relationships"><Relationship Id="rId8" Type="http://schemas.openxmlformats.org/officeDocument/2006/relationships/image" Target="../media/image301.wmf"/><Relationship Id="rId13" Type="http://schemas.openxmlformats.org/officeDocument/2006/relationships/oleObject" Target="../embeddings/oleObject142.bin"/><Relationship Id="rId3" Type="http://schemas.openxmlformats.org/officeDocument/2006/relationships/notesSlide" Target="../notesSlides/notesSlide28.xml"/><Relationship Id="rId7" Type="http://schemas.openxmlformats.org/officeDocument/2006/relationships/oleObject" Target="../embeddings/oleObject139.bin"/><Relationship Id="rId12" Type="http://schemas.openxmlformats.org/officeDocument/2006/relationships/image" Target="../media/image303.wmf"/><Relationship Id="rId2" Type="http://schemas.openxmlformats.org/officeDocument/2006/relationships/slideLayout" Target="../slideLayouts/slideLayout14.xml"/><Relationship Id="rId1" Type="http://schemas.openxmlformats.org/officeDocument/2006/relationships/vmlDrawing" Target="../drawings/vmlDrawing42.vml"/><Relationship Id="rId6" Type="http://schemas.openxmlformats.org/officeDocument/2006/relationships/image" Target="../media/image300.wmf"/><Relationship Id="rId11" Type="http://schemas.openxmlformats.org/officeDocument/2006/relationships/oleObject" Target="../embeddings/oleObject141.bin"/><Relationship Id="rId5" Type="http://schemas.openxmlformats.org/officeDocument/2006/relationships/oleObject" Target="../embeddings/oleObject138.bin"/><Relationship Id="rId10" Type="http://schemas.openxmlformats.org/officeDocument/2006/relationships/image" Target="../media/image302.wmf"/><Relationship Id="rId4" Type="http://schemas.openxmlformats.org/officeDocument/2006/relationships/image" Target="../media/image305.png"/><Relationship Id="rId9" Type="http://schemas.openxmlformats.org/officeDocument/2006/relationships/oleObject" Target="../embeddings/oleObject140.bin"/><Relationship Id="rId14" Type="http://schemas.openxmlformats.org/officeDocument/2006/relationships/image" Target="../media/image304.wmf"/></Relationships>
</file>

<file path=ppt/slides/_rels/slide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tmp"/><Relationship Id="rId1" Type="http://schemas.openxmlformats.org/officeDocument/2006/relationships/slideLayout" Target="../slideLayouts/slideLayout11.xml"/><Relationship Id="rId4" Type="http://schemas.openxmlformats.org/officeDocument/2006/relationships/image" Target="../media/image14.emf"/></Relationships>
</file>

<file path=ppt/slides/_rels/slide90.xml.rels><?xml version="1.0" encoding="UTF-8" standalone="yes"?>
<Relationships xmlns="http://schemas.openxmlformats.org/package/2006/relationships"><Relationship Id="rId8" Type="http://schemas.openxmlformats.org/officeDocument/2006/relationships/image" Target="../media/image308.wmf"/><Relationship Id="rId3" Type="http://schemas.openxmlformats.org/officeDocument/2006/relationships/oleObject" Target="../embeddings/oleObject143.bin"/><Relationship Id="rId7" Type="http://schemas.openxmlformats.org/officeDocument/2006/relationships/oleObject" Target="../embeddings/oleObject145.bin"/><Relationship Id="rId2" Type="http://schemas.openxmlformats.org/officeDocument/2006/relationships/slideLayout" Target="../slideLayouts/slideLayout14.xml"/><Relationship Id="rId1" Type="http://schemas.openxmlformats.org/officeDocument/2006/relationships/vmlDrawing" Target="../drawings/vmlDrawing43.vml"/><Relationship Id="rId6" Type="http://schemas.openxmlformats.org/officeDocument/2006/relationships/image" Target="../media/image307.wmf"/><Relationship Id="rId5" Type="http://schemas.openxmlformats.org/officeDocument/2006/relationships/oleObject" Target="../embeddings/oleObject144.bin"/><Relationship Id="rId4" Type="http://schemas.openxmlformats.org/officeDocument/2006/relationships/image" Target="../media/image306.wmf"/></Relationships>
</file>

<file path=ppt/slides/_rels/slide9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9.png"/><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146.bin"/><Relationship Id="rId2" Type="http://schemas.openxmlformats.org/officeDocument/2006/relationships/slideLayout" Target="../slideLayouts/slideLayout14.xml"/><Relationship Id="rId1" Type="http://schemas.openxmlformats.org/officeDocument/2006/relationships/vmlDrawing" Target="../drawings/vmlDrawing44.vml"/><Relationship Id="rId6" Type="http://schemas.openxmlformats.org/officeDocument/2006/relationships/image" Target="../media/image312.wmf"/><Relationship Id="rId5" Type="http://schemas.openxmlformats.org/officeDocument/2006/relationships/oleObject" Target="../embeddings/oleObject147.bin"/><Relationship Id="rId4" Type="http://schemas.openxmlformats.org/officeDocument/2006/relationships/image" Target="../media/image311.wmf"/></Relationships>
</file>

<file path=ppt/slides/_rels/slide93.xml.rels><?xml version="1.0" encoding="UTF-8" standalone="yes"?>
<Relationships xmlns="http://schemas.openxmlformats.org/package/2006/relationships"><Relationship Id="rId8" Type="http://schemas.openxmlformats.org/officeDocument/2006/relationships/oleObject" Target="../embeddings/oleObject150.bin"/><Relationship Id="rId13" Type="http://schemas.openxmlformats.org/officeDocument/2006/relationships/image" Target="../media/image315.wmf"/><Relationship Id="rId3" Type="http://schemas.openxmlformats.org/officeDocument/2006/relationships/image" Target="../media/image305.png"/><Relationship Id="rId7" Type="http://schemas.openxmlformats.org/officeDocument/2006/relationships/image" Target="../media/image301.wmf"/><Relationship Id="rId12" Type="http://schemas.openxmlformats.org/officeDocument/2006/relationships/oleObject" Target="../embeddings/oleObject152.bin"/><Relationship Id="rId17" Type="http://schemas.openxmlformats.org/officeDocument/2006/relationships/image" Target="../media/image317.wmf"/><Relationship Id="rId2" Type="http://schemas.openxmlformats.org/officeDocument/2006/relationships/slideLayout" Target="../slideLayouts/slideLayout14.xml"/><Relationship Id="rId16" Type="http://schemas.openxmlformats.org/officeDocument/2006/relationships/oleObject" Target="../embeddings/oleObject154.bin"/><Relationship Id="rId1" Type="http://schemas.openxmlformats.org/officeDocument/2006/relationships/vmlDrawing" Target="../drawings/vmlDrawing45.vml"/><Relationship Id="rId6" Type="http://schemas.openxmlformats.org/officeDocument/2006/relationships/oleObject" Target="../embeddings/oleObject149.bin"/><Relationship Id="rId11" Type="http://schemas.openxmlformats.org/officeDocument/2006/relationships/image" Target="../media/image314.wmf"/><Relationship Id="rId5" Type="http://schemas.openxmlformats.org/officeDocument/2006/relationships/image" Target="../media/image300.wmf"/><Relationship Id="rId15" Type="http://schemas.openxmlformats.org/officeDocument/2006/relationships/image" Target="../media/image316.wmf"/><Relationship Id="rId10" Type="http://schemas.openxmlformats.org/officeDocument/2006/relationships/oleObject" Target="../embeddings/oleObject151.bin"/><Relationship Id="rId4" Type="http://schemas.openxmlformats.org/officeDocument/2006/relationships/oleObject" Target="../embeddings/oleObject148.bin"/><Relationship Id="rId9" Type="http://schemas.openxmlformats.org/officeDocument/2006/relationships/image" Target="../media/image313.wmf"/><Relationship Id="rId14" Type="http://schemas.openxmlformats.org/officeDocument/2006/relationships/oleObject" Target="../embeddings/oleObject153.bin"/></Relationships>
</file>

<file path=ppt/slides/_rels/slide94.xml.rels><?xml version="1.0" encoding="UTF-8" standalone="yes"?>
<Relationships xmlns="http://schemas.openxmlformats.org/package/2006/relationships"><Relationship Id="rId8" Type="http://schemas.openxmlformats.org/officeDocument/2006/relationships/oleObject" Target="../embeddings/oleObject155.bin"/><Relationship Id="rId13" Type="http://schemas.openxmlformats.org/officeDocument/2006/relationships/image" Target="../media/image313.wmf"/><Relationship Id="rId3" Type="http://schemas.openxmlformats.org/officeDocument/2006/relationships/image" Target="../media/image305.png"/><Relationship Id="rId7" Type="http://schemas.openxmlformats.org/officeDocument/2006/relationships/image" Target="../media/image301.wmf"/><Relationship Id="rId12" Type="http://schemas.openxmlformats.org/officeDocument/2006/relationships/oleObject" Target="../embeddings/oleObject150.bin"/><Relationship Id="rId17" Type="http://schemas.openxmlformats.org/officeDocument/2006/relationships/image" Target="../media/image321.wmf"/><Relationship Id="rId2" Type="http://schemas.openxmlformats.org/officeDocument/2006/relationships/slideLayout" Target="../slideLayouts/slideLayout14.xml"/><Relationship Id="rId16" Type="http://schemas.openxmlformats.org/officeDocument/2006/relationships/oleObject" Target="../embeddings/oleObject158.bin"/><Relationship Id="rId1" Type="http://schemas.openxmlformats.org/officeDocument/2006/relationships/vmlDrawing" Target="../drawings/vmlDrawing46.vml"/><Relationship Id="rId6" Type="http://schemas.openxmlformats.org/officeDocument/2006/relationships/oleObject" Target="../embeddings/oleObject149.bin"/><Relationship Id="rId11" Type="http://schemas.openxmlformats.org/officeDocument/2006/relationships/image" Target="../media/image319.wmf"/><Relationship Id="rId5" Type="http://schemas.openxmlformats.org/officeDocument/2006/relationships/image" Target="../media/image300.wmf"/><Relationship Id="rId15" Type="http://schemas.openxmlformats.org/officeDocument/2006/relationships/image" Target="../media/image320.wmf"/><Relationship Id="rId10" Type="http://schemas.openxmlformats.org/officeDocument/2006/relationships/oleObject" Target="../embeddings/oleObject156.bin"/><Relationship Id="rId4" Type="http://schemas.openxmlformats.org/officeDocument/2006/relationships/oleObject" Target="../embeddings/oleObject148.bin"/><Relationship Id="rId9" Type="http://schemas.openxmlformats.org/officeDocument/2006/relationships/image" Target="../media/image318.wmf"/><Relationship Id="rId14" Type="http://schemas.openxmlformats.org/officeDocument/2006/relationships/oleObject" Target="../embeddings/oleObject157.bin"/></Relationships>
</file>

<file path=ppt/slides/_rels/slide95.xml.rels><?xml version="1.0" encoding="UTF-8" standalone="yes"?>
<Relationships xmlns="http://schemas.openxmlformats.org/package/2006/relationships"><Relationship Id="rId8" Type="http://schemas.openxmlformats.org/officeDocument/2006/relationships/oleObject" Target="../embeddings/oleObject161.bin"/><Relationship Id="rId13" Type="http://schemas.openxmlformats.org/officeDocument/2006/relationships/image" Target="../media/image326.wmf"/><Relationship Id="rId18" Type="http://schemas.openxmlformats.org/officeDocument/2006/relationships/oleObject" Target="../embeddings/oleObject166.bin"/><Relationship Id="rId3" Type="http://schemas.openxmlformats.org/officeDocument/2006/relationships/notesSlide" Target="../notesSlides/notesSlide29.xml"/><Relationship Id="rId21" Type="http://schemas.openxmlformats.org/officeDocument/2006/relationships/image" Target="../media/image330.wmf"/><Relationship Id="rId7" Type="http://schemas.openxmlformats.org/officeDocument/2006/relationships/image" Target="../media/image323.wmf"/><Relationship Id="rId12" Type="http://schemas.openxmlformats.org/officeDocument/2006/relationships/oleObject" Target="../embeddings/oleObject163.bin"/><Relationship Id="rId17" Type="http://schemas.openxmlformats.org/officeDocument/2006/relationships/image" Target="../media/image328.wmf"/><Relationship Id="rId2" Type="http://schemas.openxmlformats.org/officeDocument/2006/relationships/slideLayout" Target="../slideLayouts/slideLayout14.xml"/><Relationship Id="rId16" Type="http://schemas.openxmlformats.org/officeDocument/2006/relationships/oleObject" Target="../embeddings/oleObject165.bin"/><Relationship Id="rId20" Type="http://schemas.openxmlformats.org/officeDocument/2006/relationships/oleObject" Target="../embeddings/oleObject167.bin"/><Relationship Id="rId1" Type="http://schemas.openxmlformats.org/officeDocument/2006/relationships/vmlDrawing" Target="../drawings/vmlDrawing47.vml"/><Relationship Id="rId6" Type="http://schemas.openxmlformats.org/officeDocument/2006/relationships/oleObject" Target="../embeddings/oleObject160.bin"/><Relationship Id="rId11" Type="http://schemas.openxmlformats.org/officeDocument/2006/relationships/image" Target="../media/image325.wmf"/><Relationship Id="rId5" Type="http://schemas.openxmlformats.org/officeDocument/2006/relationships/image" Target="../media/image322.wmf"/><Relationship Id="rId15" Type="http://schemas.openxmlformats.org/officeDocument/2006/relationships/image" Target="../media/image327.wmf"/><Relationship Id="rId23" Type="http://schemas.openxmlformats.org/officeDocument/2006/relationships/image" Target="../media/image331.wmf"/><Relationship Id="rId10" Type="http://schemas.openxmlformats.org/officeDocument/2006/relationships/oleObject" Target="../embeddings/oleObject162.bin"/><Relationship Id="rId19" Type="http://schemas.openxmlformats.org/officeDocument/2006/relationships/image" Target="../media/image329.wmf"/><Relationship Id="rId4" Type="http://schemas.openxmlformats.org/officeDocument/2006/relationships/oleObject" Target="../embeddings/oleObject159.bin"/><Relationship Id="rId9" Type="http://schemas.openxmlformats.org/officeDocument/2006/relationships/image" Target="../media/image324.wmf"/><Relationship Id="rId14" Type="http://schemas.openxmlformats.org/officeDocument/2006/relationships/oleObject" Target="../embeddings/oleObject164.bin"/><Relationship Id="rId22" Type="http://schemas.openxmlformats.org/officeDocument/2006/relationships/oleObject" Target="../embeddings/oleObject168.bin"/></Relationships>
</file>

<file path=ppt/slides/_rels/slide96.xml.rels><?xml version="1.0" encoding="UTF-8" standalone="yes"?>
<Relationships xmlns="http://schemas.openxmlformats.org/package/2006/relationships"><Relationship Id="rId8" Type="http://schemas.openxmlformats.org/officeDocument/2006/relationships/image" Target="../media/image332.wmf"/><Relationship Id="rId13" Type="http://schemas.openxmlformats.org/officeDocument/2006/relationships/oleObject" Target="../embeddings/oleObject173.bin"/><Relationship Id="rId3" Type="http://schemas.openxmlformats.org/officeDocument/2006/relationships/notesSlide" Target="../notesSlides/notesSlide30.xml"/><Relationship Id="rId7" Type="http://schemas.openxmlformats.org/officeDocument/2006/relationships/oleObject" Target="../embeddings/oleObject170.bin"/><Relationship Id="rId12" Type="http://schemas.openxmlformats.org/officeDocument/2006/relationships/image" Target="../media/image319.wmf"/><Relationship Id="rId2" Type="http://schemas.openxmlformats.org/officeDocument/2006/relationships/slideLayout" Target="../slideLayouts/slideLayout14.xml"/><Relationship Id="rId1" Type="http://schemas.openxmlformats.org/officeDocument/2006/relationships/vmlDrawing" Target="../drawings/vmlDrawing48.vml"/><Relationship Id="rId6" Type="http://schemas.openxmlformats.org/officeDocument/2006/relationships/image" Target="../media/image330.wmf"/><Relationship Id="rId11" Type="http://schemas.openxmlformats.org/officeDocument/2006/relationships/oleObject" Target="../embeddings/oleObject172.bin"/><Relationship Id="rId5" Type="http://schemas.openxmlformats.org/officeDocument/2006/relationships/oleObject" Target="../embeddings/oleObject169.bin"/><Relationship Id="rId10" Type="http://schemas.openxmlformats.org/officeDocument/2006/relationships/image" Target="../media/image318.wmf"/><Relationship Id="rId4" Type="http://schemas.openxmlformats.org/officeDocument/2006/relationships/image" Target="../media/image333.png"/><Relationship Id="rId9" Type="http://schemas.openxmlformats.org/officeDocument/2006/relationships/oleObject" Target="../embeddings/oleObject171.bin"/><Relationship Id="rId14" Type="http://schemas.openxmlformats.org/officeDocument/2006/relationships/image" Target="../media/image321.wmf"/></Relationships>
</file>

<file path=ppt/slides/_rels/slide97.xml.rels><?xml version="1.0" encoding="UTF-8" standalone="yes"?>
<Relationships xmlns="http://schemas.openxmlformats.org/package/2006/relationships"><Relationship Id="rId8" Type="http://schemas.openxmlformats.org/officeDocument/2006/relationships/image" Target="../media/image339.png"/><Relationship Id="rId3" Type="http://schemas.openxmlformats.org/officeDocument/2006/relationships/image" Target="../media/image334.png"/><Relationship Id="rId7" Type="http://schemas.openxmlformats.org/officeDocument/2006/relationships/image" Target="../media/image338.png"/><Relationship Id="rId2" Type="http://schemas.openxmlformats.org/officeDocument/2006/relationships/notesSlide" Target="../notesSlides/notesSlide31.xml"/><Relationship Id="rId1" Type="http://schemas.openxmlformats.org/officeDocument/2006/relationships/slideLayout" Target="../slideLayouts/slideLayout14.xml"/><Relationship Id="rId6" Type="http://schemas.openxmlformats.org/officeDocument/2006/relationships/image" Target="../media/image337.png"/><Relationship Id="rId5" Type="http://schemas.openxmlformats.org/officeDocument/2006/relationships/image" Target="../media/image336.png"/><Relationship Id="rId4" Type="http://schemas.openxmlformats.org/officeDocument/2006/relationships/image" Target="../media/image335.png"/><Relationship Id="rId9" Type="http://schemas.openxmlformats.org/officeDocument/2006/relationships/image" Target="../media/image340.png"/></Relationships>
</file>

<file path=ppt/slides/_rels/slide98.xml.rels><?xml version="1.0" encoding="UTF-8" standalone="yes"?>
<Relationships xmlns="http://schemas.openxmlformats.org/package/2006/relationships"><Relationship Id="rId8" Type="http://schemas.openxmlformats.org/officeDocument/2006/relationships/image" Target="../media/image343.emf"/><Relationship Id="rId3" Type="http://schemas.openxmlformats.org/officeDocument/2006/relationships/image" Target="../media/image3.tmp"/><Relationship Id="rId7" Type="http://schemas.openxmlformats.org/officeDocument/2006/relationships/image" Target="../media/image342.emf"/><Relationship Id="rId2" Type="http://schemas.openxmlformats.org/officeDocument/2006/relationships/slideLayout" Target="../slideLayouts/slideLayout11.xml"/><Relationship Id="rId1" Type="http://schemas.openxmlformats.org/officeDocument/2006/relationships/vmlDrawing" Target="../drawings/vmlDrawing49.vml"/><Relationship Id="rId6" Type="http://schemas.openxmlformats.org/officeDocument/2006/relationships/image" Target="../media/image341.emf"/><Relationship Id="rId5" Type="http://schemas.openxmlformats.org/officeDocument/2006/relationships/image" Target="../media/image104.wmf"/><Relationship Id="rId4" Type="http://schemas.openxmlformats.org/officeDocument/2006/relationships/oleObject" Target="../embeddings/oleObject120.bin"/></Relationships>
</file>

<file path=ppt/slides/_rels/slide99.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slideLayout" Target="../slideLayouts/slideLayout11.xml"/><Relationship Id="rId1" Type="http://schemas.openxmlformats.org/officeDocument/2006/relationships/vmlDrawing" Target="../drawings/vmlDrawing50.vml"/><Relationship Id="rId5" Type="http://schemas.openxmlformats.org/officeDocument/2006/relationships/image" Target="../media/image104.wmf"/><Relationship Id="rId4" Type="http://schemas.openxmlformats.org/officeDocument/2006/relationships/oleObject" Target="../embeddings/oleObject120.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0"/>
            <a:ext cx="13004801" cy="9753601"/>
          </a:xfrm>
          <a:custGeom>
            <a:avLst/>
            <a:gdLst/>
            <a:ahLst/>
            <a:cxnLst/>
            <a:rect l="0" t="0" r="0" b="0"/>
            <a:pathLst>
              <a:path w="13004801" h="9753601">
                <a:moveTo>
                  <a:pt x="0" y="9753600"/>
                </a:moveTo>
                <a:lnTo>
                  <a:pt x="13004800" y="9753600"/>
                </a:lnTo>
                <a:lnTo>
                  <a:pt x="13004800" y="0"/>
                </a:lnTo>
                <a:lnTo>
                  <a:pt x="0" y="0"/>
                </a:lnTo>
                <a:close/>
              </a:path>
            </a:pathLst>
          </a:custGeom>
          <a:solidFill>
            <a:srgbClr val="FFFFFF"/>
          </a:solidFill>
          <a:ln w="12700" cap="flat" cmpd="sng" algn="ctr">
            <a:solidFill>
              <a:srgbClr val="FFFFFF"/>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a:off x="0" y="0"/>
            <a:ext cx="13004801" cy="9753601"/>
          </a:xfrm>
          <a:custGeom>
            <a:avLst/>
            <a:gdLst/>
            <a:ahLst/>
            <a:cxnLst/>
            <a:rect l="0" t="0" r="0" b="0"/>
            <a:pathLst>
              <a:path w="13004801" h="9753601">
                <a:moveTo>
                  <a:pt x="0" y="0"/>
                </a:moveTo>
                <a:lnTo>
                  <a:pt x="13004800" y="0"/>
                </a:lnTo>
                <a:lnTo>
                  <a:pt x="13004800" y="9753600"/>
                </a:lnTo>
                <a:lnTo>
                  <a:pt x="0" y="9753600"/>
                </a:lnTo>
                <a:close/>
              </a:path>
            </a:pathLst>
          </a:custGeom>
          <a:solidFill>
            <a:srgbClr val="FFFFFF"/>
          </a:solidFill>
          <a:ln w="12700" cap="flat" cmpd="sng" algn="ctr">
            <a:solidFill>
              <a:srgbClr val="FFFFFF"/>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a:off x="0" y="-25400"/>
            <a:ext cx="13004801" cy="381001"/>
          </a:xfrm>
          <a:custGeom>
            <a:avLst/>
            <a:gdLst/>
            <a:ahLst/>
            <a:cxnLst/>
            <a:rect l="0" t="0" r="0" b="0"/>
            <a:pathLst>
              <a:path w="13004801" h="381001">
                <a:moveTo>
                  <a:pt x="0" y="0"/>
                </a:moveTo>
                <a:lnTo>
                  <a:pt x="13004800" y="0"/>
                </a:lnTo>
                <a:lnTo>
                  <a:pt x="13004800" y="381000"/>
                </a:lnTo>
                <a:lnTo>
                  <a:pt x="0" y="381000"/>
                </a:lnTo>
                <a:close/>
              </a:path>
            </a:pathLst>
          </a:custGeom>
          <a:solidFill>
            <a:srgbClr val="164F86"/>
          </a:solidFill>
          <a:ln w="12700" cap="flat" cmpd="sng" algn="ctr">
            <a:solidFill>
              <a:srgbClr val="164F86"/>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p:cNvPicPr>
          <p:nvPr/>
        </p:nvPicPr>
        <p:blipFill>
          <a:blip r:embed="rId2">
            <a:extLst>
              <a:ext uri="{28A0092B-C50C-407E-A947-70E740481C1C}">
                <a14:useLocalDpi xmlns:a14="http://schemas.microsoft.com/office/drawing/2010/main" val="0"/>
              </a:ext>
            </a:extLst>
          </a:blip>
          <a:stretch>
            <a:fillRect/>
          </a:stretch>
        </p:blipFill>
        <p:spPr>
          <a:xfrm>
            <a:off x="0" y="0"/>
            <a:ext cx="13004800" cy="444500"/>
          </a:xfrm>
          <a:prstGeom prst="rect">
            <a:avLst/>
          </a:prstGeom>
        </p:spPr>
      </p:pic>
      <p:sp>
        <p:nvSpPr>
          <p:cNvPr id="7" name="TextBox 6"/>
          <p:cNvSpPr txBox="1"/>
          <p:nvPr/>
        </p:nvSpPr>
        <p:spPr>
          <a:xfrm>
            <a:off x="24829" y="44569"/>
            <a:ext cx="2051845"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深度前馈神经网络</a:t>
            </a:r>
          </a:p>
        </p:txBody>
      </p:sp>
      <p:sp>
        <p:nvSpPr>
          <p:cNvPr id="8" name="TextBox 7"/>
          <p:cNvSpPr txBox="1"/>
          <p:nvPr/>
        </p:nvSpPr>
        <p:spPr>
          <a:xfrm>
            <a:off x="304033" y="3812541"/>
            <a:ext cx="9876915" cy="769441"/>
          </a:xfrm>
          <a:prstGeom prst="rect">
            <a:avLst/>
          </a:prstGeom>
          <a:noFill/>
        </p:spPr>
        <p:txBody>
          <a:bodyPr vert="horz" wrap="square" lIns="0" tIns="0" rIns="0" bIns="0" rtlCol="0">
            <a:spAutoFit/>
          </a:bodyPr>
          <a:lstStyle/>
          <a:p>
            <a:pPr>
              <a:lnSpc>
                <a:spcPts val="6000"/>
              </a:lnSpc>
            </a:pPr>
            <a:r>
              <a:rPr lang="zh-CN" altLang="en-US" sz="6000" dirty="0" smtClean="0">
                <a:solidFill>
                  <a:srgbClr val="000000"/>
                </a:solidFill>
                <a:latin typeface="微软雅黑"/>
              </a:rPr>
              <a:t> </a:t>
            </a:r>
            <a:r>
              <a:rPr lang="zh-CN" altLang="en-US" sz="6000" dirty="0" smtClean="0">
                <a:latin typeface="微软雅黑"/>
              </a:rPr>
              <a:t>第四讲  </a:t>
            </a:r>
            <a:r>
              <a:rPr lang="zh-CN" altLang="en-US" sz="6000" dirty="0" smtClean="0">
                <a:solidFill>
                  <a:srgbClr val="000000"/>
                </a:solidFill>
                <a:latin typeface="微软雅黑"/>
              </a:rPr>
              <a:t>深度</a:t>
            </a:r>
            <a:r>
              <a:rPr lang="zh-CN" altLang="en-US" sz="6000" dirty="0">
                <a:solidFill>
                  <a:srgbClr val="000000"/>
                </a:solidFill>
                <a:latin typeface="微软雅黑"/>
              </a:rPr>
              <a:t>前馈神经网络</a:t>
            </a:r>
          </a:p>
        </p:txBody>
      </p:sp>
    </p:spTree>
    <p:extLst>
      <p:ext uri="{BB962C8B-B14F-4D97-AF65-F5344CB8AC3E}">
        <p14:creationId xmlns:p14="http://schemas.microsoft.com/office/powerpoint/2010/main" val="37060612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p:cNvPicPr>
          <p:nvPr/>
        </p:nvPicPr>
        <p:blipFill>
          <a:blip r:embed="rId2">
            <a:extLst>
              <a:ext uri="{28A0092B-C50C-407E-A947-70E740481C1C}">
                <a14:useLocalDpi xmlns:a14="http://schemas.microsoft.com/office/drawing/2010/main" val="0"/>
              </a:ext>
            </a:extLst>
          </a:blip>
          <a:stretch>
            <a:fillRect/>
          </a:stretch>
        </p:blipFill>
        <p:spPr>
          <a:xfrm>
            <a:off x="-18033" y="0"/>
            <a:ext cx="13004800" cy="9753600"/>
          </a:xfrm>
          <a:prstGeom prst="rect">
            <a:avLst/>
          </a:prstGeom>
        </p:spPr>
      </p:pic>
      <p:sp>
        <p:nvSpPr>
          <p:cNvPr id="3" name="TextBox 2"/>
          <p:cNvSpPr txBox="1"/>
          <p:nvPr/>
        </p:nvSpPr>
        <p:spPr>
          <a:xfrm>
            <a:off x="497209" y="482808"/>
            <a:ext cx="67326" cy="192360"/>
          </a:xfrm>
          <a:prstGeom prst="rect">
            <a:avLst/>
          </a:prstGeom>
          <a:noFill/>
        </p:spPr>
        <p:txBody>
          <a:bodyPr vert="horz" wrap="none" lIns="0" tIns="0" rIns="0" bIns="0" rtlCol="0">
            <a:spAutoFit/>
          </a:bodyPr>
          <a:lstStyle/>
          <a:p>
            <a:pPr>
              <a:lnSpc>
                <a:spcPts val="1500"/>
              </a:lnSpc>
            </a:pPr>
            <a:r>
              <a:rPr lang="en-US" altLang="zh-CN" sz="1500">
                <a:solidFill>
                  <a:srgbClr val="FFFFFF"/>
                </a:solidFill>
                <a:latin typeface="Times New Roman"/>
              </a:rPr>
              <a:t>•</a:t>
            </a:r>
            <a:endParaRPr lang="zh-CN" altLang="en-US" sz="1500">
              <a:solidFill>
                <a:srgbClr val="FFFFFF"/>
              </a:solidFill>
              <a:latin typeface="Times New Roman"/>
            </a:endParaRPr>
          </a:p>
        </p:txBody>
      </p:sp>
      <p:sp>
        <p:nvSpPr>
          <p:cNvPr id="4" name="TextBox 3"/>
          <p:cNvSpPr txBox="1"/>
          <p:nvPr/>
        </p:nvSpPr>
        <p:spPr>
          <a:xfrm>
            <a:off x="24828" y="44569"/>
            <a:ext cx="2051845"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深度前馈神经网络</a:t>
            </a:r>
          </a:p>
        </p:txBody>
      </p:sp>
      <p:sp>
        <p:nvSpPr>
          <p:cNvPr id="5" name="TextBox 4"/>
          <p:cNvSpPr txBox="1"/>
          <p:nvPr/>
        </p:nvSpPr>
        <p:spPr>
          <a:xfrm>
            <a:off x="558285" y="434548"/>
            <a:ext cx="1538884"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两层神经网络</a:t>
            </a:r>
          </a:p>
        </p:txBody>
      </p:sp>
      <p:sp>
        <p:nvSpPr>
          <p:cNvPr id="6" name="TextBox 5"/>
          <p:cNvSpPr txBox="1"/>
          <p:nvPr/>
        </p:nvSpPr>
        <p:spPr>
          <a:xfrm>
            <a:off x="-18033" y="691028"/>
            <a:ext cx="12571030" cy="9233297"/>
          </a:xfrm>
          <a:prstGeom prst="rect">
            <a:avLst/>
          </a:prstGeom>
          <a:noFill/>
        </p:spPr>
        <p:txBody>
          <a:bodyPr vert="horz" wrap="square" lIns="0" tIns="0" rIns="0" bIns="0" rtlCol="0">
            <a:spAutoFit/>
          </a:bodyPr>
          <a:lstStyle/>
          <a:p>
            <a:pPr algn="l">
              <a:lnSpc>
                <a:spcPts val="8000"/>
              </a:lnSpc>
            </a:pPr>
            <a:r>
              <a:rPr lang="zh-CN" altLang="en-US" sz="3200" dirty="0">
                <a:solidFill>
                  <a:srgbClr val="000000"/>
                </a:solidFill>
                <a:latin typeface="微软雅黑"/>
              </a:rPr>
              <a:t>该网络成功拟合</a:t>
            </a:r>
            <a:r>
              <a:rPr lang="en-US" altLang="zh-CN" sz="3200" dirty="0">
                <a:solidFill>
                  <a:srgbClr val="000000"/>
                </a:solidFill>
                <a:latin typeface="微软雅黑"/>
              </a:rPr>
              <a:t>XOR</a:t>
            </a:r>
            <a:r>
              <a:rPr lang="zh-CN" altLang="en-US" sz="3200" dirty="0">
                <a:solidFill>
                  <a:srgbClr val="000000"/>
                </a:solidFill>
                <a:latin typeface="微软雅黑"/>
              </a:rPr>
              <a:t>函数</a:t>
            </a:r>
            <a:endParaRPr lang="en-US" altLang="zh-CN" sz="3200" dirty="0">
              <a:solidFill>
                <a:srgbClr val="000000"/>
              </a:solidFill>
              <a:latin typeface="微软雅黑"/>
            </a:endParaRPr>
          </a:p>
          <a:p>
            <a:pPr algn="l">
              <a:lnSpc>
                <a:spcPts val="8000"/>
              </a:lnSpc>
            </a:pPr>
            <a:r>
              <a:rPr lang="zh-CN" altLang="en-US" sz="3200" dirty="0">
                <a:latin typeface="微软雅黑"/>
              </a:rPr>
              <a:t>分析：</a:t>
            </a:r>
            <a:endParaRPr lang="en-US" altLang="zh-CN" sz="3200" dirty="0">
              <a:latin typeface="微软雅黑"/>
            </a:endParaRPr>
          </a:p>
          <a:p>
            <a:pPr algn="l">
              <a:lnSpc>
                <a:spcPts val="8000"/>
              </a:lnSpc>
            </a:pPr>
            <a:r>
              <a:rPr lang="zh-CN" altLang="en-US" sz="3200" dirty="0">
                <a:latin typeface="微软雅黑"/>
              </a:rPr>
              <a:t>                                                设计矩阵为：</a:t>
            </a:r>
            <a:endParaRPr lang="en-US" altLang="zh-CN" sz="3200" dirty="0">
              <a:latin typeface="微软雅黑"/>
            </a:endParaRPr>
          </a:p>
          <a:p>
            <a:pPr algn="l">
              <a:lnSpc>
                <a:spcPts val="8000"/>
              </a:lnSpc>
            </a:pPr>
            <a:r>
              <a:rPr lang="zh-CN" altLang="en-US" sz="3200" dirty="0">
                <a:latin typeface="微软雅黑"/>
              </a:rPr>
              <a:t>则输入与第一层的权值矩阵：</a:t>
            </a:r>
            <a:endParaRPr lang="en-US" altLang="zh-CN" sz="3200" dirty="0">
              <a:latin typeface="微软雅黑"/>
            </a:endParaRPr>
          </a:p>
          <a:p>
            <a:pPr algn="l">
              <a:lnSpc>
                <a:spcPts val="8000"/>
              </a:lnSpc>
            </a:pPr>
            <a:endParaRPr lang="en-US" altLang="zh-CN" sz="3200" dirty="0">
              <a:latin typeface="微软雅黑"/>
            </a:endParaRPr>
          </a:p>
          <a:p>
            <a:pPr algn="l">
              <a:lnSpc>
                <a:spcPts val="8000"/>
              </a:lnSpc>
            </a:pPr>
            <a:endParaRPr lang="en-US" altLang="zh-CN" sz="3200" dirty="0">
              <a:latin typeface="微软雅黑"/>
            </a:endParaRPr>
          </a:p>
          <a:p>
            <a:pPr algn="l">
              <a:lnSpc>
                <a:spcPts val="8000"/>
              </a:lnSpc>
            </a:pPr>
            <a:endParaRPr lang="en-US" altLang="zh-CN" sz="3200" dirty="0">
              <a:solidFill>
                <a:srgbClr val="000000"/>
              </a:solidFill>
              <a:latin typeface="微软雅黑"/>
            </a:endParaRPr>
          </a:p>
          <a:p>
            <a:pPr algn="l">
              <a:lnSpc>
                <a:spcPts val="8000"/>
              </a:lnSpc>
            </a:pPr>
            <a:endParaRPr lang="en-US" altLang="zh-CN" sz="3200" dirty="0">
              <a:latin typeface="微软雅黑"/>
            </a:endParaRPr>
          </a:p>
          <a:p>
            <a:pPr algn="l">
              <a:lnSpc>
                <a:spcPts val="8000"/>
              </a:lnSpc>
            </a:pPr>
            <a:endParaRPr lang="en-US" altLang="zh-CN" sz="3200" dirty="0">
              <a:solidFill>
                <a:srgbClr val="000000"/>
              </a:solidFill>
              <a:latin typeface="微软雅黑"/>
            </a:endParaRPr>
          </a:p>
        </p:txBody>
      </p:sp>
      <p:pic>
        <p:nvPicPr>
          <p:cNvPr id="8" name="图片 7">
            <a:extLst>
              <a:ext uri="{FF2B5EF4-FFF2-40B4-BE49-F238E27FC236}">
                <a16:creationId xmlns:a16="http://schemas.microsoft.com/office/drawing/2014/main" id="{99EBF790-F6E2-4F10-9F42-DE9A9ECB1762}"/>
              </a:ext>
            </a:extLst>
          </p:cNvPr>
          <p:cNvPicPr>
            <a:picLocks noChangeAspect="1"/>
          </p:cNvPicPr>
          <p:nvPr/>
        </p:nvPicPr>
        <p:blipFill>
          <a:blip r:embed="rId3"/>
          <a:stretch>
            <a:fillRect/>
          </a:stretch>
        </p:blipFill>
        <p:spPr>
          <a:xfrm>
            <a:off x="8291913" y="2847301"/>
            <a:ext cx="2813233" cy="3336267"/>
          </a:xfrm>
          <a:prstGeom prst="rect">
            <a:avLst/>
          </a:prstGeom>
        </p:spPr>
      </p:pic>
      <p:pic>
        <p:nvPicPr>
          <p:cNvPr id="9" name="图片 8">
            <a:extLst>
              <a:ext uri="{FF2B5EF4-FFF2-40B4-BE49-F238E27FC236}">
                <a16:creationId xmlns:a16="http://schemas.microsoft.com/office/drawing/2014/main" id="{478BCE75-C577-43B7-99F0-0ABA65B080D5}"/>
              </a:ext>
            </a:extLst>
          </p:cNvPr>
          <p:cNvPicPr>
            <a:picLocks noChangeAspect="1"/>
          </p:cNvPicPr>
          <p:nvPr/>
        </p:nvPicPr>
        <p:blipFill>
          <a:blip r:embed="rId4"/>
          <a:stretch>
            <a:fillRect/>
          </a:stretch>
        </p:blipFill>
        <p:spPr>
          <a:xfrm>
            <a:off x="3679780" y="4924878"/>
            <a:ext cx="3623388" cy="3107094"/>
          </a:xfrm>
          <a:prstGeom prst="rect">
            <a:avLst/>
          </a:prstGeom>
        </p:spPr>
      </p:pic>
    </p:spTree>
    <p:extLst>
      <p:ext uri="{BB962C8B-B14F-4D97-AF65-F5344CB8AC3E}">
        <p14:creationId xmlns:p14="http://schemas.microsoft.com/office/powerpoint/2010/main" val="20326607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p:cNvPicPr>
          <p:nvPr/>
        </p:nvPicPr>
        <p:blipFill>
          <a:blip r:embed="rId3">
            <a:extLst>
              <a:ext uri="{28A0092B-C50C-407E-A947-70E740481C1C}">
                <a14:useLocalDpi xmlns:a14="http://schemas.microsoft.com/office/drawing/2010/main" val="0"/>
              </a:ext>
            </a:extLst>
          </a:blip>
          <a:stretch>
            <a:fillRect/>
          </a:stretch>
        </p:blipFill>
        <p:spPr>
          <a:xfrm>
            <a:off x="-90487" y="-27620"/>
            <a:ext cx="13004800" cy="9753600"/>
          </a:xfrm>
          <a:prstGeom prst="rect">
            <a:avLst/>
          </a:prstGeom>
        </p:spPr>
      </p:pic>
      <p:sp>
        <p:nvSpPr>
          <p:cNvPr id="3" name="TextBox 2"/>
          <p:cNvSpPr txBox="1"/>
          <p:nvPr/>
        </p:nvSpPr>
        <p:spPr>
          <a:xfrm>
            <a:off x="497209" y="482808"/>
            <a:ext cx="67326" cy="192360"/>
          </a:xfrm>
          <a:prstGeom prst="rect">
            <a:avLst/>
          </a:prstGeom>
          <a:noFill/>
        </p:spPr>
        <p:txBody>
          <a:bodyPr vert="horz" wrap="none" lIns="0" tIns="0" rIns="0" bIns="0" rtlCol="0">
            <a:spAutoFit/>
          </a:bodyPr>
          <a:lstStyle/>
          <a:p>
            <a:pPr>
              <a:lnSpc>
                <a:spcPts val="1500"/>
              </a:lnSpc>
            </a:pPr>
            <a:r>
              <a:rPr lang="en-US" altLang="zh-CN" sz="1500">
                <a:solidFill>
                  <a:srgbClr val="FFFFFF"/>
                </a:solidFill>
                <a:latin typeface="Times New Roman"/>
              </a:rPr>
              <a:t>•</a:t>
            </a:r>
            <a:endParaRPr lang="zh-CN" altLang="en-US" sz="1500">
              <a:solidFill>
                <a:srgbClr val="FFFFFF"/>
              </a:solidFill>
              <a:latin typeface="Times New Roman"/>
            </a:endParaRPr>
          </a:p>
        </p:txBody>
      </p:sp>
      <p:sp>
        <p:nvSpPr>
          <p:cNvPr id="4" name="TextBox 3"/>
          <p:cNvSpPr txBox="1"/>
          <p:nvPr/>
        </p:nvSpPr>
        <p:spPr>
          <a:xfrm>
            <a:off x="281309" y="44569"/>
            <a:ext cx="1538883" cy="256480"/>
          </a:xfrm>
          <a:prstGeom prst="rect">
            <a:avLst/>
          </a:prstGeom>
          <a:noFill/>
        </p:spPr>
        <p:txBody>
          <a:bodyPr vert="horz" wrap="none" lIns="0" tIns="0" rIns="0" bIns="0" rtlCol="0">
            <a:spAutoFit/>
          </a:bodyPr>
          <a:lstStyle/>
          <a:p>
            <a:pPr>
              <a:lnSpc>
                <a:spcPts val="2000"/>
              </a:lnSpc>
            </a:pPr>
            <a:r>
              <a:rPr lang="zh-CN" altLang="en-US" sz="2000">
                <a:solidFill>
                  <a:srgbClr val="FFFFFF"/>
                </a:solidFill>
                <a:latin typeface="微软雅黑"/>
              </a:rPr>
              <a:t>机器学习基础</a:t>
            </a:r>
          </a:p>
        </p:txBody>
      </p:sp>
      <p:sp>
        <p:nvSpPr>
          <p:cNvPr id="5" name="TextBox 4"/>
          <p:cNvSpPr txBox="1"/>
          <p:nvPr/>
        </p:nvSpPr>
        <p:spPr>
          <a:xfrm>
            <a:off x="45323" y="434548"/>
            <a:ext cx="2564805"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深度前馈神经网络优化</a:t>
            </a:r>
          </a:p>
        </p:txBody>
      </p:sp>
      <p:sp>
        <p:nvSpPr>
          <p:cNvPr id="6" name="TextBox 5"/>
          <p:cNvSpPr txBox="1"/>
          <p:nvPr/>
        </p:nvSpPr>
        <p:spPr>
          <a:xfrm>
            <a:off x="12032" y="983893"/>
            <a:ext cx="11883286" cy="7920117"/>
          </a:xfrm>
          <a:prstGeom prst="rect">
            <a:avLst/>
          </a:prstGeom>
          <a:noFill/>
        </p:spPr>
        <p:txBody>
          <a:bodyPr vert="horz" wrap="square" lIns="0" tIns="0" rIns="0" bIns="0" rtlCol="0">
            <a:spAutoFit/>
          </a:bodyPr>
          <a:lstStyle/>
          <a:p>
            <a:pPr algn="l">
              <a:lnSpc>
                <a:spcPts val="8000"/>
              </a:lnSpc>
            </a:pPr>
            <a:r>
              <a:rPr lang="zh-CN" altLang="en-US" sz="2800" b="1" dirty="0">
                <a:solidFill>
                  <a:srgbClr val="FF0000"/>
                </a:solidFill>
                <a:latin typeface="宋体" panose="02010600030101010101" pitchFamily="2" charset="-122"/>
                <a:ea typeface="宋体" panose="02010600030101010101" pitchFamily="2" charset="-122"/>
              </a:rPr>
              <a:t>优化中存在的挑战</a:t>
            </a:r>
            <a:r>
              <a:rPr lang="zh-CN" altLang="en-US" sz="2800" b="1" dirty="0">
                <a:latin typeface="宋体" panose="02010600030101010101" pitchFamily="2" charset="-122"/>
                <a:ea typeface="宋体" panose="02010600030101010101" pitchFamily="2" charset="-122"/>
              </a:rPr>
              <a:t>：</a:t>
            </a:r>
            <a:endParaRPr lang="en-US" altLang="zh-CN" sz="2800" b="1" dirty="0">
              <a:latin typeface="宋体" panose="02010600030101010101" pitchFamily="2" charset="-122"/>
              <a:ea typeface="宋体" panose="02010600030101010101" pitchFamily="2" charset="-122"/>
            </a:endParaRPr>
          </a:p>
          <a:p>
            <a:pPr algn="l">
              <a:lnSpc>
                <a:spcPct val="200000"/>
              </a:lnSpc>
            </a:pPr>
            <a:r>
              <a:rPr lang="en-US" altLang="zh-CN" sz="2800" b="1" dirty="0">
                <a:latin typeface="宋体" panose="02010600030101010101" pitchFamily="2" charset="-122"/>
                <a:ea typeface="宋体" panose="02010600030101010101" pitchFamily="2" charset="-122"/>
              </a:rPr>
              <a:t>1.</a:t>
            </a:r>
            <a:r>
              <a:rPr lang="zh-CN" altLang="en-US" sz="2800" b="1" dirty="0">
                <a:latin typeface="宋体" panose="02010600030101010101" pitchFamily="2" charset="-122"/>
                <a:ea typeface="宋体" panose="02010600030101010101" pitchFamily="2" charset="-122"/>
              </a:rPr>
              <a:t>病态</a:t>
            </a:r>
            <a:endParaRPr lang="en-US" altLang="zh-CN" sz="2800" b="1" dirty="0">
              <a:latin typeface="宋体" panose="02010600030101010101" pitchFamily="2" charset="-122"/>
              <a:ea typeface="宋体" panose="02010600030101010101" pitchFamily="2" charset="-122"/>
            </a:endParaRPr>
          </a:p>
          <a:p>
            <a:pPr algn="l">
              <a:lnSpc>
                <a:spcPct val="200000"/>
              </a:lnSpc>
            </a:pPr>
            <a:r>
              <a:rPr lang="zh-CN" altLang="en-US" sz="2800" b="1" dirty="0">
                <a:latin typeface="宋体" panose="02010600030101010101" pitchFamily="2" charset="-122"/>
                <a:ea typeface="宋体" panose="02010600030101010101" pitchFamily="2" charset="-122"/>
              </a:rPr>
              <a:t>代价函数的二阶展式为：</a:t>
            </a:r>
            <a:endParaRPr lang="en-US" altLang="zh-CN" sz="2800" b="1" dirty="0">
              <a:latin typeface="宋体" panose="02010600030101010101" pitchFamily="2" charset="-122"/>
              <a:ea typeface="宋体" panose="02010600030101010101" pitchFamily="2" charset="-122"/>
            </a:endParaRPr>
          </a:p>
          <a:p>
            <a:pPr algn="l">
              <a:lnSpc>
                <a:spcPct val="200000"/>
              </a:lnSpc>
            </a:pPr>
            <a:endParaRPr lang="en-US" altLang="zh-CN" sz="2800" b="1" dirty="0">
              <a:latin typeface="宋体" panose="02010600030101010101" pitchFamily="2" charset="-122"/>
              <a:ea typeface="宋体" panose="02010600030101010101" pitchFamily="2" charset="-122"/>
            </a:endParaRPr>
          </a:p>
          <a:p>
            <a:pPr algn="l">
              <a:lnSpc>
                <a:spcPct val="200000"/>
              </a:lnSpc>
            </a:pPr>
            <a:endParaRPr lang="en-US" altLang="zh-CN" sz="2800" b="1" dirty="0">
              <a:latin typeface="宋体" panose="02010600030101010101" pitchFamily="2" charset="-122"/>
              <a:ea typeface="宋体" panose="02010600030101010101" pitchFamily="2" charset="-122"/>
            </a:endParaRPr>
          </a:p>
          <a:p>
            <a:pPr algn="l">
              <a:lnSpc>
                <a:spcPct val="200000"/>
              </a:lnSpc>
            </a:pPr>
            <a:r>
              <a:rPr lang="zh-CN" altLang="en-US" sz="2800" b="1" dirty="0">
                <a:latin typeface="宋体" panose="02010600030101010101" pitchFamily="2" charset="-122"/>
                <a:ea typeface="宋体" panose="02010600030101010101" pitchFamily="2" charset="-122"/>
              </a:rPr>
              <a:t>当第一项值超过第二项时，病态问题出现。此时尽管梯度很强，但学校缓慢。方法：</a:t>
            </a:r>
            <a:r>
              <a:rPr lang="zh-CN" altLang="en-US" sz="2800" b="1" dirty="0">
                <a:solidFill>
                  <a:srgbClr val="FF0000"/>
                </a:solidFill>
                <a:latin typeface="宋体" panose="02010600030101010101" pitchFamily="2" charset="-122"/>
                <a:ea typeface="宋体" panose="02010600030101010101" pitchFamily="2" charset="-122"/>
              </a:rPr>
              <a:t>通过收缩学习率</a:t>
            </a:r>
            <a:r>
              <a:rPr lang="zh-CN" altLang="en-US" sz="2800" b="1" dirty="0">
                <a:latin typeface="宋体" panose="02010600030101010101" pitchFamily="2" charset="-122"/>
                <a:ea typeface="宋体" panose="02010600030101010101" pitchFamily="2" charset="-122"/>
              </a:rPr>
              <a:t>。</a:t>
            </a:r>
            <a:endParaRPr lang="en-US" altLang="zh-CN" sz="2800" b="1" dirty="0">
              <a:latin typeface="宋体" panose="02010600030101010101" pitchFamily="2" charset="-122"/>
              <a:ea typeface="宋体" panose="02010600030101010101" pitchFamily="2" charset="-122"/>
            </a:endParaRPr>
          </a:p>
          <a:p>
            <a:pPr algn="l">
              <a:lnSpc>
                <a:spcPct val="200000"/>
              </a:lnSpc>
            </a:pPr>
            <a:endParaRPr lang="en-US" altLang="zh-CN" sz="2800" b="1" dirty="0">
              <a:latin typeface="宋体" panose="02010600030101010101" pitchFamily="2" charset="-122"/>
              <a:ea typeface="宋体" panose="02010600030101010101" pitchFamily="2" charset="-122"/>
            </a:endParaRPr>
          </a:p>
          <a:p>
            <a:pPr algn="l">
              <a:lnSpc>
                <a:spcPct val="200000"/>
              </a:lnSpc>
            </a:pPr>
            <a:endParaRPr lang="en-US" altLang="zh-CN" sz="2800" b="1" dirty="0">
              <a:latin typeface="宋体" panose="02010600030101010101" pitchFamily="2" charset="-122"/>
              <a:ea typeface="宋体" panose="02010600030101010101" pitchFamily="2" charset="-122"/>
            </a:endParaRPr>
          </a:p>
        </p:txBody>
      </p:sp>
      <p:graphicFrame>
        <p:nvGraphicFramePr>
          <p:cNvPr id="7" name="对象 6">
            <a:extLst>
              <a:ext uri="{FF2B5EF4-FFF2-40B4-BE49-F238E27FC236}">
                <a16:creationId xmlns:a16="http://schemas.microsoft.com/office/drawing/2014/main" id="{50760134-C929-4D54-ADAB-09E55D761C16}"/>
              </a:ext>
            </a:extLst>
          </p:cNvPr>
          <p:cNvGraphicFramePr>
            <a:graphicFrameLocks noChangeAspect="1"/>
          </p:cNvGraphicFramePr>
          <p:nvPr/>
        </p:nvGraphicFramePr>
        <p:xfrm>
          <a:off x="4114800" y="2209800"/>
          <a:ext cx="914400" cy="211138"/>
        </p:xfrm>
        <a:graphic>
          <a:graphicData uri="http://schemas.openxmlformats.org/presentationml/2006/ole">
            <mc:AlternateContent xmlns:mc="http://schemas.openxmlformats.org/markup-compatibility/2006">
              <mc:Choice xmlns:v="urn:schemas-microsoft-com:vml" Requires="v">
                <p:oleObj spid="_x0000_s52238" name="Equation" r:id="rId4" imgW="914400" imgH="211680" progId="Equation.DSMT4">
                  <p:embed/>
                </p:oleObj>
              </mc:Choice>
              <mc:Fallback>
                <p:oleObj name="Equation" r:id="rId4" imgW="914400" imgH="211680" progId="Equation.DSMT4">
                  <p:embed/>
                  <p:pic>
                    <p:nvPicPr>
                      <p:cNvPr id="7" name="对象 6">
                        <a:extLst>
                          <a:ext uri="{FF2B5EF4-FFF2-40B4-BE49-F238E27FC236}">
                            <a16:creationId xmlns:a16="http://schemas.microsoft.com/office/drawing/2014/main" id="{50760134-C929-4D54-ADAB-09E55D761C16}"/>
                          </a:ext>
                        </a:extLst>
                      </p:cNvPr>
                      <p:cNvPicPr/>
                      <p:nvPr/>
                    </p:nvPicPr>
                    <p:blipFill>
                      <a:blip r:embed="rId5"/>
                      <a:stretch>
                        <a:fillRect/>
                      </a:stretch>
                    </p:blipFill>
                    <p:spPr>
                      <a:xfrm>
                        <a:off x="4114800" y="2209800"/>
                        <a:ext cx="914400" cy="211138"/>
                      </a:xfrm>
                      <a:prstGeom prst="rect">
                        <a:avLst/>
                      </a:prstGeom>
                    </p:spPr>
                  </p:pic>
                </p:oleObj>
              </mc:Fallback>
            </mc:AlternateContent>
          </a:graphicData>
        </a:graphic>
      </p:graphicFrame>
      <p:pic>
        <p:nvPicPr>
          <p:cNvPr id="8" name="图片 7">
            <a:extLst>
              <a:ext uri="{FF2B5EF4-FFF2-40B4-BE49-F238E27FC236}">
                <a16:creationId xmlns:a16="http://schemas.microsoft.com/office/drawing/2014/main" id="{242BDB76-F191-45AB-BF9B-D5456F1020D8}"/>
              </a:ext>
            </a:extLst>
          </p:cNvPr>
          <p:cNvPicPr>
            <a:picLocks noChangeAspect="1"/>
          </p:cNvPicPr>
          <p:nvPr/>
        </p:nvPicPr>
        <p:blipFill>
          <a:blip r:embed="rId6"/>
          <a:stretch>
            <a:fillRect/>
          </a:stretch>
        </p:blipFill>
        <p:spPr>
          <a:xfrm>
            <a:off x="3576825" y="3785196"/>
            <a:ext cx="4063228" cy="1286801"/>
          </a:xfrm>
          <a:prstGeom prst="rect">
            <a:avLst/>
          </a:prstGeom>
        </p:spPr>
      </p:pic>
    </p:spTree>
    <p:extLst>
      <p:ext uri="{BB962C8B-B14F-4D97-AF65-F5344CB8AC3E}">
        <p14:creationId xmlns:p14="http://schemas.microsoft.com/office/powerpoint/2010/main" val="76009060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p:cNvPicPr>
          <p:nvPr/>
        </p:nvPicPr>
        <p:blipFill>
          <a:blip r:embed="rId3">
            <a:extLst>
              <a:ext uri="{28A0092B-C50C-407E-A947-70E740481C1C}">
                <a14:useLocalDpi xmlns:a14="http://schemas.microsoft.com/office/drawing/2010/main" val="0"/>
              </a:ext>
            </a:extLst>
          </a:blip>
          <a:stretch>
            <a:fillRect/>
          </a:stretch>
        </p:blipFill>
        <p:spPr>
          <a:xfrm>
            <a:off x="-90487" y="-27620"/>
            <a:ext cx="13004800" cy="9753600"/>
          </a:xfrm>
          <a:prstGeom prst="rect">
            <a:avLst/>
          </a:prstGeom>
        </p:spPr>
      </p:pic>
      <p:sp>
        <p:nvSpPr>
          <p:cNvPr id="3" name="TextBox 2"/>
          <p:cNvSpPr txBox="1"/>
          <p:nvPr/>
        </p:nvSpPr>
        <p:spPr>
          <a:xfrm>
            <a:off x="497209" y="482808"/>
            <a:ext cx="67326" cy="192360"/>
          </a:xfrm>
          <a:prstGeom prst="rect">
            <a:avLst/>
          </a:prstGeom>
          <a:noFill/>
        </p:spPr>
        <p:txBody>
          <a:bodyPr vert="horz" wrap="none" lIns="0" tIns="0" rIns="0" bIns="0" rtlCol="0">
            <a:spAutoFit/>
          </a:bodyPr>
          <a:lstStyle/>
          <a:p>
            <a:pPr>
              <a:lnSpc>
                <a:spcPts val="1500"/>
              </a:lnSpc>
            </a:pPr>
            <a:r>
              <a:rPr lang="en-US" altLang="zh-CN" sz="1500">
                <a:solidFill>
                  <a:srgbClr val="FFFFFF"/>
                </a:solidFill>
                <a:latin typeface="Times New Roman"/>
              </a:rPr>
              <a:t>•</a:t>
            </a:r>
            <a:endParaRPr lang="zh-CN" altLang="en-US" sz="1500">
              <a:solidFill>
                <a:srgbClr val="FFFFFF"/>
              </a:solidFill>
              <a:latin typeface="Times New Roman"/>
            </a:endParaRPr>
          </a:p>
        </p:txBody>
      </p:sp>
      <p:sp>
        <p:nvSpPr>
          <p:cNvPr id="4" name="TextBox 3"/>
          <p:cNvSpPr txBox="1"/>
          <p:nvPr/>
        </p:nvSpPr>
        <p:spPr>
          <a:xfrm>
            <a:off x="281309" y="44569"/>
            <a:ext cx="1538883" cy="256480"/>
          </a:xfrm>
          <a:prstGeom prst="rect">
            <a:avLst/>
          </a:prstGeom>
          <a:noFill/>
        </p:spPr>
        <p:txBody>
          <a:bodyPr vert="horz" wrap="none" lIns="0" tIns="0" rIns="0" bIns="0" rtlCol="0">
            <a:spAutoFit/>
          </a:bodyPr>
          <a:lstStyle/>
          <a:p>
            <a:pPr>
              <a:lnSpc>
                <a:spcPts val="2000"/>
              </a:lnSpc>
            </a:pPr>
            <a:r>
              <a:rPr lang="zh-CN" altLang="en-US" sz="2000">
                <a:solidFill>
                  <a:srgbClr val="FFFFFF"/>
                </a:solidFill>
                <a:latin typeface="微软雅黑"/>
              </a:rPr>
              <a:t>机器学习基础</a:t>
            </a:r>
          </a:p>
        </p:txBody>
      </p:sp>
      <p:sp>
        <p:nvSpPr>
          <p:cNvPr id="5" name="TextBox 4"/>
          <p:cNvSpPr txBox="1"/>
          <p:nvPr/>
        </p:nvSpPr>
        <p:spPr>
          <a:xfrm>
            <a:off x="45323" y="434548"/>
            <a:ext cx="2564805"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深度前馈神经网络优化</a:t>
            </a:r>
          </a:p>
        </p:txBody>
      </p:sp>
      <p:sp>
        <p:nvSpPr>
          <p:cNvPr id="6" name="TextBox 5"/>
          <p:cNvSpPr txBox="1"/>
          <p:nvPr/>
        </p:nvSpPr>
        <p:spPr>
          <a:xfrm>
            <a:off x="12032" y="983893"/>
            <a:ext cx="11883286" cy="3611245"/>
          </a:xfrm>
          <a:prstGeom prst="rect">
            <a:avLst/>
          </a:prstGeom>
          <a:noFill/>
        </p:spPr>
        <p:txBody>
          <a:bodyPr vert="horz" wrap="square" lIns="0" tIns="0" rIns="0" bIns="0" rtlCol="0">
            <a:spAutoFit/>
          </a:bodyPr>
          <a:lstStyle/>
          <a:p>
            <a:pPr algn="l">
              <a:lnSpc>
                <a:spcPts val="8000"/>
              </a:lnSpc>
            </a:pPr>
            <a:r>
              <a:rPr lang="zh-CN" altLang="en-US" sz="2800" b="1" dirty="0">
                <a:solidFill>
                  <a:srgbClr val="FF0000"/>
                </a:solidFill>
                <a:latin typeface="宋体" panose="02010600030101010101" pitchFamily="2" charset="-122"/>
                <a:ea typeface="宋体" panose="02010600030101010101" pitchFamily="2" charset="-122"/>
              </a:rPr>
              <a:t>优化中存在的挑战</a:t>
            </a:r>
            <a:r>
              <a:rPr lang="zh-CN" altLang="en-US" sz="2800" b="1" dirty="0">
                <a:latin typeface="宋体" panose="02010600030101010101" pitchFamily="2" charset="-122"/>
                <a:ea typeface="宋体" panose="02010600030101010101" pitchFamily="2" charset="-122"/>
              </a:rPr>
              <a:t>：</a:t>
            </a:r>
            <a:endParaRPr lang="en-US" altLang="zh-CN" sz="2800" b="1" dirty="0">
              <a:latin typeface="宋体" panose="02010600030101010101" pitchFamily="2" charset="-122"/>
              <a:ea typeface="宋体" panose="02010600030101010101" pitchFamily="2" charset="-122"/>
            </a:endParaRPr>
          </a:p>
          <a:p>
            <a:pPr algn="l">
              <a:lnSpc>
                <a:spcPct val="200000"/>
              </a:lnSpc>
            </a:pPr>
            <a:r>
              <a:rPr lang="zh-CN" altLang="en-US" sz="2800" b="1" dirty="0">
                <a:latin typeface="宋体" panose="02010600030101010101" pitchFamily="2" charset="-122"/>
                <a:ea typeface="宋体" panose="02010600030101010101" pitchFamily="2" charset="-122"/>
              </a:rPr>
              <a:t>梯度在增强，误差减少，但目标函数没有到极值点</a:t>
            </a:r>
            <a:endParaRPr lang="en-US" altLang="zh-CN" sz="2800" b="1" dirty="0">
              <a:latin typeface="宋体" panose="02010600030101010101" pitchFamily="2" charset="-122"/>
              <a:ea typeface="宋体" panose="02010600030101010101" pitchFamily="2" charset="-122"/>
            </a:endParaRPr>
          </a:p>
          <a:p>
            <a:pPr algn="l">
              <a:lnSpc>
                <a:spcPct val="200000"/>
              </a:lnSpc>
            </a:pPr>
            <a:endParaRPr lang="en-US" altLang="zh-CN" sz="2800" b="1" dirty="0">
              <a:latin typeface="宋体" panose="02010600030101010101" pitchFamily="2" charset="-122"/>
              <a:ea typeface="宋体" panose="02010600030101010101" pitchFamily="2" charset="-122"/>
            </a:endParaRPr>
          </a:p>
          <a:p>
            <a:pPr algn="l">
              <a:lnSpc>
                <a:spcPct val="200000"/>
              </a:lnSpc>
            </a:pPr>
            <a:endParaRPr lang="en-US" altLang="zh-CN" sz="2800" b="1" dirty="0">
              <a:latin typeface="宋体" panose="02010600030101010101" pitchFamily="2" charset="-122"/>
              <a:ea typeface="宋体" panose="02010600030101010101" pitchFamily="2" charset="-122"/>
            </a:endParaRPr>
          </a:p>
        </p:txBody>
      </p:sp>
      <p:graphicFrame>
        <p:nvGraphicFramePr>
          <p:cNvPr id="7" name="对象 6">
            <a:extLst>
              <a:ext uri="{FF2B5EF4-FFF2-40B4-BE49-F238E27FC236}">
                <a16:creationId xmlns:a16="http://schemas.microsoft.com/office/drawing/2014/main" id="{50760134-C929-4D54-ADAB-09E55D761C16}"/>
              </a:ext>
            </a:extLst>
          </p:cNvPr>
          <p:cNvGraphicFramePr>
            <a:graphicFrameLocks noChangeAspect="1"/>
          </p:cNvGraphicFramePr>
          <p:nvPr/>
        </p:nvGraphicFramePr>
        <p:xfrm>
          <a:off x="4114800" y="2209800"/>
          <a:ext cx="914400" cy="211138"/>
        </p:xfrm>
        <a:graphic>
          <a:graphicData uri="http://schemas.openxmlformats.org/presentationml/2006/ole">
            <mc:AlternateContent xmlns:mc="http://schemas.openxmlformats.org/markup-compatibility/2006">
              <mc:Choice xmlns:v="urn:schemas-microsoft-com:vml" Requires="v">
                <p:oleObj spid="_x0000_s53261" name="Equation" r:id="rId4" imgW="914400" imgH="211680" progId="Equation.DSMT4">
                  <p:embed/>
                </p:oleObj>
              </mc:Choice>
              <mc:Fallback>
                <p:oleObj name="Equation" r:id="rId4" imgW="914400" imgH="211680" progId="Equation.DSMT4">
                  <p:embed/>
                  <p:pic>
                    <p:nvPicPr>
                      <p:cNvPr id="7" name="对象 6">
                        <a:extLst>
                          <a:ext uri="{FF2B5EF4-FFF2-40B4-BE49-F238E27FC236}">
                            <a16:creationId xmlns:a16="http://schemas.microsoft.com/office/drawing/2014/main" id="{50760134-C929-4D54-ADAB-09E55D761C16}"/>
                          </a:ext>
                        </a:extLst>
                      </p:cNvPr>
                      <p:cNvPicPr/>
                      <p:nvPr/>
                    </p:nvPicPr>
                    <p:blipFill>
                      <a:blip r:embed="rId5"/>
                      <a:stretch>
                        <a:fillRect/>
                      </a:stretch>
                    </p:blipFill>
                    <p:spPr>
                      <a:xfrm>
                        <a:off x="4114800" y="2209800"/>
                        <a:ext cx="914400" cy="211138"/>
                      </a:xfrm>
                      <a:prstGeom prst="rect">
                        <a:avLst/>
                      </a:prstGeom>
                    </p:spPr>
                  </p:pic>
                </p:oleObj>
              </mc:Fallback>
            </mc:AlternateContent>
          </a:graphicData>
        </a:graphic>
      </p:graphicFrame>
      <p:pic>
        <p:nvPicPr>
          <p:cNvPr id="9" name="图片 8">
            <a:extLst>
              <a:ext uri="{FF2B5EF4-FFF2-40B4-BE49-F238E27FC236}">
                <a16:creationId xmlns:a16="http://schemas.microsoft.com/office/drawing/2014/main" id="{B5F9DC75-2967-44C6-BF3F-4EFF22D0742B}"/>
              </a:ext>
            </a:extLst>
          </p:cNvPr>
          <p:cNvPicPr>
            <a:picLocks noChangeAspect="1"/>
          </p:cNvPicPr>
          <p:nvPr/>
        </p:nvPicPr>
        <p:blipFill>
          <a:blip r:embed="rId6"/>
          <a:stretch>
            <a:fillRect/>
          </a:stretch>
        </p:blipFill>
        <p:spPr>
          <a:xfrm>
            <a:off x="1171065" y="2996728"/>
            <a:ext cx="10559724" cy="5318241"/>
          </a:xfrm>
          <a:prstGeom prst="rect">
            <a:avLst/>
          </a:prstGeom>
        </p:spPr>
      </p:pic>
    </p:spTree>
    <p:extLst>
      <p:ext uri="{BB962C8B-B14F-4D97-AF65-F5344CB8AC3E}">
        <p14:creationId xmlns:p14="http://schemas.microsoft.com/office/powerpoint/2010/main" val="88740336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p:cNvPicPr>
          <p:nvPr/>
        </p:nvPicPr>
        <p:blipFill>
          <a:blip r:embed="rId3">
            <a:extLst>
              <a:ext uri="{28A0092B-C50C-407E-A947-70E740481C1C}">
                <a14:useLocalDpi xmlns:a14="http://schemas.microsoft.com/office/drawing/2010/main" val="0"/>
              </a:ext>
            </a:extLst>
          </a:blip>
          <a:stretch>
            <a:fillRect/>
          </a:stretch>
        </p:blipFill>
        <p:spPr>
          <a:xfrm>
            <a:off x="-90487" y="-27620"/>
            <a:ext cx="13004800" cy="9753600"/>
          </a:xfrm>
          <a:prstGeom prst="rect">
            <a:avLst/>
          </a:prstGeom>
        </p:spPr>
      </p:pic>
      <p:sp>
        <p:nvSpPr>
          <p:cNvPr id="3" name="TextBox 2"/>
          <p:cNvSpPr txBox="1"/>
          <p:nvPr/>
        </p:nvSpPr>
        <p:spPr>
          <a:xfrm>
            <a:off x="497209" y="482808"/>
            <a:ext cx="67326" cy="192360"/>
          </a:xfrm>
          <a:prstGeom prst="rect">
            <a:avLst/>
          </a:prstGeom>
          <a:noFill/>
        </p:spPr>
        <p:txBody>
          <a:bodyPr vert="horz" wrap="none" lIns="0" tIns="0" rIns="0" bIns="0" rtlCol="0">
            <a:spAutoFit/>
          </a:bodyPr>
          <a:lstStyle/>
          <a:p>
            <a:pPr>
              <a:lnSpc>
                <a:spcPts val="1500"/>
              </a:lnSpc>
            </a:pPr>
            <a:r>
              <a:rPr lang="en-US" altLang="zh-CN" sz="1500">
                <a:solidFill>
                  <a:srgbClr val="FFFFFF"/>
                </a:solidFill>
                <a:latin typeface="Times New Roman"/>
              </a:rPr>
              <a:t>•</a:t>
            </a:r>
            <a:endParaRPr lang="zh-CN" altLang="en-US" sz="1500">
              <a:solidFill>
                <a:srgbClr val="FFFFFF"/>
              </a:solidFill>
              <a:latin typeface="Times New Roman"/>
            </a:endParaRPr>
          </a:p>
        </p:txBody>
      </p:sp>
      <p:sp>
        <p:nvSpPr>
          <p:cNvPr id="4" name="TextBox 3"/>
          <p:cNvSpPr txBox="1"/>
          <p:nvPr/>
        </p:nvSpPr>
        <p:spPr>
          <a:xfrm>
            <a:off x="281309" y="44569"/>
            <a:ext cx="1538883" cy="256480"/>
          </a:xfrm>
          <a:prstGeom prst="rect">
            <a:avLst/>
          </a:prstGeom>
          <a:noFill/>
        </p:spPr>
        <p:txBody>
          <a:bodyPr vert="horz" wrap="none" lIns="0" tIns="0" rIns="0" bIns="0" rtlCol="0">
            <a:spAutoFit/>
          </a:bodyPr>
          <a:lstStyle/>
          <a:p>
            <a:pPr>
              <a:lnSpc>
                <a:spcPts val="2000"/>
              </a:lnSpc>
            </a:pPr>
            <a:r>
              <a:rPr lang="zh-CN" altLang="en-US" sz="2000">
                <a:solidFill>
                  <a:srgbClr val="FFFFFF"/>
                </a:solidFill>
                <a:latin typeface="微软雅黑"/>
              </a:rPr>
              <a:t>机器学习基础</a:t>
            </a:r>
          </a:p>
        </p:txBody>
      </p:sp>
      <p:sp>
        <p:nvSpPr>
          <p:cNvPr id="5" name="TextBox 4"/>
          <p:cNvSpPr txBox="1"/>
          <p:nvPr/>
        </p:nvSpPr>
        <p:spPr>
          <a:xfrm>
            <a:off x="45323" y="434548"/>
            <a:ext cx="2564805"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深度前馈神经网络优化</a:t>
            </a:r>
          </a:p>
        </p:txBody>
      </p:sp>
      <p:sp>
        <p:nvSpPr>
          <p:cNvPr id="6" name="TextBox 5"/>
          <p:cNvSpPr txBox="1"/>
          <p:nvPr/>
        </p:nvSpPr>
        <p:spPr>
          <a:xfrm>
            <a:off x="12032" y="983893"/>
            <a:ext cx="11883286" cy="6041719"/>
          </a:xfrm>
          <a:prstGeom prst="rect">
            <a:avLst/>
          </a:prstGeom>
          <a:noFill/>
        </p:spPr>
        <p:txBody>
          <a:bodyPr vert="horz" wrap="square" lIns="0" tIns="0" rIns="0" bIns="0" rtlCol="0">
            <a:spAutoFit/>
          </a:bodyPr>
          <a:lstStyle/>
          <a:p>
            <a:pPr algn="l">
              <a:lnSpc>
                <a:spcPts val="8000"/>
              </a:lnSpc>
            </a:pPr>
            <a:r>
              <a:rPr lang="zh-CN" altLang="en-US" sz="2800" b="1" dirty="0">
                <a:solidFill>
                  <a:srgbClr val="FF0000"/>
                </a:solidFill>
                <a:latin typeface="宋体" panose="02010600030101010101" pitchFamily="2" charset="-122"/>
                <a:ea typeface="宋体" panose="02010600030101010101" pitchFamily="2" charset="-122"/>
              </a:rPr>
              <a:t>优化中存在的挑战</a:t>
            </a:r>
            <a:r>
              <a:rPr lang="zh-CN" altLang="en-US" sz="2800" b="1" dirty="0">
                <a:latin typeface="宋体" panose="02010600030101010101" pitchFamily="2" charset="-122"/>
                <a:ea typeface="宋体" panose="02010600030101010101" pitchFamily="2" charset="-122"/>
              </a:rPr>
              <a:t>：</a:t>
            </a:r>
            <a:endParaRPr lang="en-US" altLang="zh-CN" sz="2800" b="1" dirty="0">
              <a:latin typeface="宋体" panose="02010600030101010101" pitchFamily="2" charset="-122"/>
              <a:ea typeface="宋体" panose="02010600030101010101" pitchFamily="2" charset="-122"/>
            </a:endParaRPr>
          </a:p>
          <a:p>
            <a:pPr algn="l">
              <a:lnSpc>
                <a:spcPct val="200000"/>
              </a:lnSpc>
            </a:pPr>
            <a:r>
              <a:rPr lang="en-US" altLang="zh-CN" sz="2800" b="1" dirty="0">
                <a:latin typeface="宋体" panose="02010600030101010101" pitchFamily="2" charset="-122"/>
                <a:ea typeface="宋体" panose="02010600030101010101" pitchFamily="2" charset="-122"/>
              </a:rPr>
              <a:t>2.</a:t>
            </a:r>
            <a:r>
              <a:rPr lang="zh-CN" altLang="en-US" sz="2800" b="1" dirty="0">
                <a:latin typeface="宋体" panose="02010600030101010101" pitchFamily="2" charset="-122"/>
                <a:ea typeface="宋体" panose="02010600030101010101" pitchFamily="2" charset="-122"/>
              </a:rPr>
              <a:t>局部极小点问题</a:t>
            </a:r>
            <a:endParaRPr lang="en-US" altLang="zh-CN" sz="2800" b="1" dirty="0">
              <a:latin typeface="宋体" panose="02010600030101010101" pitchFamily="2" charset="-122"/>
              <a:ea typeface="宋体" panose="02010600030101010101" pitchFamily="2" charset="-122"/>
            </a:endParaRPr>
          </a:p>
          <a:p>
            <a:pPr algn="l">
              <a:lnSpc>
                <a:spcPct val="200000"/>
              </a:lnSpc>
            </a:pPr>
            <a:r>
              <a:rPr lang="zh-CN" altLang="en-US" sz="2800" b="1" dirty="0">
                <a:latin typeface="宋体" panose="02010600030101010101" pitchFamily="2" charset="-122"/>
                <a:ea typeface="宋体" panose="02010600030101010101" pitchFamily="2" charset="-122"/>
              </a:rPr>
              <a:t>高维空间有很多局部极小点，学习会在局部极小点而无法逃逸该点。</a:t>
            </a:r>
            <a:endParaRPr lang="en-US" altLang="zh-CN" sz="2800" b="1" dirty="0">
              <a:latin typeface="宋体" panose="02010600030101010101" pitchFamily="2" charset="-122"/>
              <a:ea typeface="宋体" panose="02010600030101010101" pitchFamily="2" charset="-122"/>
            </a:endParaRPr>
          </a:p>
          <a:p>
            <a:pPr algn="l">
              <a:lnSpc>
                <a:spcPct val="200000"/>
              </a:lnSpc>
            </a:pPr>
            <a:r>
              <a:rPr lang="en-US" altLang="zh-CN" sz="2800" b="1" dirty="0">
                <a:latin typeface="宋体" panose="02010600030101010101" pitchFamily="2" charset="-122"/>
                <a:ea typeface="宋体" panose="02010600030101010101" pitchFamily="2" charset="-122"/>
              </a:rPr>
              <a:t>3.</a:t>
            </a:r>
            <a:r>
              <a:rPr lang="zh-CN" altLang="en-US" sz="2800" b="1" dirty="0">
                <a:latin typeface="宋体" panose="02010600030101010101" pitchFamily="2" charset="-122"/>
                <a:ea typeface="宋体" panose="02010600030101010101" pitchFamily="2" charset="-122"/>
              </a:rPr>
              <a:t>高原、鞍点和平坦区域</a:t>
            </a:r>
            <a:endParaRPr lang="en-US" altLang="zh-CN" sz="2800" b="1" dirty="0">
              <a:latin typeface="宋体" panose="02010600030101010101" pitchFamily="2" charset="-122"/>
              <a:ea typeface="宋体" panose="02010600030101010101" pitchFamily="2" charset="-122"/>
            </a:endParaRPr>
          </a:p>
          <a:p>
            <a:pPr algn="l">
              <a:lnSpc>
                <a:spcPct val="200000"/>
              </a:lnSpc>
            </a:pPr>
            <a:r>
              <a:rPr lang="en-US" altLang="zh-CN" sz="2800" b="1" dirty="0">
                <a:latin typeface="宋体" panose="02010600030101010101" pitchFamily="2" charset="-122"/>
                <a:ea typeface="宋体" panose="02010600030101010101" pitchFamily="2" charset="-122"/>
              </a:rPr>
              <a:t>4.</a:t>
            </a:r>
            <a:r>
              <a:rPr lang="zh-CN" altLang="en-US" sz="2800" b="1" dirty="0">
                <a:latin typeface="宋体" panose="02010600030101010101" pitchFamily="2" charset="-122"/>
                <a:ea typeface="宋体" panose="02010600030101010101" pitchFamily="2" charset="-122"/>
              </a:rPr>
              <a:t>悬崖和梯度爆炸</a:t>
            </a:r>
            <a:endParaRPr lang="en-US" altLang="zh-CN" sz="2800" b="1" dirty="0">
              <a:latin typeface="宋体" panose="02010600030101010101" pitchFamily="2" charset="-122"/>
              <a:ea typeface="宋体" panose="02010600030101010101" pitchFamily="2" charset="-122"/>
            </a:endParaRPr>
          </a:p>
          <a:p>
            <a:pPr algn="l">
              <a:lnSpc>
                <a:spcPct val="200000"/>
              </a:lnSpc>
            </a:pPr>
            <a:endParaRPr lang="en-US" altLang="zh-CN" sz="2800" b="1" dirty="0">
              <a:latin typeface="宋体" panose="02010600030101010101" pitchFamily="2" charset="-122"/>
              <a:ea typeface="宋体" panose="02010600030101010101" pitchFamily="2" charset="-122"/>
            </a:endParaRPr>
          </a:p>
          <a:p>
            <a:pPr algn="l">
              <a:lnSpc>
                <a:spcPct val="200000"/>
              </a:lnSpc>
            </a:pPr>
            <a:endParaRPr lang="en-US" altLang="zh-CN" sz="2800" b="1" dirty="0">
              <a:latin typeface="宋体" panose="02010600030101010101" pitchFamily="2" charset="-122"/>
              <a:ea typeface="宋体" panose="02010600030101010101" pitchFamily="2" charset="-122"/>
            </a:endParaRPr>
          </a:p>
        </p:txBody>
      </p:sp>
      <p:graphicFrame>
        <p:nvGraphicFramePr>
          <p:cNvPr id="7" name="对象 6">
            <a:extLst>
              <a:ext uri="{FF2B5EF4-FFF2-40B4-BE49-F238E27FC236}">
                <a16:creationId xmlns:a16="http://schemas.microsoft.com/office/drawing/2014/main" id="{50760134-C929-4D54-ADAB-09E55D761C16}"/>
              </a:ext>
            </a:extLst>
          </p:cNvPr>
          <p:cNvGraphicFramePr>
            <a:graphicFrameLocks noChangeAspect="1"/>
          </p:cNvGraphicFramePr>
          <p:nvPr/>
        </p:nvGraphicFramePr>
        <p:xfrm>
          <a:off x="4114800" y="2209800"/>
          <a:ext cx="914400" cy="211138"/>
        </p:xfrm>
        <a:graphic>
          <a:graphicData uri="http://schemas.openxmlformats.org/presentationml/2006/ole">
            <mc:AlternateContent xmlns:mc="http://schemas.openxmlformats.org/markup-compatibility/2006">
              <mc:Choice xmlns:v="urn:schemas-microsoft-com:vml" Requires="v">
                <p:oleObj spid="_x0000_s54286" name="Equation" r:id="rId4" imgW="914400" imgH="211680" progId="Equation.DSMT4">
                  <p:embed/>
                </p:oleObj>
              </mc:Choice>
              <mc:Fallback>
                <p:oleObj name="Equation" r:id="rId4" imgW="914400" imgH="211680" progId="Equation.DSMT4">
                  <p:embed/>
                  <p:pic>
                    <p:nvPicPr>
                      <p:cNvPr id="7" name="对象 6">
                        <a:extLst>
                          <a:ext uri="{FF2B5EF4-FFF2-40B4-BE49-F238E27FC236}">
                            <a16:creationId xmlns:a16="http://schemas.microsoft.com/office/drawing/2014/main" id="{50760134-C929-4D54-ADAB-09E55D761C16}"/>
                          </a:ext>
                        </a:extLst>
                      </p:cNvPr>
                      <p:cNvPicPr/>
                      <p:nvPr/>
                    </p:nvPicPr>
                    <p:blipFill>
                      <a:blip r:embed="rId5"/>
                      <a:stretch>
                        <a:fillRect/>
                      </a:stretch>
                    </p:blipFill>
                    <p:spPr>
                      <a:xfrm>
                        <a:off x="4114800" y="2209800"/>
                        <a:ext cx="914400" cy="211138"/>
                      </a:xfrm>
                      <a:prstGeom prst="rect">
                        <a:avLst/>
                      </a:prstGeom>
                    </p:spPr>
                  </p:pic>
                </p:oleObj>
              </mc:Fallback>
            </mc:AlternateContent>
          </a:graphicData>
        </a:graphic>
      </p:graphicFrame>
    </p:spTree>
    <p:extLst>
      <p:ext uri="{BB962C8B-B14F-4D97-AF65-F5344CB8AC3E}">
        <p14:creationId xmlns:p14="http://schemas.microsoft.com/office/powerpoint/2010/main" val="279016190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p:cNvPicPr>
          <p:nvPr/>
        </p:nvPicPr>
        <p:blipFill>
          <a:blip r:embed="rId3">
            <a:extLst>
              <a:ext uri="{28A0092B-C50C-407E-A947-70E740481C1C}">
                <a14:useLocalDpi xmlns:a14="http://schemas.microsoft.com/office/drawing/2010/main" val="0"/>
              </a:ext>
            </a:extLst>
          </a:blip>
          <a:stretch>
            <a:fillRect/>
          </a:stretch>
        </p:blipFill>
        <p:spPr>
          <a:xfrm>
            <a:off x="-90487" y="-27620"/>
            <a:ext cx="13004800" cy="9753600"/>
          </a:xfrm>
          <a:prstGeom prst="rect">
            <a:avLst/>
          </a:prstGeom>
        </p:spPr>
      </p:pic>
      <p:sp>
        <p:nvSpPr>
          <p:cNvPr id="3" name="TextBox 2"/>
          <p:cNvSpPr txBox="1"/>
          <p:nvPr/>
        </p:nvSpPr>
        <p:spPr>
          <a:xfrm>
            <a:off x="497209" y="482808"/>
            <a:ext cx="67326" cy="192360"/>
          </a:xfrm>
          <a:prstGeom prst="rect">
            <a:avLst/>
          </a:prstGeom>
          <a:noFill/>
        </p:spPr>
        <p:txBody>
          <a:bodyPr vert="horz" wrap="none" lIns="0" tIns="0" rIns="0" bIns="0" rtlCol="0">
            <a:spAutoFit/>
          </a:bodyPr>
          <a:lstStyle/>
          <a:p>
            <a:pPr>
              <a:lnSpc>
                <a:spcPts val="1500"/>
              </a:lnSpc>
            </a:pPr>
            <a:r>
              <a:rPr lang="en-US" altLang="zh-CN" sz="1500">
                <a:solidFill>
                  <a:srgbClr val="FFFFFF"/>
                </a:solidFill>
                <a:latin typeface="Times New Roman"/>
              </a:rPr>
              <a:t>•</a:t>
            </a:r>
            <a:endParaRPr lang="zh-CN" altLang="en-US" sz="1500">
              <a:solidFill>
                <a:srgbClr val="FFFFFF"/>
              </a:solidFill>
              <a:latin typeface="Times New Roman"/>
            </a:endParaRPr>
          </a:p>
        </p:txBody>
      </p:sp>
      <p:sp>
        <p:nvSpPr>
          <p:cNvPr id="4" name="TextBox 3"/>
          <p:cNvSpPr txBox="1"/>
          <p:nvPr/>
        </p:nvSpPr>
        <p:spPr>
          <a:xfrm>
            <a:off x="281309" y="44569"/>
            <a:ext cx="1538883" cy="256480"/>
          </a:xfrm>
          <a:prstGeom prst="rect">
            <a:avLst/>
          </a:prstGeom>
          <a:noFill/>
        </p:spPr>
        <p:txBody>
          <a:bodyPr vert="horz" wrap="none" lIns="0" tIns="0" rIns="0" bIns="0" rtlCol="0">
            <a:spAutoFit/>
          </a:bodyPr>
          <a:lstStyle/>
          <a:p>
            <a:pPr>
              <a:lnSpc>
                <a:spcPts val="2000"/>
              </a:lnSpc>
            </a:pPr>
            <a:r>
              <a:rPr lang="zh-CN" altLang="en-US" sz="2000">
                <a:solidFill>
                  <a:srgbClr val="FFFFFF"/>
                </a:solidFill>
                <a:latin typeface="微软雅黑"/>
              </a:rPr>
              <a:t>机器学习基础</a:t>
            </a:r>
          </a:p>
        </p:txBody>
      </p:sp>
      <p:sp>
        <p:nvSpPr>
          <p:cNvPr id="5" name="TextBox 4"/>
          <p:cNvSpPr txBox="1"/>
          <p:nvPr/>
        </p:nvSpPr>
        <p:spPr>
          <a:xfrm>
            <a:off x="45323" y="434548"/>
            <a:ext cx="2564805"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深度前馈神经网络优化</a:t>
            </a:r>
          </a:p>
        </p:txBody>
      </p:sp>
      <p:sp>
        <p:nvSpPr>
          <p:cNvPr id="6" name="TextBox 5"/>
          <p:cNvSpPr txBox="1"/>
          <p:nvPr/>
        </p:nvSpPr>
        <p:spPr>
          <a:xfrm>
            <a:off x="12032" y="983893"/>
            <a:ext cx="11883286" cy="3611245"/>
          </a:xfrm>
          <a:prstGeom prst="rect">
            <a:avLst/>
          </a:prstGeom>
          <a:noFill/>
        </p:spPr>
        <p:txBody>
          <a:bodyPr vert="horz" wrap="square" lIns="0" tIns="0" rIns="0" bIns="0" rtlCol="0">
            <a:spAutoFit/>
          </a:bodyPr>
          <a:lstStyle/>
          <a:p>
            <a:pPr algn="l">
              <a:lnSpc>
                <a:spcPts val="8000"/>
              </a:lnSpc>
            </a:pPr>
            <a:r>
              <a:rPr lang="zh-CN" altLang="en-US" sz="2800" b="1" dirty="0">
                <a:solidFill>
                  <a:srgbClr val="FF0000"/>
                </a:solidFill>
                <a:latin typeface="宋体" panose="02010600030101010101" pitchFamily="2" charset="-122"/>
                <a:ea typeface="宋体" panose="02010600030101010101" pitchFamily="2" charset="-122"/>
              </a:rPr>
              <a:t>优化中存在的挑战</a:t>
            </a:r>
            <a:r>
              <a:rPr lang="zh-CN" altLang="en-US" sz="2800" b="1" dirty="0">
                <a:latin typeface="宋体" panose="02010600030101010101" pitchFamily="2" charset="-122"/>
                <a:ea typeface="宋体" panose="02010600030101010101" pitchFamily="2" charset="-122"/>
              </a:rPr>
              <a:t>：</a:t>
            </a:r>
            <a:endParaRPr lang="en-US" altLang="zh-CN" sz="2800" b="1" dirty="0">
              <a:latin typeface="宋体" panose="02010600030101010101" pitchFamily="2" charset="-122"/>
              <a:ea typeface="宋体" panose="02010600030101010101" pitchFamily="2" charset="-122"/>
            </a:endParaRPr>
          </a:p>
          <a:p>
            <a:pPr algn="l">
              <a:lnSpc>
                <a:spcPct val="200000"/>
              </a:lnSpc>
            </a:pPr>
            <a:r>
              <a:rPr lang="en-US" altLang="zh-CN" sz="2800" b="1" dirty="0">
                <a:latin typeface="宋体" panose="02010600030101010101" pitchFamily="2" charset="-122"/>
                <a:ea typeface="宋体" panose="02010600030101010101" pitchFamily="2" charset="-122"/>
              </a:rPr>
              <a:t>4.</a:t>
            </a:r>
            <a:r>
              <a:rPr lang="zh-CN" altLang="en-US" sz="2800" b="1" dirty="0">
                <a:latin typeface="宋体" panose="02010600030101010101" pitchFamily="2" charset="-122"/>
                <a:ea typeface="宋体" panose="02010600030101010101" pitchFamily="2" charset="-122"/>
              </a:rPr>
              <a:t>悬崖和梯度爆炸</a:t>
            </a:r>
            <a:endParaRPr lang="en-US" altLang="zh-CN" sz="2800" b="1" dirty="0">
              <a:latin typeface="宋体" panose="02010600030101010101" pitchFamily="2" charset="-122"/>
              <a:ea typeface="宋体" panose="02010600030101010101" pitchFamily="2" charset="-122"/>
            </a:endParaRPr>
          </a:p>
          <a:p>
            <a:pPr algn="l">
              <a:lnSpc>
                <a:spcPct val="200000"/>
              </a:lnSpc>
            </a:pPr>
            <a:endParaRPr lang="en-US" altLang="zh-CN" sz="2800" b="1" dirty="0">
              <a:latin typeface="宋体" panose="02010600030101010101" pitchFamily="2" charset="-122"/>
              <a:ea typeface="宋体" panose="02010600030101010101" pitchFamily="2" charset="-122"/>
            </a:endParaRPr>
          </a:p>
          <a:p>
            <a:pPr algn="l">
              <a:lnSpc>
                <a:spcPct val="200000"/>
              </a:lnSpc>
            </a:pPr>
            <a:endParaRPr lang="en-US" altLang="zh-CN" sz="2800" b="1" dirty="0">
              <a:latin typeface="宋体" panose="02010600030101010101" pitchFamily="2" charset="-122"/>
              <a:ea typeface="宋体" panose="02010600030101010101" pitchFamily="2" charset="-122"/>
            </a:endParaRPr>
          </a:p>
        </p:txBody>
      </p:sp>
      <p:graphicFrame>
        <p:nvGraphicFramePr>
          <p:cNvPr id="7" name="对象 6">
            <a:extLst>
              <a:ext uri="{FF2B5EF4-FFF2-40B4-BE49-F238E27FC236}">
                <a16:creationId xmlns:a16="http://schemas.microsoft.com/office/drawing/2014/main" id="{50760134-C929-4D54-ADAB-09E55D761C16}"/>
              </a:ext>
            </a:extLst>
          </p:cNvPr>
          <p:cNvGraphicFramePr>
            <a:graphicFrameLocks noChangeAspect="1"/>
          </p:cNvGraphicFramePr>
          <p:nvPr/>
        </p:nvGraphicFramePr>
        <p:xfrm>
          <a:off x="4114800" y="2209800"/>
          <a:ext cx="914400" cy="211138"/>
        </p:xfrm>
        <a:graphic>
          <a:graphicData uri="http://schemas.openxmlformats.org/presentationml/2006/ole">
            <mc:AlternateContent xmlns:mc="http://schemas.openxmlformats.org/markup-compatibility/2006">
              <mc:Choice xmlns:v="urn:schemas-microsoft-com:vml" Requires="v">
                <p:oleObj spid="_x0000_s55309" name="Equation" r:id="rId4" imgW="914400" imgH="211680" progId="Equation.DSMT4">
                  <p:embed/>
                </p:oleObj>
              </mc:Choice>
              <mc:Fallback>
                <p:oleObj name="Equation" r:id="rId4" imgW="914400" imgH="211680" progId="Equation.DSMT4">
                  <p:embed/>
                  <p:pic>
                    <p:nvPicPr>
                      <p:cNvPr id="7" name="对象 6">
                        <a:extLst>
                          <a:ext uri="{FF2B5EF4-FFF2-40B4-BE49-F238E27FC236}">
                            <a16:creationId xmlns:a16="http://schemas.microsoft.com/office/drawing/2014/main" id="{50760134-C929-4D54-ADAB-09E55D761C16}"/>
                          </a:ext>
                        </a:extLst>
                      </p:cNvPr>
                      <p:cNvPicPr/>
                      <p:nvPr/>
                    </p:nvPicPr>
                    <p:blipFill>
                      <a:blip r:embed="rId5"/>
                      <a:stretch>
                        <a:fillRect/>
                      </a:stretch>
                    </p:blipFill>
                    <p:spPr>
                      <a:xfrm>
                        <a:off x="4114800" y="2209800"/>
                        <a:ext cx="914400" cy="211138"/>
                      </a:xfrm>
                      <a:prstGeom prst="rect">
                        <a:avLst/>
                      </a:prstGeom>
                    </p:spPr>
                  </p:pic>
                </p:oleObj>
              </mc:Fallback>
            </mc:AlternateContent>
          </a:graphicData>
        </a:graphic>
      </p:graphicFrame>
      <p:pic>
        <p:nvPicPr>
          <p:cNvPr id="8" name="图片 7">
            <a:extLst>
              <a:ext uri="{FF2B5EF4-FFF2-40B4-BE49-F238E27FC236}">
                <a16:creationId xmlns:a16="http://schemas.microsoft.com/office/drawing/2014/main" id="{913230EE-0EED-4A4A-82A7-4A4E22744933}"/>
              </a:ext>
            </a:extLst>
          </p:cNvPr>
          <p:cNvPicPr>
            <a:picLocks noChangeAspect="1"/>
          </p:cNvPicPr>
          <p:nvPr/>
        </p:nvPicPr>
        <p:blipFill>
          <a:blip r:embed="rId6"/>
          <a:stretch>
            <a:fillRect/>
          </a:stretch>
        </p:blipFill>
        <p:spPr>
          <a:xfrm>
            <a:off x="1345386" y="3747741"/>
            <a:ext cx="9797304" cy="4590143"/>
          </a:xfrm>
          <a:prstGeom prst="rect">
            <a:avLst/>
          </a:prstGeom>
        </p:spPr>
      </p:pic>
    </p:spTree>
    <p:extLst>
      <p:ext uri="{BB962C8B-B14F-4D97-AF65-F5344CB8AC3E}">
        <p14:creationId xmlns:p14="http://schemas.microsoft.com/office/powerpoint/2010/main" val="32667242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p:cNvPicPr>
          <p:nvPr/>
        </p:nvPicPr>
        <p:blipFill>
          <a:blip r:embed="rId3">
            <a:extLst>
              <a:ext uri="{28A0092B-C50C-407E-A947-70E740481C1C}">
                <a14:useLocalDpi xmlns:a14="http://schemas.microsoft.com/office/drawing/2010/main" val="0"/>
              </a:ext>
            </a:extLst>
          </a:blip>
          <a:stretch>
            <a:fillRect/>
          </a:stretch>
        </p:blipFill>
        <p:spPr>
          <a:xfrm>
            <a:off x="-90487" y="-27620"/>
            <a:ext cx="13004800" cy="9753600"/>
          </a:xfrm>
          <a:prstGeom prst="rect">
            <a:avLst/>
          </a:prstGeom>
        </p:spPr>
      </p:pic>
      <p:sp>
        <p:nvSpPr>
          <p:cNvPr id="3" name="TextBox 2"/>
          <p:cNvSpPr txBox="1"/>
          <p:nvPr/>
        </p:nvSpPr>
        <p:spPr>
          <a:xfrm>
            <a:off x="497209" y="482808"/>
            <a:ext cx="67326" cy="192360"/>
          </a:xfrm>
          <a:prstGeom prst="rect">
            <a:avLst/>
          </a:prstGeom>
          <a:noFill/>
        </p:spPr>
        <p:txBody>
          <a:bodyPr vert="horz" wrap="none" lIns="0" tIns="0" rIns="0" bIns="0" rtlCol="0">
            <a:spAutoFit/>
          </a:bodyPr>
          <a:lstStyle/>
          <a:p>
            <a:pPr>
              <a:lnSpc>
                <a:spcPts val="1500"/>
              </a:lnSpc>
            </a:pPr>
            <a:r>
              <a:rPr lang="en-US" altLang="zh-CN" sz="1500">
                <a:solidFill>
                  <a:srgbClr val="FFFFFF"/>
                </a:solidFill>
                <a:latin typeface="Times New Roman"/>
              </a:rPr>
              <a:t>•</a:t>
            </a:r>
            <a:endParaRPr lang="zh-CN" altLang="en-US" sz="1500">
              <a:solidFill>
                <a:srgbClr val="FFFFFF"/>
              </a:solidFill>
              <a:latin typeface="Times New Roman"/>
            </a:endParaRPr>
          </a:p>
        </p:txBody>
      </p:sp>
      <p:sp>
        <p:nvSpPr>
          <p:cNvPr id="4" name="TextBox 3"/>
          <p:cNvSpPr txBox="1"/>
          <p:nvPr/>
        </p:nvSpPr>
        <p:spPr>
          <a:xfrm>
            <a:off x="281309" y="44569"/>
            <a:ext cx="1538883" cy="256480"/>
          </a:xfrm>
          <a:prstGeom prst="rect">
            <a:avLst/>
          </a:prstGeom>
          <a:noFill/>
        </p:spPr>
        <p:txBody>
          <a:bodyPr vert="horz" wrap="none" lIns="0" tIns="0" rIns="0" bIns="0" rtlCol="0">
            <a:spAutoFit/>
          </a:bodyPr>
          <a:lstStyle/>
          <a:p>
            <a:pPr>
              <a:lnSpc>
                <a:spcPts val="2000"/>
              </a:lnSpc>
            </a:pPr>
            <a:r>
              <a:rPr lang="zh-CN" altLang="en-US" sz="2000">
                <a:solidFill>
                  <a:srgbClr val="FFFFFF"/>
                </a:solidFill>
                <a:latin typeface="微软雅黑"/>
              </a:rPr>
              <a:t>机器学习基础</a:t>
            </a:r>
          </a:p>
        </p:txBody>
      </p:sp>
      <p:sp>
        <p:nvSpPr>
          <p:cNvPr id="5" name="TextBox 4"/>
          <p:cNvSpPr txBox="1"/>
          <p:nvPr/>
        </p:nvSpPr>
        <p:spPr>
          <a:xfrm>
            <a:off x="45323" y="434548"/>
            <a:ext cx="2564805"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深度前馈神经网络优化</a:t>
            </a:r>
          </a:p>
        </p:txBody>
      </p:sp>
      <p:sp>
        <p:nvSpPr>
          <p:cNvPr id="6" name="TextBox 5"/>
          <p:cNvSpPr txBox="1"/>
          <p:nvPr/>
        </p:nvSpPr>
        <p:spPr>
          <a:xfrm>
            <a:off x="12032" y="983893"/>
            <a:ext cx="11883286" cy="7920117"/>
          </a:xfrm>
          <a:prstGeom prst="rect">
            <a:avLst/>
          </a:prstGeom>
          <a:noFill/>
        </p:spPr>
        <p:txBody>
          <a:bodyPr vert="horz" wrap="square" lIns="0" tIns="0" rIns="0" bIns="0" rtlCol="0">
            <a:spAutoFit/>
          </a:bodyPr>
          <a:lstStyle/>
          <a:p>
            <a:pPr algn="l">
              <a:lnSpc>
                <a:spcPts val="8000"/>
              </a:lnSpc>
            </a:pPr>
            <a:r>
              <a:rPr lang="zh-CN" altLang="en-US" sz="2800" b="1" dirty="0">
                <a:solidFill>
                  <a:srgbClr val="FF0000"/>
                </a:solidFill>
                <a:latin typeface="宋体" panose="02010600030101010101" pitchFamily="2" charset="-122"/>
                <a:ea typeface="宋体" panose="02010600030101010101" pitchFamily="2" charset="-122"/>
              </a:rPr>
              <a:t>优化中存在的挑战</a:t>
            </a:r>
            <a:r>
              <a:rPr lang="zh-CN" altLang="en-US" sz="2800" b="1" dirty="0">
                <a:latin typeface="宋体" panose="02010600030101010101" pitchFamily="2" charset="-122"/>
                <a:ea typeface="宋体" panose="02010600030101010101" pitchFamily="2" charset="-122"/>
              </a:rPr>
              <a:t>：</a:t>
            </a:r>
            <a:endParaRPr lang="en-US" altLang="zh-CN" sz="2800" b="1" dirty="0">
              <a:latin typeface="宋体" panose="02010600030101010101" pitchFamily="2" charset="-122"/>
              <a:ea typeface="宋体" panose="02010600030101010101" pitchFamily="2" charset="-122"/>
            </a:endParaRPr>
          </a:p>
          <a:p>
            <a:pPr algn="l">
              <a:lnSpc>
                <a:spcPct val="200000"/>
              </a:lnSpc>
            </a:pPr>
            <a:r>
              <a:rPr lang="en-US" altLang="zh-CN" sz="2800" b="1" dirty="0">
                <a:latin typeface="宋体" panose="02010600030101010101" pitchFamily="2" charset="-122"/>
                <a:ea typeface="宋体" panose="02010600030101010101" pitchFamily="2" charset="-122"/>
              </a:rPr>
              <a:t>5.</a:t>
            </a:r>
            <a:r>
              <a:rPr lang="zh-CN" altLang="en-US" sz="2800" b="1" dirty="0">
                <a:latin typeface="宋体" panose="02010600030101010101" pitchFamily="2" charset="-122"/>
                <a:ea typeface="宋体" panose="02010600030101010101" pitchFamily="2" charset="-122"/>
              </a:rPr>
              <a:t>长期依赖</a:t>
            </a:r>
            <a:endParaRPr lang="en-US" altLang="zh-CN" sz="2800" b="1" dirty="0">
              <a:latin typeface="宋体" panose="02010600030101010101" pitchFamily="2" charset="-122"/>
              <a:ea typeface="宋体" panose="02010600030101010101" pitchFamily="2" charset="-122"/>
            </a:endParaRPr>
          </a:p>
          <a:p>
            <a:pPr algn="l">
              <a:lnSpc>
                <a:spcPct val="200000"/>
              </a:lnSpc>
            </a:pPr>
            <a:r>
              <a:rPr lang="zh-CN" altLang="en-US" sz="2800" b="1" dirty="0">
                <a:latin typeface="宋体" panose="02010600030101010101" pitchFamily="2" charset="-122"/>
                <a:ea typeface="宋体" panose="02010600030101010101" pitchFamily="2" charset="-122"/>
              </a:rPr>
              <a:t>在循环神经网络，如果存在很深的路径，则</a:t>
            </a:r>
            <a:endParaRPr lang="en-US" altLang="zh-CN" sz="2800" b="1" dirty="0">
              <a:latin typeface="宋体" panose="02010600030101010101" pitchFamily="2" charset="-122"/>
              <a:ea typeface="宋体" panose="02010600030101010101" pitchFamily="2" charset="-122"/>
            </a:endParaRPr>
          </a:p>
          <a:p>
            <a:pPr algn="l">
              <a:lnSpc>
                <a:spcPct val="200000"/>
              </a:lnSpc>
            </a:pPr>
            <a:endParaRPr lang="en-US" altLang="zh-CN" sz="2800" b="1" dirty="0">
              <a:latin typeface="宋体" panose="02010600030101010101" pitchFamily="2" charset="-122"/>
              <a:ea typeface="宋体" panose="02010600030101010101" pitchFamily="2" charset="-122"/>
            </a:endParaRPr>
          </a:p>
          <a:p>
            <a:pPr algn="l">
              <a:lnSpc>
                <a:spcPct val="200000"/>
              </a:lnSpc>
            </a:pPr>
            <a:endParaRPr lang="en-US" altLang="zh-CN" sz="2800" b="1" dirty="0">
              <a:latin typeface="宋体" panose="02010600030101010101" pitchFamily="2" charset="-122"/>
              <a:ea typeface="宋体" panose="02010600030101010101" pitchFamily="2" charset="-122"/>
            </a:endParaRPr>
          </a:p>
          <a:p>
            <a:pPr algn="l">
              <a:lnSpc>
                <a:spcPct val="200000"/>
              </a:lnSpc>
            </a:pPr>
            <a:r>
              <a:rPr lang="zh-CN" altLang="en-US" sz="2800" b="1" dirty="0">
                <a:latin typeface="宋体" panose="02010600030101010101" pitchFamily="2" charset="-122"/>
                <a:ea typeface="宋体" panose="02010600030101010101" pitchFamily="2" charset="-122"/>
              </a:rPr>
              <a:t>当特征值大于</a:t>
            </a:r>
            <a:r>
              <a:rPr lang="en-US" altLang="zh-CN" sz="2800" b="1" dirty="0">
                <a:latin typeface="宋体" panose="02010600030101010101" pitchFamily="2" charset="-122"/>
                <a:ea typeface="宋体" panose="02010600030101010101" pitchFamily="2" charset="-122"/>
              </a:rPr>
              <a:t>1</a:t>
            </a:r>
            <a:r>
              <a:rPr lang="zh-CN" altLang="en-US" sz="2800" b="1" dirty="0">
                <a:latin typeface="宋体" panose="02010600030101010101" pitchFamily="2" charset="-122"/>
                <a:ea typeface="宋体" panose="02010600030101010101" pitchFamily="2" charset="-122"/>
              </a:rPr>
              <a:t>时，梯度爆炸，当特征值小于</a:t>
            </a:r>
            <a:r>
              <a:rPr lang="en-US" altLang="zh-CN" sz="2800" b="1" dirty="0">
                <a:latin typeface="宋体" panose="02010600030101010101" pitchFamily="2" charset="-122"/>
                <a:ea typeface="宋体" panose="02010600030101010101" pitchFamily="2" charset="-122"/>
              </a:rPr>
              <a:t>1</a:t>
            </a:r>
            <a:r>
              <a:rPr lang="zh-CN" altLang="en-US" sz="2800" b="1" dirty="0">
                <a:latin typeface="宋体" panose="02010600030101010101" pitchFamily="2" charset="-122"/>
                <a:ea typeface="宋体" panose="02010600030101010101" pitchFamily="2" charset="-122"/>
              </a:rPr>
              <a:t>时，则梯度消失。</a:t>
            </a:r>
            <a:endParaRPr lang="en-US" altLang="zh-CN" sz="2800" b="1" dirty="0">
              <a:latin typeface="宋体" panose="02010600030101010101" pitchFamily="2" charset="-122"/>
              <a:ea typeface="宋体" panose="02010600030101010101" pitchFamily="2" charset="-122"/>
            </a:endParaRPr>
          </a:p>
          <a:p>
            <a:pPr algn="l">
              <a:lnSpc>
                <a:spcPct val="200000"/>
              </a:lnSpc>
            </a:pPr>
            <a:r>
              <a:rPr lang="en-US" altLang="zh-CN" sz="2800" b="1" dirty="0">
                <a:latin typeface="宋体" panose="02010600030101010101" pitchFamily="2" charset="-122"/>
                <a:ea typeface="宋体" panose="02010600030101010101" pitchFamily="2" charset="-122"/>
              </a:rPr>
              <a:t>6.</a:t>
            </a:r>
            <a:r>
              <a:rPr lang="zh-CN" altLang="en-US" sz="2800" b="1" dirty="0">
                <a:latin typeface="宋体" panose="02010600030101010101" pitchFamily="2" charset="-122"/>
                <a:ea typeface="宋体" panose="02010600030101010101" pitchFamily="2" charset="-122"/>
              </a:rPr>
              <a:t>非精确梯度</a:t>
            </a:r>
            <a:endParaRPr lang="en-US" altLang="zh-CN" sz="2800" b="1" dirty="0">
              <a:latin typeface="宋体" panose="02010600030101010101" pitchFamily="2" charset="-122"/>
              <a:ea typeface="宋体" panose="02010600030101010101" pitchFamily="2" charset="-122"/>
            </a:endParaRPr>
          </a:p>
          <a:p>
            <a:pPr algn="l">
              <a:lnSpc>
                <a:spcPct val="200000"/>
              </a:lnSpc>
            </a:pPr>
            <a:endParaRPr lang="en-US" altLang="zh-CN" sz="2800" b="1" dirty="0">
              <a:latin typeface="宋体" panose="02010600030101010101" pitchFamily="2" charset="-122"/>
              <a:ea typeface="宋体" panose="02010600030101010101" pitchFamily="2" charset="-122"/>
            </a:endParaRPr>
          </a:p>
          <a:p>
            <a:pPr algn="l">
              <a:lnSpc>
                <a:spcPct val="200000"/>
              </a:lnSpc>
            </a:pPr>
            <a:endParaRPr lang="en-US" altLang="zh-CN" sz="2800" b="1" dirty="0">
              <a:latin typeface="宋体" panose="02010600030101010101" pitchFamily="2" charset="-122"/>
              <a:ea typeface="宋体" panose="02010600030101010101" pitchFamily="2" charset="-122"/>
            </a:endParaRPr>
          </a:p>
        </p:txBody>
      </p:sp>
      <p:graphicFrame>
        <p:nvGraphicFramePr>
          <p:cNvPr id="7" name="对象 6">
            <a:extLst>
              <a:ext uri="{FF2B5EF4-FFF2-40B4-BE49-F238E27FC236}">
                <a16:creationId xmlns:a16="http://schemas.microsoft.com/office/drawing/2014/main" id="{50760134-C929-4D54-ADAB-09E55D761C16}"/>
              </a:ext>
            </a:extLst>
          </p:cNvPr>
          <p:cNvGraphicFramePr>
            <a:graphicFrameLocks noChangeAspect="1"/>
          </p:cNvGraphicFramePr>
          <p:nvPr/>
        </p:nvGraphicFramePr>
        <p:xfrm>
          <a:off x="4114800" y="2209800"/>
          <a:ext cx="914400" cy="211138"/>
        </p:xfrm>
        <a:graphic>
          <a:graphicData uri="http://schemas.openxmlformats.org/presentationml/2006/ole">
            <mc:AlternateContent xmlns:mc="http://schemas.openxmlformats.org/markup-compatibility/2006">
              <mc:Choice xmlns:v="urn:schemas-microsoft-com:vml" Requires="v">
                <p:oleObj spid="_x0000_s56334" name="Equation" r:id="rId4" imgW="914400" imgH="211680" progId="Equation.DSMT4">
                  <p:embed/>
                </p:oleObj>
              </mc:Choice>
              <mc:Fallback>
                <p:oleObj name="Equation" r:id="rId4" imgW="914400" imgH="211680" progId="Equation.DSMT4">
                  <p:embed/>
                  <p:pic>
                    <p:nvPicPr>
                      <p:cNvPr id="7" name="对象 6">
                        <a:extLst>
                          <a:ext uri="{FF2B5EF4-FFF2-40B4-BE49-F238E27FC236}">
                            <a16:creationId xmlns:a16="http://schemas.microsoft.com/office/drawing/2014/main" id="{50760134-C929-4D54-ADAB-09E55D761C16}"/>
                          </a:ext>
                        </a:extLst>
                      </p:cNvPr>
                      <p:cNvPicPr/>
                      <p:nvPr/>
                    </p:nvPicPr>
                    <p:blipFill>
                      <a:blip r:embed="rId5"/>
                      <a:stretch>
                        <a:fillRect/>
                      </a:stretch>
                    </p:blipFill>
                    <p:spPr>
                      <a:xfrm>
                        <a:off x="4114800" y="2209800"/>
                        <a:ext cx="914400" cy="211138"/>
                      </a:xfrm>
                      <a:prstGeom prst="rect">
                        <a:avLst/>
                      </a:prstGeom>
                    </p:spPr>
                  </p:pic>
                </p:oleObj>
              </mc:Fallback>
            </mc:AlternateContent>
          </a:graphicData>
        </a:graphic>
      </p:graphicFrame>
      <p:pic>
        <p:nvPicPr>
          <p:cNvPr id="9" name="图片 8">
            <a:extLst>
              <a:ext uri="{FF2B5EF4-FFF2-40B4-BE49-F238E27FC236}">
                <a16:creationId xmlns:a16="http://schemas.microsoft.com/office/drawing/2014/main" id="{5C3E5C8D-49BA-4601-904F-B6E5A6A3A579}"/>
              </a:ext>
            </a:extLst>
          </p:cNvPr>
          <p:cNvPicPr>
            <a:picLocks noChangeAspect="1"/>
          </p:cNvPicPr>
          <p:nvPr/>
        </p:nvPicPr>
        <p:blipFill>
          <a:blip r:embed="rId6"/>
          <a:stretch>
            <a:fillRect/>
          </a:stretch>
        </p:blipFill>
        <p:spPr>
          <a:xfrm>
            <a:off x="1919245" y="4008829"/>
            <a:ext cx="7521576" cy="960756"/>
          </a:xfrm>
          <a:prstGeom prst="rect">
            <a:avLst/>
          </a:prstGeom>
        </p:spPr>
      </p:pic>
    </p:spTree>
    <p:extLst>
      <p:ext uri="{BB962C8B-B14F-4D97-AF65-F5344CB8AC3E}">
        <p14:creationId xmlns:p14="http://schemas.microsoft.com/office/powerpoint/2010/main" val="69746652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p:cNvPicPr>
          <p:nvPr/>
        </p:nvPicPr>
        <p:blipFill>
          <a:blip r:embed="rId3">
            <a:extLst>
              <a:ext uri="{28A0092B-C50C-407E-A947-70E740481C1C}">
                <a14:useLocalDpi xmlns:a14="http://schemas.microsoft.com/office/drawing/2010/main" val="0"/>
              </a:ext>
            </a:extLst>
          </a:blip>
          <a:stretch>
            <a:fillRect/>
          </a:stretch>
        </p:blipFill>
        <p:spPr>
          <a:xfrm>
            <a:off x="-90487" y="-27620"/>
            <a:ext cx="13004800" cy="9753600"/>
          </a:xfrm>
          <a:prstGeom prst="rect">
            <a:avLst/>
          </a:prstGeom>
        </p:spPr>
      </p:pic>
      <p:sp>
        <p:nvSpPr>
          <p:cNvPr id="3" name="TextBox 2"/>
          <p:cNvSpPr txBox="1"/>
          <p:nvPr/>
        </p:nvSpPr>
        <p:spPr>
          <a:xfrm>
            <a:off x="497209" y="482808"/>
            <a:ext cx="67326" cy="192360"/>
          </a:xfrm>
          <a:prstGeom prst="rect">
            <a:avLst/>
          </a:prstGeom>
          <a:noFill/>
        </p:spPr>
        <p:txBody>
          <a:bodyPr vert="horz" wrap="none" lIns="0" tIns="0" rIns="0" bIns="0" rtlCol="0">
            <a:spAutoFit/>
          </a:bodyPr>
          <a:lstStyle/>
          <a:p>
            <a:pPr>
              <a:lnSpc>
                <a:spcPts val="1500"/>
              </a:lnSpc>
            </a:pPr>
            <a:r>
              <a:rPr lang="en-US" altLang="zh-CN" sz="1500">
                <a:solidFill>
                  <a:srgbClr val="FFFFFF"/>
                </a:solidFill>
                <a:latin typeface="Times New Roman"/>
              </a:rPr>
              <a:t>•</a:t>
            </a:r>
            <a:endParaRPr lang="zh-CN" altLang="en-US" sz="1500">
              <a:solidFill>
                <a:srgbClr val="FFFFFF"/>
              </a:solidFill>
              <a:latin typeface="Times New Roman"/>
            </a:endParaRPr>
          </a:p>
        </p:txBody>
      </p:sp>
      <p:sp>
        <p:nvSpPr>
          <p:cNvPr id="4" name="TextBox 3"/>
          <p:cNvSpPr txBox="1"/>
          <p:nvPr/>
        </p:nvSpPr>
        <p:spPr>
          <a:xfrm>
            <a:off x="281309" y="44569"/>
            <a:ext cx="1538883" cy="256480"/>
          </a:xfrm>
          <a:prstGeom prst="rect">
            <a:avLst/>
          </a:prstGeom>
          <a:noFill/>
        </p:spPr>
        <p:txBody>
          <a:bodyPr vert="horz" wrap="none" lIns="0" tIns="0" rIns="0" bIns="0" rtlCol="0">
            <a:spAutoFit/>
          </a:bodyPr>
          <a:lstStyle/>
          <a:p>
            <a:pPr>
              <a:lnSpc>
                <a:spcPts val="2000"/>
              </a:lnSpc>
            </a:pPr>
            <a:r>
              <a:rPr lang="zh-CN" altLang="en-US" sz="2000">
                <a:solidFill>
                  <a:srgbClr val="FFFFFF"/>
                </a:solidFill>
                <a:latin typeface="微软雅黑"/>
              </a:rPr>
              <a:t>机器学习基础</a:t>
            </a:r>
          </a:p>
        </p:txBody>
      </p:sp>
      <p:sp>
        <p:nvSpPr>
          <p:cNvPr id="5" name="TextBox 4"/>
          <p:cNvSpPr txBox="1"/>
          <p:nvPr/>
        </p:nvSpPr>
        <p:spPr>
          <a:xfrm>
            <a:off x="45323" y="434548"/>
            <a:ext cx="2564805"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深度前馈神经网络优化</a:t>
            </a:r>
          </a:p>
        </p:txBody>
      </p:sp>
      <p:sp>
        <p:nvSpPr>
          <p:cNvPr id="6" name="TextBox 5"/>
          <p:cNvSpPr txBox="1"/>
          <p:nvPr/>
        </p:nvSpPr>
        <p:spPr>
          <a:xfrm>
            <a:off x="12032" y="983893"/>
            <a:ext cx="11883286" cy="4473019"/>
          </a:xfrm>
          <a:prstGeom prst="rect">
            <a:avLst/>
          </a:prstGeom>
          <a:noFill/>
        </p:spPr>
        <p:txBody>
          <a:bodyPr vert="horz" wrap="square" lIns="0" tIns="0" rIns="0" bIns="0" rtlCol="0">
            <a:spAutoFit/>
          </a:bodyPr>
          <a:lstStyle/>
          <a:p>
            <a:pPr algn="l">
              <a:lnSpc>
                <a:spcPts val="8000"/>
              </a:lnSpc>
            </a:pPr>
            <a:r>
              <a:rPr lang="zh-CN" altLang="en-US" sz="2800" b="1" dirty="0">
                <a:solidFill>
                  <a:srgbClr val="FF0000"/>
                </a:solidFill>
                <a:latin typeface="宋体" panose="02010600030101010101" pitchFamily="2" charset="-122"/>
                <a:ea typeface="宋体" panose="02010600030101010101" pitchFamily="2" charset="-122"/>
              </a:rPr>
              <a:t>优化中存在的挑战</a:t>
            </a:r>
            <a:r>
              <a:rPr lang="zh-CN" altLang="en-US" sz="2800" b="1" dirty="0">
                <a:latin typeface="宋体" panose="02010600030101010101" pitchFamily="2" charset="-122"/>
                <a:ea typeface="宋体" panose="02010600030101010101" pitchFamily="2" charset="-122"/>
              </a:rPr>
              <a:t>：</a:t>
            </a:r>
            <a:endParaRPr lang="en-US" altLang="zh-CN" sz="2800" b="1" dirty="0">
              <a:latin typeface="宋体" panose="02010600030101010101" pitchFamily="2" charset="-122"/>
              <a:ea typeface="宋体" panose="02010600030101010101" pitchFamily="2" charset="-122"/>
            </a:endParaRPr>
          </a:p>
          <a:p>
            <a:pPr algn="l">
              <a:lnSpc>
                <a:spcPct val="200000"/>
              </a:lnSpc>
            </a:pPr>
            <a:r>
              <a:rPr lang="en-US" altLang="zh-CN" sz="2800" b="1" dirty="0">
                <a:latin typeface="宋体" panose="02010600030101010101" pitchFamily="2" charset="-122"/>
                <a:ea typeface="宋体" panose="02010600030101010101" pitchFamily="2" charset="-122"/>
              </a:rPr>
              <a:t>5.</a:t>
            </a:r>
            <a:r>
              <a:rPr lang="zh-CN" altLang="en-US" sz="2800" b="1" dirty="0">
                <a:latin typeface="宋体" panose="02010600030101010101" pitchFamily="2" charset="-122"/>
                <a:ea typeface="宋体" panose="02010600030101010101" pitchFamily="2" charset="-122"/>
              </a:rPr>
              <a:t>局部与全局弱对应问题</a:t>
            </a:r>
            <a:endParaRPr lang="en-US" altLang="zh-CN" sz="2800" b="1" dirty="0">
              <a:latin typeface="宋体" panose="02010600030101010101" pitchFamily="2" charset="-122"/>
              <a:ea typeface="宋体" panose="02010600030101010101" pitchFamily="2" charset="-122"/>
            </a:endParaRPr>
          </a:p>
          <a:p>
            <a:pPr algn="l">
              <a:lnSpc>
                <a:spcPct val="200000"/>
              </a:lnSpc>
            </a:pPr>
            <a:r>
              <a:rPr lang="zh-CN" altLang="en-US" sz="2800" b="1" dirty="0">
                <a:latin typeface="宋体" panose="02010600030101010101" pitchFamily="2" charset="-122"/>
                <a:ea typeface="宋体" panose="02010600030101010101" pitchFamily="2" charset="-122"/>
              </a:rPr>
              <a:t>全局最优点离我们遥远，梯度下降又不能指向到达该点的路径。</a:t>
            </a:r>
            <a:endParaRPr lang="en-US" altLang="zh-CN" sz="2800" b="1" dirty="0">
              <a:latin typeface="宋体" panose="02010600030101010101" pitchFamily="2" charset="-122"/>
              <a:ea typeface="宋体" panose="02010600030101010101" pitchFamily="2" charset="-122"/>
            </a:endParaRPr>
          </a:p>
          <a:p>
            <a:pPr algn="l">
              <a:lnSpc>
                <a:spcPct val="200000"/>
              </a:lnSpc>
            </a:pPr>
            <a:endParaRPr lang="en-US" altLang="zh-CN" sz="2800" b="1" dirty="0">
              <a:latin typeface="宋体" panose="02010600030101010101" pitchFamily="2" charset="-122"/>
              <a:ea typeface="宋体" panose="02010600030101010101" pitchFamily="2" charset="-122"/>
            </a:endParaRPr>
          </a:p>
          <a:p>
            <a:pPr algn="l">
              <a:lnSpc>
                <a:spcPct val="200000"/>
              </a:lnSpc>
            </a:pPr>
            <a:endParaRPr lang="en-US" altLang="zh-CN" sz="2800" b="1" dirty="0">
              <a:latin typeface="宋体" panose="02010600030101010101" pitchFamily="2" charset="-122"/>
              <a:ea typeface="宋体" panose="02010600030101010101" pitchFamily="2" charset="-122"/>
            </a:endParaRPr>
          </a:p>
        </p:txBody>
      </p:sp>
      <p:graphicFrame>
        <p:nvGraphicFramePr>
          <p:cNvPr id="7" name="对象 6">
            <a:extLst>
              <a:ext uri="{FF2B5EF4-FFF2-40B4-BE49-F238E27FC236}">
                <a16:creationId xmlns:a16="http://schemas.microsoft.com/office/drawing/2014/main" id="{50760134-C929-4D54-ADAB-09E55D761C16}"/>
              </a:ext>
            </a:extLst>
          </p:cNvPr>
          <p:cNvGraphicFramePr>
            <a:graphicFrameLocks noChangeAspect="1"/>
          </p:cNvGraphicFramePr>
          <p:nvPr/>
        </p:nvGraphicFramePr>
        <p:xfrm>
          <a:off x="4114800" y="2209800"/>
          <a:ext cx="914400" cy="211138"/>
        </p:xfrm>
        <a:graphic>
          <a:graphicData uri="http://schemas.openxmlformats.org/presentationml/2006/ole">
            <mc:AlternateContent xmlns:mc="http://schemas.openxmlformats.org/markup-compatibility/2006">
              <mc:Choice xmlns:v="urn:schemas-microsoft-com:vml" Requires="v">
                <p:oleObj spid="_x0000_s57357" name="Equation" r:id="rId4" imgW="914400" imgH="211680" progId="Equation.DSMT4">
                  <p:embed/>
                </p:oleObj>
              </mc:Choice>
              <mc:Fallback>
                <p:oleObj name="Equation" r:id="rId4" imgW="914400" imgH="211680" progId="Equation.DSMT4">
                  <p:embed/>
                  <p:pic>
                    <p:nvPicPr>
                      <p:cNvPr id="7" name="对象 6">
                        <a:extLst>
                          <a:ext uri="{FF2B5EF4-FFF2-40B4-BE49-F238E27FC236}">
                            <a16:creationId xmlns:a16="http://schemas.microsoft.com/office/drawing/2014/main" id="{50760134-C929-4D54-ADAB-09E55D761C16}"/>
                          </a:ext>
                        </a:extLst>
                      </p:cNvPr>
                      <p:cNvPicPr/>
                      <p:nvPr/>
                    </p:nvPicPr>
                    <p:blipFill>
                      <a:blip r:embed="rId5"/>
                      <a:stretch>
                        <a:fillRect/>
                      </a:stretch>
                    </p:blipFill>
                    <p:spPr>
                      <a:xfrm>
                        <a:off x="4114800" y="2209800"/>
                        <a:ext cx="914400" cy="211138"/>
                      </a:xfrm>
                      <a:prstGeom prst="rect">
                        <a:avLst/>
                      </a:prstGeom>
                    </p:spPr>
                  </p:pic>
                </p:oleObj>
              </mc:Fallback>
            </mc:AlternateContent>
          </a:graphicData>
        </a:graphic>
      </p:graphicFrame>
      <p:pic>
        <p:nvPicPr>
          <p:cNvPr id="8" name="图片 7">
            <a:extLst>
              <a:ext uri="{FF2B5EF4-FFF2-40B4-BE49-F238E27FC236}">
                <a16:creationId xmlns:a16="http://schemas.microsoft.com/office/drawing/2014/main" id="{CE3F75B8-2427-4602-A9CC-974461BA227D}"/>
              </a:ext>
            </a:extLst>
          </p:cNvPr>
          <p:cNvPicPr>
            <a:picLocks noChangeAspect="1"/>
          </p:cNvPicPr>
          <p:nvPr/>
        </p:nvPicPr>
        <p:blipFill>
          <a:blip r:embed="rId6"/>
          <a:stretch>
            <a:fillRect/>
          </a:stretch>
        </p:blipFill>
        <p:spPr>
          <a:xfrm>
            <a:off x="1166286" y="4199344"/>
            <a:ext cx="9228997" cy="5265844"/>
          </a:xfrm>
          <a:prstGeom prst="rect">
            <a:avLst/>
          </a:prstGeom>
        </p:spPr>
      </p:pic>
    </p:spTree>
    <p:extLst>
      <p:ext uri="{BB962C8B-B14F-4D97-AF65-F5344CB8AC3E}">
        <p14:creationId xmlns:p14="http://schemas.microsoft.com/office/powerpoint/2010/main" val="155078930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p:cNvPicPr>
          <p:nvPr/>
        </p:nvPicPr>
        <p:blipFill>
          <a:blip r:embed="rId3">
            <a:extLst>
              <a:ext uri="{28A0092B-C50C-407E-A947-70E740481C1C}">
                <a14:useLocalDpi xmlns:a14="http://schemas.microsoft.com/office/drawing/2010/main" val="0"/>
              </a:ext>
            </a:extLst>
          </a:blip>
          <a:stretch>
            <a:fillRect/>
          </a:stretch>
        </p:blipFill>
        <p:spPr>
          <a:xfrm>
            <a:off x="-90487" y="-27620"/>
            <a:ext cx="13004800" cy="9753600"/>
          </a:xfrm>
          <a:prstGeom prst="rect">
            <a:avLst/>
          </a:prstGeom>
        </p:spPr>
      </p:pic>
      <p:sp>
        <p:nvSpPr>
          <p:cNvPr id="3" name="TextBox 2"/>
          <p:cNvSpPr txBox="1"/>
          <p:nvPr/>
        </p:nvSpPr>
        <p:spPr>
          <a:xfrm>
            <a:off x="497209" y="482808"/>
            <a:ext cx="67326" cy="192360"/>
          </a:xfrm>
          <a:prstGeom prst="rect">
            <a:avLst/>
          </a:prstGeom>
          <a:noFill/>
        </p:spPr>
        <p:txBody>
          <a:bodyPr vert="horz" wrap="none" lIns="0" tIns="0" rIns="0" bIns="0" rtlCol="0">
            <a:spAutoFit/>
          </a:bodyPr>
          <a:lstStyle/>
          <a:p>
            <a:pPr>
              <a:lnSpc>
                <a:spcPts val="1500"/>
              </a:lnSpc>
            </a:pPr>
            <a:r>
              <a:rPr lang="en-US" altLang="zh-CN" sz="1500">
                <a:solidFill>
                  <a:srgbClr val="FFFFFF"/>
                </a:solidFill>
                <a:latin typeface="Times New Roman"/>
              </a:rPr>
              <a:t>•</a:t>
            </a:r>
            <a:endParaRPr lang="zh-CN" altLang="en-US" sz="1500">
              <a:solidFill>
                <a:srgbClr val="FFFFFF"/>
              </a:solidFill>
              <a:latin typeface="Times New Roman"/>
            </a:endParaRPr>
          </a:p>
        </p:txBody>
      </p:sp>
      <p:sp>
        <p:nvSpPr>
          <p:cNvPr id="4" name="TextBox 3"/>
          <p:cNvSpPr txBox="1"/>
          <p:nvPr/>
        </p:nvSpPr>
        <p:spPr>
          <a:xfrm>
            <a:off x="281309" y="44569"/>
            <a:ext cx="1538883" cy="256480"/>
          </a:xfrm>
          <a:prstGeom prst="rect">
            <a:avLst/>
          </a:prstGeom>
          <a:noFill/>
        </p:spPr>
        <p:txBody>
          <a:bodyPr vert="horz" wrap="none" lIns="0" tIns="0" rIns="0" bIns="0" rtlCol="0">
            <a:spAutoFit/>
          </a:bodyPr>
          <a:lstStyle/>
          <a:p>
            <a:pPr>
              <a:lnSpc>
                <a:spcPts val="2000"/>
              </a:lnSpc>
            </a:pPr>
            <a:r>
              <a:rPr lang="zh-CN" altLang="en-US" sz="2000">
                <a:solidFill>
                  <a:srgbClr val="FFFFFF"/>
                </a:solidFill>
                <a:latin typeface="微软雅黑"/>
              </a:rPr>
              <a:t>机器学习基础</a:t>
            </a:r>
          </a:p>
        </p:txBody>
      </p:sp>
      <p:sp>
        <p:nvSpPr>
          <p:cNvPr id="5" name="TextBox 4"/>
          <p:cNvSpPr txBox="1"/>
          <p:nvPr/>
        </p:nvSpPr>
        <p:spPr>
          <a:xfrm>
            <a:off x="-211157" y="434548"/>
            <a:ext cx="3077766"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深度前馈神经网络优化算法</a:t>
            </a:r>
          </a:p>
        </p:txBody>
      </p:sp>
      <p:sp>
        <p:nvSpPr>
          <p:cNvPr id="6" name="TextBox 5"/>
          <p:cNvSpPr txBox="1"/>
          <p:nvPr/>
        </p:nvSpPr>
        <p:spPr>
          <a:xfrm>
            <a:off x="12032" y="983893"/>
            <a:ext cx="11883286" cy="2749471"/>
          </a:xfrm>
          <a:prstGeom prst="rect">
            <a:avLst/>
          </a:prstGeom>
          <a:noFill/>
        </p:spPr>
        <p:txBody>
          <a:bodyPr vert="horz" wrap="square" lIns="0" tIns="0" rIns="0" bIns="0" rtlCol="0">
            <a:spAutoFit/>
          </a:bodyPr>
          <a:lstStyle/>
          <a:p>
            <a:pPr algn="l">
              <a:lnSpc>
                <a:spcPts val="8000"/>
              </a:lnSpc>
            </a:pPr>
            <a:r>
              <a:rPr lang="zh-CN" altLang="en-US" sz="2800" b="1" dirty="0">
                <a:solidFill>
                  <a:srgbClr val="FF0000"/>
                </a:solidFill>
                <a:latin typeface="宋体" panose="02010600030101010101" pitchFamily="2" charset="-122"/>
                <a:ea typeface="宋体" panose="02010600030101010101" pitchFamily="2" charset="-122"/>
              </a:rPr>
              <a:t>基本算法</a:t>
            </a:r>
            <a:r>
              <a:rPr lang="zh-CN" altLang="en-US" sz="2800" b="1" dirty="0">
                <a:latin typeface="宋体" panose="02010600030101010101" pitchFamily="2" charset="-122"/>
                <a:ea typeface="宋体" panose="02010600030101010101" pitchFamily="2" charset="-122"/>
              </a:rPr>
              <a:t>：</a:t>
            </a:r>
            <a:endParaRPr lang="en-US" altLang="zh-CN" sz="2800" b="1" dirty="0">
              <a:latin typeface="宋体" panose="02010600030101010101" pitchFamily="2" charset="-122"/>
              <a:ea typeface="宋体" panose="02010600030101010101" pitchFamily="2" charset="-122"/>
            </a:endParaRPr>
          </a:p>
          <a:p>
            <a:pPr algn="l">
              <a:lnSpc>
                <a:spcPct val="200000"/>
              </a:lnSpc>
            </a:pPr>
            <a:r>
              <a:rPr lang="en-US" altLang="zh-CN" sz="2800" b="1" dirty="0">
                <a:latin typeface="宋体" panose="02010600030101010101" pitchFamily="2" charset="-122"/>
                <a:ea typeface="宋体" panose="02010600030101010101" pitchFamily="2" charset="-122"/>
              </a:rPr>
              <a:t>1.</a:t>
            </a:r>
            <a:r>
              <a:rPr lang="zh-CN" altLang="en-US" sz="2800" b="1" dirty="0">
                <a:latin typeface="宋体" panose="02010600030101010101" pitchFamily="2" charset="-122"/>
                <a:ea typeface="宋体" panose="02010600030101010101" pitchFamily="2" charset="-122"/>
              </a:rPr>
              <a:t>随机梯度下降算法</a:t>
            </a:r>
            <a:endParaRPr lang="en-US" altLang="zh-CN" sz="2800" b="1" dirty="0">
              <a:latin typeface="宋体" panose="02010600030101010101" pitchFamily="2" charset="-122"/>
              <a:ea typeface="宋体" panose="02010600030101010101" pitchFamily="2" charset="-122"/>
            </a:endParaRPr>
          </a:p>
          <a:p>
            <a:pPr algn="l">
              <a:lnSpc>
                <a:spcPct val="200000"/>
              </a:lnSpc>
            </a:pPr>
            <a:endParaRPr lang="en-US" altLang="zh-CN" sz="2800" b="1" dirty="0">
              <a:latin typeface="宋体" panose="02010600030101010101" pitchFamily="2" charset="-122"/>
              <a:ea typeface="宋体" panose="02010600030101010101" pitchFamily="2" charset="-122"/>
            </a:endParaRPr>
          </a:p>
        </p:txBody>
      </p:sp>
      <p:graphicFrame>
        <p:nvGraphicFramePr>
          <p:cNvPr id="7" name="对象 6">
            <a:extLst>
              <a:ext uri="{FF2B5EF4-FFF2-40B4-BE49-F238E27FC236}">
                <a16:creationId xmlns:a16="http://schemas.microsoft.com/office/drawing/2014/main" id="{50760134-C929-4D54-ADAB-09E55D761C16}"/>
              </a:ext>
            </a:extLst>
          </p:cNvPr>
          <p:cNvGraphicFramePr>
            <a:graphicFrameLocks noChangeAspect="1"/>
          </p:cNvGraphicFramePr>
          <p:nvPr/>
        </p:nvGraphicFramePr>
        <p:xfrm>
          <a:off x="4114800" y="2209800"/>
          <a:ext cx="914400" cy="211138"/>
        </p:xfrm>
        <a:graphic>
          <a:graphicData uri="http://schemas.openxmlformats.org/presentationml/2006/ole">
            <mc:AlternateContent xmlns:mc="http://schemas.openxmlformats.org/markup-compatibility/2006">
              <mc:Choice xmlns:v="urn:schemas-microsoft-com:vml" Requires="v">
                <p:oleObj spid="_x0000_s58380" name="Equation" r:id="rId4" imgW="914400" imgH="211680" progId="Equation.DSMT4">
                  <p:embed/>
                </p:oleObj>
              </mc:Choice>
              <mc:Fallback>
                <p:oleObj name="Equation" r:id="rId4" imgW="914400" imgH="211680" progId="Equation.DSMT4">
                  <p:embed/>
                  <p:pic>
                    <p:nvPicPr>
                      <p:cNvPr id="7" name="对象 6">
                        <a:extLst>
                          <a:ext uri="{FF2B5EF4-FFF2-40B4-BE49-F238E27FC236}">
                            <a16:creationId xmlns:a16="http://schemas.microsoft.com/office/drawing/2014/main" id="{50760134-C929-4D54-ADAB-09E55D761C16}"/>
                          </a:ext>
                        </a:extLst>
                      </p:cNvPr>
                      <p:cNvPicPr/>
                      <p:nvPr/>
                    </p:nvPicPr>
                    <p:blipFill>
                      <a:blip r:embed="rId5"/>
                      <a:stretch>
                        <a:fillRect/>
                      </a:stretch>
                    </p:blipFill>
                    <p:spPr>
                      <a:xfrm>
                        <a:off x="4114800" y="2209800"/>
                        <a:ext cx="914400" cy="211138"/>
                      </a:xfrm>
                      <a:prstGeom prst="rect">
                        <a:avLst/>
                      </a:prstGeom>
                    </p:spPr>
                  </p:pic>
                </p:oleObj>
              </mc:Fallback>
            </mc:AlternateContent>
          </a:graphicData>
        </a:graphic>
      </p:graphicFrame>
      <p:pic>
        <p:nvPicPr>
          <p:cNvPr id="9" name="图片 8">
            <a:extLst>
              <a:ext uri="{FF2B5EF4-FFF2-40B4-BE49-F238E27FC236}">
                <a16:creationId xmlns:a16="http://schemas.microsoft.com/office/drawing/2014/main" id="{4F0AF463-D9B7-4AC7-BF23-235B8F188780}"/>
              </a:ext>
            </a:extLst>
          </p:cNvPr>
          <p:cNvPicPr>
            <a:picLocks noChangeAspect="1"/>
          </p:cNvPicPr>
          <p:nvPr/>
        </p:nvPicPr>
        <p:blipFill>
          <a:blip r:embed="rId6"/>
          <a:stretch>
            <a:fillRect/>
          </a:stretch>
        </p:blipFill>
        <p:spPr>
          <a:xfrm>
            <a:off x="-211157" y="2965211"/>
            <a:ext cx="12710009" cy="4975631"/>
          </a:xfrm>
          <a:prstGeom prst="rect">
            <a:avLst/>
          </a:prstGeom>
        </p:spPr>
      </p:pic>
    </p:spTree>
    <p:extLst>
      <p:ext uri="{BB962C8B-B14F-4D97-AF65-F5344CB8AC3E}">
        <p14:creationId xmlns:p14="http://schemas.microsoft.com/office/powerpoint/2010/main" val="172540046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p:cNvPicPr>
          <p:nvPr/>
        </p:nvPicPr>
        <p:blipFill>
          <a:blip r:embed="rId3">
            <a:extLst>
              <a:ext uri="{28A0092B-C50C-407E-A947-70E740481C1C}">
                <a14:useLocalDpi xmlns:a14="http://schemas.microsoft.com/office/drawing/2010/main" val="0"/>
              </a:ext>
            </a:extLst>
          </a:blip>
          <a:stretch>
            <a:fillRect/>
          </a:stretch>
        </p:blipFill>
        <p:spPr>
          <a:xfrm>
            <a:off x="-90487" y="-27620"/>
            <a:ext cx="13004800" cy="9753600"/>
          </a:xfrm>
          <a:prstGeom prst="rect">
            <a:avLst/>
          </a:prstGeom>
        </p:spPr>
      </p:pic>
      <p:sp>
        <p:nvSpPr>
          <p:cNvPr id="3" name="TextBox 2"/>
          <p:cNvSpPr txBox="1"/>
          <p:nvPr/>
        </p:nvSpPr>
        <p:spPr>
          <a:xfrm>
            <a:off x="497209" y="482808"/>
            <a:ext cx="67326" cy="192360"/>
          </a:xfrm>
          <a:prstGeom prst="rect">
            <a:avLst/>
          </a:prstGeom>
          <a:noFill/>
        </p:spPr>
        <p:txBody>
          <a:bodyPr vert="horz" wrap="none" lIns="0" tIns="0" rIns="0" bIns="0" rtlCol="0">
            <a:spAutoFit/>
          </a:bodyPr>
          <a:lstStyle/>
          <a:p>
            <a:pPr>
              <a:lnSpc>
                <a:spcPts val="1500"/>
              </a:lnSpc>
            </a:pPr>
            <a:r>
              <a:rPr lang="en-US" altLang="zh-CN" sz="1500">
                <a:solidFill>
                  <a:srgbClr val="FFFFFF"/>
                </a:solidFill>
                <a:latin typeface="Times New Roman"/>
              </a:rPr>
              <a:t>•</a:t>
            </a:r>
            <a:endParaRPr lang="zh-CN" altLang="en-US" sz="1500">
              <a:solidFill>
                <a:srgbClr val="FFFFFF"/>
              </a:solidFill>
              <a:latin typeface="Times New Roman"/>
            </a:endParaRPr>
          </a:p>
        </p:txBody>
      </p:sp>
      <p:sp>
        <p:nvSpPr>
          <p:cNvPr id="4" name="TextBox 3"/>
          <p:cNvSpPr txBox="1"/>
          <p:nvPr/>
        </p:nvSpPr>
        <p:spPr>
          <a:xfrm>
            <a:off x="281309" y="44569"/>
            <a:ext cx="1538883" cy="256480"/>
          </a:xfrm>
          <a:prstGeom prst="rect">
            <a:avLst/>
          </a:prstGeom>
          <a:noFill/>
        </p:spPr>
        <p:txBody>
          <a:bodyPr vert="horz" wrap="none" lIns="0" tIns="0" rIns="0" bIns="0" rtlCol="0">
            <a:spAutoFit/>
          </a:bodyPr>
          <a:lstStyle/>
          <a:p>
            <a:pPr>
              <a:lnSpc>
                <a:spcPts val="2000"/>
              </a:lnSpc>
            </a:pPr>
            <a:r>
              <a:rPr lang="zh-CN" altLang="en-US" sz="2000">
                <a:solidFill>
                  <a:srgbClr val="FFFFFF"/>
                </a:solidFill>
                <a:latin typeface="微软雅黑"/>
              </a:rPr>
              <a:t>机器学习基础</a:t>
            </a:r>
          </a:p>
        </p:txBody>
      </p:sp>
      <p:sp>
        <p:nvSpPr>
          <p:cNvPr id="5" name="TextBox 4"/>
          <p:cNvSpPr txBox="1"/>
          <p:nvPr/>
        </p:nvSpPr>
        <p:spPr>
          <a:xfrm>
            <a:off x="-211157" y="434548"/>
            <a:ext cx="3077766"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深度前馈神经网络优化算法</a:t>
            </a:r>
          </a:p>
        </p:txBody>
      </p:sp>
      <p:sp>
        <p:nvSpPr>
          <p:cNvPr id="6" name="TextBox 5"/>
          <p:cNvSpPr txBox="1"/>
          <p:nvPr/>
        </p:nvSpPr>
        <p:spPr>
          <a:xfrm>
            <a:off x="12032" y="983893"/>
            <a:ext cx="11883286" cy="2749471"/>
          </a:xfrm>
          <a:prstGeom prst="rect">
            <a:avLst/>
          </a:prstGeom>
          <a:noFill/>
        </p:spPr>
        <p:txBody>
          <a:bodyPr vert="horz" wrap="square" lIns="0" tIns="0" rIns="0" bIns="0" rtlCol="0">
            <a:spAutoFit/>
          </a:bodyPr>
          <a:lstStyle/>
          <a:p>
            <a:pPr algn="l">
              <a:lnSpc>
                <a:spcPts val="8000"/>
              </a:lnSpc>
            </a:pPr>
            <a:r>
              <a:rPr lang="zh-CN" altLang="en-US" sz="2800" b="1" dirty="0">
                <a:solidFill>
                  <a:srgbClr val="FF0000"/>
                </a:solidFill>
                <a:latin typeface="宋体" panose="02010600030101010101" pitchFamily="2" charset="-122"/>
                <a:ea typeface="宋体" panose="02010600030101010101" pitchFamily="2" charset="-122"/>
              </a:rPr>
              <a:t>基本算法</a:t>
            </a:r>
            <a:r>
              <a:rPr lang="zh-CN" altLang="en-US" sz="2800" b="1" dirty="0">
                <a:latin typeface="宋体" panose="02010600030101010101" pitchFamily="2" charset="-122"/>
                <a:ea typeface="宋体" panose="02010600030101010101" pitchFamily="2" charset="-122"/>
              </a:rPr>
              <a:t>：</a:t>
            </a:r>
            <a:endParaRPr lang="en-US" altLang="zh-CN" sz="2800" b="1" dirty="0">
              <a:latin typeface="宋体" panose="02010600030101010101" pitchFamily="2" charset="-122"/>
              <a:ea typeface="宋体" panose="02010600030101010101" pitchFamily="2" charset="-122"/>
            </a:endParaRPr>
          </a:p>
          <a:p>
            <a:pPr algn="l">
              <a:lnSpc>
                <a:spcPct val="200000"/>
              </a:lnSpc>
            </a:pPr>
            <a:r>
              <a:rPr lang="en-US" altLang="zh-CN" sz="2800" b="1" dirty="0">
                <a:latin typeface="宋体" panose="02010600030101010101" pitchFamily="2" charset="-122"/>
                <a:ea typeface="宋体" panose="02010600030101010101" pitchFamily="2" charset="-122"/>
              </a:rPr>
              <a:t>1.</a:t>
            </a:r>
            <a:r>
              <a:rPr lang="zh-CN" altLang="en-US" sz="2800" b="1" dirty="0">
                <a:latin typeface="宋体" panose="02010600030101010101" pitchFamily="2" charset="-122"/>
                <a:ea typeface="宋体" panose="02010600030101010101" pitchFamily="2" charset="-122"/>
              </a:rPr>
              <a:t>随机梯度下降算法</a:t>
            </a:r>
            <a:endParaRPr lang="en-US" altLang="zh-CN" sz="2800" b="1" dirty="0">
              <a:latin typeface="宋体" panose="02010600030101010101" pitchFamily="2" charset="-122"/>
              <a:ea typeface="宋体" panose="02010600030101010101" pitchFamily="2" charset="-122"/>
            </a:endParaRPr>
          </a:p>
          <a:p>
            <a:pPr algn="l">
              <a:lnSpc>
                <a:spcPct val="200000"/>
              </a:lnSpc>
            </a:pPr>
            <a:endParaRPr lang="en-US" altLang="zh-CN" sz="2800" b="1" dirty="0">
              <a:latin typeface="宋体" panose="02010600030101010101" pitchFamily="2" charset="-122"/>
              <a:ea typeface="宋体" panose="02010600030101010101" pitchFamily="2" charset="-122"/>
            </a:endParaRPr>
          </a:p>
        </p:txBody>
      </p:sp>
      <p:graphicFrame>
        <p:nvGraphicFramePr>
          <p:cNvPr id="7" name="对象 6">
            <a:extLst>
              <a:ext uri="{FF2B5EF4-FFF2-40B4-BE49-F238E27FC236}">
                <a16:creationId xmlns:a16="http://schemas.microsoft.com/office/drawing/2014/main" id="{50760134-C929-4D54-ADAB-09E55D761C16}"/>
              </a:ext>
            </a:extLst>
          </p:cNvPr>
          <p:cNvGraphicFramePr>
            <a:graphicFrameLocks noChangeAspect="1"/>
          </p:cNvGraphicFramePr>
          <p:nvPr/>
        </p:nvGraphicFramePr>
        <p:xfrm>
          <a:off x="4114800" y="2209800"/>
          <a:ext cx="914400" cy="211138"/>
        </p:xfrm>
        <a:graphic>
          <a:graphicData uri="http://schemas.openxmlformats.org/presentationml/2006/ole">
            <mc:AlternateContent xmlns:mc="http://schemas.openxmlformats.org/markup-compatibility/2006">
              <mc:Choice xmlns:v="urn:schemas-microsoft-com:vml" Requires="v">
                <p:oleObj spid="_x0000_s59404" name="Equation" r:id="rId4" imgW="914400" imgH="211680" progId="Equation.DSMT4">
                  <p:embed/>
                </p:oleObj>
              </mc:Choice>
              <mc:Fallback>
                <p:oleObj name="Equation" r:id="rId4" imgW="914400" imgH="211680" progId="Equation.DSMT4">
                  <p:embed/>
                  <p:pic>
                    <p:nvPicPr>
                      <p:cNvPr id="7" name="对象 6">
                        <a:extLst>
                          <a:ext uri="{FF2B5EF4-FFF2-40B4-BE49-F238E27FC236}">
                            <a16:creationId xmlns:a16="http://schemas.microsoft.com/office/drawing/2014/main" id="{50760134-C929-4D54-ADAB-09E55D761C16}"/>
                          </a:ext>
                        </a:extLst>
                      </p:cNvPr>
                      <p:cNvPicPr/>
                      <p:nvPr/>
                    </p:nvPicPr>
                    <p:blipFill>
                      <a:blip r:embed="rId5"/>
                      <a:stretch>
                        <a:fillRect/>
                      </a:stretch>
                    </p:blipFill>
                    <p:spPr>
                      <a:xfrm>
                        <a:off x="4114800" y="2209800"/>
                        <a:ext cx="914400" cy="211138"/>
                      </a:xfrm>
                      <a:prstGeom prst="rect">
                        <a:avLst/>
                      </a:prstGeom>
                    </p:spPr>
                  </p:pic>
                </p:oleObj>
              </mc:Fallback>
            </mc:AlternateContent>
          </a:graphicData>
        </a:graphic>
      </p:graphicFrame>
      <p:pic>
        <p:nvPicPr>
          <p:cNvPr id="8" name="图片 7">
            <a:extLst>
              <a:ext uri="{FF2B5EF4-FFF2-40B4-BE49-F238E27FC236}">
                <a16:creationId xmlns:a16="http://schemas.microsoft.com/office/drawing/2014/main" id="{5082F29F-3F49-494D-9E0F-C9A0B71E290C}"/>
              </a:ext>
            </a:extLst>
          </p:cNvPr>
          <p:cNvPicPr>
            <a:picLocks noChangeAspect="1"/>
          </p:cNvPicPr>
          <p:nvPr/>
        </p:nvPicPr>
        <p:blipFill>
          <a:blip r:embed="rId6"/>
          <a:stretch>
            <a:fillRect/>
          </a:stretch>
        </p:blipFill>
        <p:spPr>
          <a:xfrm>
            <a:off x="12031" y="3101508"/>
            <a:ext cx="11201401" cy="3187411"/>
          </a:xfrm>
          <a:prstGeom prst="rect">
            <a:avLst/>
          </a:prstGeom>
        </p:spPr>
      </p:pic>
    </p:spTree>
    <p:extLst>
      <p:ext uri="{BB962C8B-B14F-4D97-AF65-F5344CB8AC3E}">
        <p14:creationId xmlns:p14="http://schemas.microsoft.com/office/powerpoint/2010/main" val="388044311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p:cNvPicPr>
          <p:nvPr/>
        </p:nvPicPr>
        <p:blipFill>
          <a:blip r:embed="rId3">
            <a:extLst>
              <a:ext uri="{28A0092B-C50C-407E-A947-70E740481C1C}">
                <a14:useLocalDpi xmlns:a14="http://schemas.microsoft.com/office/drawing/2010/main" val="0"/>
              </a:ext>
            </a:extLst>
          </a:blip>
          <a:stretch>
            <a:fillRect/>
          </a:stretch>
        </p:blipFill>
        <p:spPr>
          <a:xfrm>
            <a:off x="-90487" y="-27620"/>
            <a:ext cx="13004800" cy="9753600"/>
          </a:xfrm>
          <a:prstGeom prst="rect">
            <a:avLst/>
          </a:prstGeom>
        </p:spPr>
      </p:pic>
      <p:sp>
        <p:nvSpPr>
          <p:cNvPr id="3" name="TextBox 2"/>
          <p:cNvSpPr txBox="1"/>
          <p:nvPr/>
        </p:nvSpPr>
        <p:spPr>
          <a:xfrm>
            <a:off x="497209" y="482808"/>
            <a:ext cx="67326" cy="192360"/>
          </a:xfrm>
          <a:prstGeom prst="rect">
            <a:avLst/>
          </a:prstGeom>
          <a:noFill/>
        </p:spPr>
        <p:txBody>
          <a:bodyPr vert="horz" wrap="none" lIns="0" tIns="0" rIns="0" bIns="0" rtlCol="0">
            <a:spAutoFit/>
          </a:bodyPr>
          <a:lstStyle/>
          <a:p>
            <a:pPr>
              <a:lnSpc>
                <a:spcPts val="1500"/>
              </a:lnSpc>
            </a:pPr>
            <a:r>
              <a:rPr lang="en-US" altLang="zh-CN" sz="1500">
                <a:solidFill>
                  <a:srgbClr val="FFFFFF"/>
                </a:solidFill>
                <a:latin typeface="Times New Roman"/>
              </a:rPr>
              <a:t>•</a:t>
            </a:r>
            <a:endParaRPr lang="zh-CN" altLang="en-US" sz="1500">
              <a:solidFill>
                <a:srgbClr val="FFFFFF"/>
              </a:solidFill>
              <a:latin typeface="Times New Roman"/>
            </a:endParaRPr>
          </a:p>
        </p:txBody>
      </p:sp>
      <p:sp>
        <p:nvSpPr>
          <p:cNvPr id="4" name="TextBox 3"/>
          <p:cNvSpPr txBox="1"/>
          <p:nvPr/>
        </p:nvSpPr>
        <p:spPr>
          <a:xfrm>
            <a:off x="281309" y="44569"/>
            <a:ext cx="1538883" cy="256480"/>
          </a:xfrm>
          <a:prstGeom prst="rect">
            <a:avLst/>
          </a:prstGeom>
          <a:noFill/>
        </p:spPr>
        <p:txBody>
          <a:bodyPr vert="horz" wrap="none" lIns="0" tIns="0" rIns="0" bIns="0" rtlCol="0">
            <a:spAutoFit/>
          </a:bodyPr>
          <a:lstStyle/>
          <a:p>
            <a:pPr>
              <a:lnSpc>
                <a:spcPts val="2000"/>
              </a:lnSpc>
            </a:pPr>
            <a:r>
              <a:rPr lang="zh-CN" altLang="en-US" sz="2000">
                <a:solidFill>
                  <a:srgbClr val="FFFFFF"/>
                </a:solidFill>
                <a:latin typeface="微软雅黑"/>
              </a:rPr>
              <a:t>机器学习基础</a:t>
            </a:r>
          </a:p>
        </p:txBody>
      </p:sp>
      <p:sp>
        <p:nvSpPr>
          <p:cNvPr id="5" name="TextBox 4"/>
          <p:cNvSpPr txBox="1"/>
          <p:nvPr/>
        </p:nvSpPr>
        <p:spPr>
          <a:xfrm>
            <a:off x="-211157" y="434548"/>
            <a:ext cx="3077766"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深度前馈神经网络优化算法</a:t>
            </a:r>
          </a:p>
        </p:txBody>
      </p:sp>
      <p:sp>
        <p:nvSpPr>
          <p:cNvPr id="6" name="TextBox 5"/>
          <p:cNvSpPr txBox="1"/>
          <p:nvPr/>
        </p:nvSpPr>
        <p:spPr>
          <a:xfrm>
            <a:off x="12032" y="983893"/>
            <a:ext cx="11883286" cy="4318170"/>
          </a:xfrm>
          <a:prstGeom prst="rect">
            <a:avLst/>
          </a:prstGeom>
          <a:noFill/>
        </p:spPr>
        <p:txBody>
          <a:bodyPr vert="horz" wrap="square" lIns="0" tIns="0" rIns="0" bIns="0" rtlCol="0">
            <a:spAutoFit/>
          </a:bodyPr>
          <a:lstStyle/>
          <a:p>
            <a:pPr algn="l">
              <a:lnSpc>
                <a:spcPts val="8000"/>
              </a:lnSpc>
            </a:pPr>
            <a:r>
              <a:rPr lang="zh-CN" altLang="en-US" sz="2800" b="1" dirty="0">
                <a:solidFill>
                  <a:srgbClr val="FF0000"/>
                </a:solidFill>
                <a:latin typeface="宋体" panose="02010600030101010101" pitchFamily="2" charset="-122"/>
                <a:ea typeface="宋体" panose="02010600030101010101" pitchFamily="2" charset="-122"/>
              </a:rPr>
              <a:t>基本算法</a:t>
            </a:r>
            <a:r>
              <a:rPr lang="zh-CN" altLang="en-US" sz="2800" b="1" dirty="0">
                <a:latin typeface="宋体" panose="02010600030101010101" pitchFamily="2" charset="-122"/>
                <a:ea typeface="宋体" panose="02010600030101010101" pitchFamily="2" charset="-122"/>
              </a:rPr>
              <a:t>：</a:t>
            </a:r>
            <a:endParaRPr lang="en-US" altLang="zh-CN" sz="2800" b="1" dirty="0">
              <a:latin typeface="宋体" panose="02010600030101010101" pitchFamily="2" charset="-122"/>
              <a:ea typeface="宋体" panose="02010600030101010101" pitchFamily="2" charset="-122"/>
            </a:endParaRPr>
          </a:p>
          <a:p>
            <a:pPr algn="l">
              <a:lnSpc>
                <a:spcPct val="200000"/>
              </a:lnSpc>
            </a:pPr>
            <a:r>
              <a:rPr lang="en-US" altLang="zh-CN" sz="2800" b="1" dirty="0">
                <a:latin typeface="宋体" panose="02010600030101010101" pitchFamily="2" charset="-122"/>
                <a:ea typeface="宋体" panose="02010600030101010101" pitchFamily="2" charset="-122"/>
              </a:rPr>
              <a:t>2.</a:t>
            </a:r>
            <a:r>
              <a:rPr lang="zh-CN" altLang="en-US" sz="2800" b="1" dirty="0">
                <a:latin typeface="宋体" panose="02010600030101010101" pitchFamily="2" charset="-122"/>
                <a:ea typeface="宋体" panose="02010600030101010101" pitchFamily="2" charset="-122"/>
              </a:rPr>
              <a:t>动量</a:t>
            </a:r>
            <a:endParaRPr lang="en-US" altLang="zh-CN" sz="2800" b="1" dirty="0">
              <a:latin typeface="宋体" panose="02010600030101010101" pitchFamily="2" charset="-122"/>
              <a:ea typeface="宋体" panose="02010600030101010101" pitchFamily="2" charset="-122"/>
            </a:endParaRPr>
          </a:p>
          <a:p>
            <a:pPr algn="l">
              <a:lnSpc>
                <a:spcPct val="200000"/>
              </a:lnSpc>
            </a:pPr>
            <a:r>
              <a:rPr lang="zh-CN" altLang="en-US" sz="2800" b="1" dirty="0">
                <a:latin typeface="宋体" panose="02010600030101010101" pitchFamily="2" charset="-122"/>
                <a:ea typeface="宋体" panose="02010600030101010101" pitchFamily="2" charset="-122"/>
              </a:rPr>
              <a:t>处理高曲率，平坦区域和带噪声的梯度</a:t>
            </a:r>
            <a:endParaRPr lang="en-US" altLang="zh-CN" sz="2800" b="1" dirty="0">
              <a:latin typeface="宋体" panose="02010600030101010101" pitchFamily="2" charset="-122"/>
              <a:ea typeface="宋体" panose="02010600030101010101" pitchFamily="2" charset="-122"/>
            </a:endParaRPr>
          </a:p>
          <a:p>
            <a:pPr algn="l">
              <a:lnSpc>
                <a:spcPct val="200000"/>
              </a:lnSpc>
            </a:pPr>
            <a:endParaRPr lang="en-US" altLang="zh-CN" sz="2800" b="1" dirty="0">
              <a:latin typeface="宋体" panose="02010600030101010101" pitchFamily="2" charset="-122"/>
              <a:ea typeface="宋体" panose="02010600030101010101" pitchFamily="2" charset="-122"/>
            </a:endParaRPr>
          </a:p>
          <a:p>
            <a:pPr algn="l">
              <a:lnSpc>
                <a:spcPct val="200000"/>
              </a:lnSpc>
            </a:pPr>
            <a:endParaRPr lang="en-US" altLang="zh-CN" sz="2800" b="1" dirty="0">
              <a:latin typeface="宋体" panose="02010600030101010101" pitchFamily="2" charset="-122"/>
              <a:ea typeface="宋体" panose="02010600030101010101" pitchFamily="2" charset="-122"/>
            </a:endParaRPr>
          </a:p>
        </p:txBody>
      </p:sp>
      <p:graphicFrame>
        <p:nvGraphicFramePr>
          <p:cNvPr id="7" name="对象 6">
            <a:extLst>
              <a:ext uri="{FF2B5EF4-FFF2-40B4-BE49-F238E27FC236}">
                <a16:creationId xmlns:a16="http://schemas.microsoft.com/office/drawing/2014/main" id="{50760134-C929-4D54-ADAB-09E55D761C16}"/>
              </a:ext>
            </a:extLst>
          </p:cNvPr>
          <p:cNvGraphicFramePr>
            <a:graphicFrameLocks noChangeAspect="1"/>
          </p:cNvGraphicFramePr>
          <p:nvPr/>
        </p:nvGraphicFramePr>
        <p:xfrm>
          <a:off x="4114800" y="2209800"/>
          <a:ext cx="914400" cy="211138"/>
        </p:xfrm>
        <a:graphic>
          <a:graphicData uri="http://schemas.openxmlformats.org/presentationml/2006/ole">
            <mc:AlternateContent xmlns:mc="http://schemas.openxmlformats.org/markup-compatibility/2006">
              <mc:Choice xmlns:v="urn:schemas-microsoft-com:vml" Requires="v">
                <p:oleObj spid="_x0000_s60428" name="Equation" r:id="rId4" imgW="914400" imgH="211680" progId="Equation.DSMT4">
                  <p:embed/>
                </p:oleObj>
              </mc:Choice>
              <mc:Fallback>
                <p:oleObj name="Equation" r:id="rId4" imgW="914400" imgH="211680" progId="Equation.DSMT4">
                  <p:embed/>
                  <p:pic>
                    <p:nvPicPr>
                      <p:cNvPr id="7" name="对象 6">
                        <a:extLst>
                          <a:ext uri="{FF2B5EF4-FFF2-40B4-BE49-F238E27FC236}">
                            <a16:creationId xmlns:a16="http://schemas.microsoft.com/office/drawing/2014/main" id="{50760134-C929-4D54-ADAB-09E55D761C16}"/>
                          </a:ext>
                        </a:extLst>
                      </p:cNvPr>
                      <p:cNvPicPr/>
                      <p:nvPr/>
                    </p:nvPicPr>
                    <p:blipFill>
                      <a:blip r:embed="rId5"/>
                      <a:stretch>
                        <a:fillRect/>
                      </a:stretch>
                    </p:blipFill>
                    <p:spPr>
                      <a:xfrm>
                        <a:off x="4114800" y="2209800"/>
                        <a:ext cx="914400" cy="211138"/>
                      </a:xfrm>
                      <a:prstGeom prst="rect">
                        <a:avLst/>
                      </a:prstGeom>
                    </p:spPr>
                  </p:pic>
                </p:oleObj>
              </mc:Fallback>
            </mc:AlternateContent>
          </a:graphicData>
        </a:graphic>
      </p:graphicFrame>
      <p:pic>
        <p:nvPicPr>
          <p:cNvPr id="9" name="图片 8">
            <a:extLst>
              <a:ext uri="{FF2B5EF4-FFF2-40B4-BE49-F238E27FC236}">
                <a16:creationId xmlns:a16="http://schemas.microsoft.com/office/drawing/2014/main" id="{17D18FFD-7BFF-4E03-99DD-C30CBE849451}"/>
              </a:ext>
            </a:extLst>
          </p:cNvPr>
          <p:cNvPicPr>
            <a:picLocks noChangeAspect="1"/>
          </p:cNvPicPr>
          <p:nvPr/>
        </p:nvPicPr>
        <p:blipFill>
          <a:blip r:embed="rId6"/>
          <a:stretch>
            <a:fillRect/>
          </a:stretch>
        </p:blipFill>
        <p:spPr>
          <a:xfrm>
            <a:off x="2573662" y="3928492"/>
            <a:ext cx="5595780" cy="5108976"/>
          </a:xfrm>
          <a:prstGeom prst="rect">
            <a:avLst/>
          </a:prstGeom>
        </p:spPr>
      </p:pic>
    </p:spTree>
    <p:extLst>
      <p:ext uri="{BB962C8B-B14F-4D97-AF65-F5344CB8AC3E}">
        <p14:creationId xmlns:p14="http://schemas.microsoft.com/office/powerpoint/2010/main" val="9049867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p:cNvPicPr>
          <p:nvPr/>
        </p:nvPicPr>
        <p:blipFill>
          <a:blip r:embed="rId3">
            <a:extLst>
              <a:ext uri="{28A0092B-C50C-407E-A947-70E740481C1C}">
                <a14:useLocalDpi xmlns:a14="http://schemas.microsoft.com/office/drawing/2010/main" val="0"/>
              </a:ext>
            </a:extLst>
          </a:blip>
          <a:stretch>
            <a:fillRect/>
          </a:stretch>
        </p:blipFill>
        <p:spPr>
          <a:xfrm>
            <a:off x="-90487" y="-27620"/>
            <a:ext cx="13004800" cy="9753600"/>
          </a:xfrm>
          <a:prstGeom prst="rect">
            <a:avLst/>
          </a:prstGeom>
        </p:spPr>
      </p:pic>
      <p:sp>
        <p:nvSpPr>
          <p:cNvPr id="3" name="TextBox 2"/>
          <p:cNvSpPr txBox="1"/>
          <p:nvPr/>
        </p:nvSpPr>
        <p:spPr>
          <a:xfrm>
            <a:off x="497209" y="482808"/>
            <a:ext cx="67326" cy="192360"/>
          </a:xfrm>
          <a:prstGeom prst="rect">
            <a:avLst/>
          </a:prstGeom>
          <a:noFill/>
        </p:spPr>
        <p:txBody>
          <a:bodyPr vert="horz" wrap="none" lIns="0" tIns="0" rIns="0" bIns="0" rtlCol="0">
            <a:spAutoFit/>
          </a:bodyPr>
          <a:lstStyle/>
          <a:p>
            <a:pPr>
              <a:lnSpc>
                <a:spcPts val="1500"/>
              </a:lnSpc>
            </a:pPr>
            <a:r>
              <a:rPr lang="en-US" altLang="zh-CN" sz="1500">
                <a:solidFill>
                  <a:srgbClr val="FFFFFF"/>
                </a:solidFill>
                <a:latin typeface="Times New Roman"/>
              </a:rPr>
              <a:t>•</a:t>
            </a:r>
            <a:endParaRPr lang="zh-CN" altLang="en-US" sz="1500">
              <a:solidFill>
                <a:srgbClr val="FFFFFF"/>
              </a:solidFill>
              <a:latin typeface="Times New Roman"/>
            </a:endParaRPr>
          </a:p>
        </p:txBody>
      </p:sp>
      <p:sp>
        <p:nvSpPr>
          <p:cNvPr id="4" name="TextBox 3"/>
          <p:cNvSpPr txBox="1"/>
          <p:nvPr/>
        </p:nvSpPr>
        <p:spPr>
          <a:xfrm>
            <a:off x="281309" y="44569"/>
            <a:ext cx="1538883" cy="256480"/>
          </a:xfrm>
          <a:prstGeom prst="rect">
            <a:avLst/>
          </a:prstGeom>
          <a:noFill/>
        </p:spPr>
        <p:txBody>
          <a:bodyPr vert="horz" wrap="none" lIns="0" tIns="0" rIns="0" bIns="0" rtlCol="0">
            <a:spAutoFit/>
          </a:bodyPr>
          <a:lstStyle/>
          <a:p>
            <a:pPr>
              <a:lnSpc>
                <a:spcPts val="2000"/>
              </a:lnSpc>
            </a:pPr>
            <a:r>
              <a:rPr lang="zh-CN" altLang="en-US" sz="2000">
                <a:solidFill>
                  <a:srgbClr val="FFFFFF"/>
                </a:solidFill>
                <a:latin typeface="微软雅黑"/>
              </a:rPr>
              <a:t>机器学习基础</a:t>
            </a:r>
          </a:p>
        </p:txBody>
      </p:sp>
      <p:sp>
        <p:nvSpPr>
          <p:cNvPr id="5" name="TextBox 4"/>
          <p:cNvSpPr txBox="1"/>
          <p:nvPr/>
        </p:nvSpPr>
        <p:spPr>
          <a:xfrm>
            <a:off x="-211157" y="434548"/>
            <a:ext cx="3077766"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深度前馈神经网络优化算法</a:t>
            </a:r>
          </a:p>
        </p:txBody>
      </p:sp>
      <p:sp>
        <p:nvSpPr>
          <p:cNvPr id="6" name="TextBox 5"/>
          <p:cNvSpPr txBox="1"/>
          <p:nvPr/>
        </p:nvSpPr>
        <p:spPr>
          <a:xfrm>
            <a:off x="0" y="983893"/>
            <a:ext cx="11883286" cy="3611245"/>
          </a:xfrm>
          <a:prstGeom prst="rect">
            <a:avLst/>
          </a:prstGeom>
          <a:noFill/>
        </p:spPr>
        <p:txBody>
          <a:bodyPr vert="horz" wrap="square" lIns="0" tIns="0" rIns="0" bIns="0" rtlCol="0">
            <a:spAutoFit/>
          </a:bodyPr>
          <a:lstStyle/>
          <a:p>
            <a:pPr algn="l">
              <a:lnSpc>
                <a:spcPts val="8000"/>
              </a:lnSpc>
            </a:pPr>
            <a:r>
              <a:rPr lang="zh-CN" altLang="en-US" sz="2800" b="1" dirty="0">
                <a:solidFill>
                  <a:srgbClr val="FF0000"/>
                </a:solidFill>
                <a:latin typeface="宋体" panose="02010600030101010101" pitchFamily="2" charset="-122"/>
                <a:ea typeface="宋体" panose="02010600030101010101" pitchFamily="2" charset="-122"/>
              </a:rPr>
              <a:t>基本算法</a:t>
            </a:r>
            <a:r>
              <a:rPr lang="zh-CN" altLang="en-US" sz="2800" b="1" dirty="0">
                <a:latin typeface="宋体" panose="02010600030101010101" pitchFamily="2" charset="-122"/>
                <a:ea typeface="宋体" panose="02010600030101010101" pitchFamily="2" charset="-122"/>
              </a:rPr>
              <a:t>：</a:t>
            </a:r>
            <a:endParaRPr lang="en-US" altLang="zh-CN" sz="2800" b="1" dirty="0">
              <a:latin typeface="宋体" panose="02010600030101010101" pitchFamily="2" charset="-122"/>
              <a:ea typeface="宋体" panose="02010600030101010101" pitchFamily="2" charset="-122"/>
            </a:endParaRPr>
          </a:p>
          <a:p>
            <a:pPr algn="l">
              <a:lnSpc>
                <a:spcPct val="200000"/>
              </a:lnSpc>
            </a:pPr>
            <a:r>
              <a:rPr lang="en-US" altLang="zh-CN" sz="2800" b="1" dirty="0">
                <a:latin typeface="宋体" panose="02010600030101010101" pitchFamily="2" charset="-122"/>
                <a:ea typeface="宋体" panose="02010600030101010101" pitchFamily="2" charset="-122"/>
              </a:rPr>
              <a:t>2.</a:t>
            </a:r>
            <a:r>
              <a:rPr lang="zh-CN" altLang="en-US" sz="2800" b="1" dirty="0">
                <a:latin typeface="宋体" panose="02010600030101010101" pitchFamily="2" charset="-122"/>
                <a:ea typeface="宋体" panose="02010600030101010101" pitchFamily="2" charset="-122"/>
              </a:rPr>
              <a:t>动量</a:t>
            </a:r>
            <a:endParaRPr lang="en-US" altLang="zh-CN" sz="2800" b="1" dirty="0">
              <a:latin typeface="宋体" panose="02010600030101010101" pitchFamily="2" charset="-122"/>
              <a:ea typeface="宋体" panose="02010600030101010101" pitchFamily="2" charset="-122"/>
            </a:endParaRPr>
          </a:p>
          <a:p>
            <a:pPr algn="l">
              <a:lnSpc>
                <a:spcPct val="200000"/>
              </a:lnSpc>
            </a:pPr>
            <a:endParaRPr lang="en-US" altLang="zh-CN" sz="2800" b="1" dirty="0">
              <a:latin typeface="宋体" panose="02010600030101010101" pitchFamily="2" charset="-122"/>
              <a:ea typeface="宋体" panose="02010600030101010101" pitchFamily="2" charset="-122"/>
            </a:endParaRPr>
          </a:p>
          <a:p>
            <a:pPr algn="l">
              <a:lnSpc>
                <a:spcPct val="200000"/>
              </a:lnSpc>
            </a:pPr>
            <a:endParaRPr lang="en-US" altLang="zh-CN" sz="2800" b="1" dirty="0">
              <a:latin typeface="宋体" panose="02010600030101010101" pitchFamily="2" charset="-122"/>
              <a:ea typeface="宋体" panose="02010600030101010101" pitchFamily="2" charset="-122"/>
            </a:endParaRPr>
          </a:p>
        </p:txBody>
      </p:sp>
      <p:graphicFrame>
        <p:nvGraphicFramePr>
          <p:cNvPr id="7" name="对象 6">
            <a:extLst>
              <a:ext uri="{FF2B5EF4-FFF2-40B4-BE49-F238E27FC236}">
                <a16:creationId xmlns:a16="http://schemas.microsoft.com/office/drawing/2014/main" id="{50760134-C929-4D54-ADAB-09E55D761C16}"/>
              </a:ext>
            </a:extLst>
          </p:cNvPr>
          <p:cNvGraphicFramePr>
            <a:graphicFrameLocks noChangeAspect="1"/>
          </p:cNvGraphicFramePr>
          <p:nvPr/>
        </p:nvGraphicFramePr>
        <p:xfrm>
          <a:off x="4114800" y="2209800"/>
          <a:ext cx="914400" cy="211138"/>
        </p:xfrm>
        <a:graphic>
          <a:graphicData uri="http://schemas.openxmlformats.org/presentationml/2006/ole">
            <mc:AlternateContent xmlns:mc="http://schemas.openxmlformats.org/markup-compatibility/2006">
              <mc:Choice xmlns:v="urn:schemas-microsoft-com:vml" Requires="v">
                <p:oleObj spid="_x0000_s61452" name="Equation" r:id="rId4" imgW="914400" imgH="211680" progId="Equation.DSMT4">
                  <p:embed/>
                </p:oleObj>
              </mc:Choice>
              <mc:Fallback>
                <p:oleObj name="Equation" r:id="rId4" imgW="914400" imgH="211680" progId="Equation.DSMT4">
                  <p:embed/>
                  <p:pic>
                    <p:nvPicPr>
                      <p:cNvPr id="7" name="对象 6">
                        <a:extLst>
                          <a:ext uri="{FF2B5EF4-FFF2-40B4-BE49-F238E27FC236}">
                            <a16:creationId xmlns:a16="http://schemas.microsoft.com/office/drawing/2014/main" id="{50760134-C929-4D54-ADAB-09E55D761C16}"/>
                          </a:ext>
                        </a:extLst>
                      </p:cNvPr>
                      <p:cNvPicPr/>
                      <p:nvPr/>
                    </p:nvPicPr>
                    <p:blipFill>
                      <a:blip r:embed="rId5"/>
                      <a:stretch>
                        <a:fillRect/>
                      </a:stretch>
                    </p:blipFill>
                    <p:spPr>
                      <a:xfrm>
                        <a:off x="4114800" y="2209800"/>
                        <a:ext cx="914400" cy="211138"/>
                      </a:xfrm>
                      <a:prstGeom prst="rect">
                        <a:avLst/>
                      </a:prstGeom>
                    </p:spPr>
                  </p:pic>
                </p:oleObj>
              </mc:Fallback>
            </mc:AlternateContent>
          </a:graphicData>
        </a:graphic>
      </p:graphicFrame>
      <p:pic>
        <p:nvPicPr>
          <p:cNvPr id="8" name="图片 7">
            <a:extLst>
              <a:ext uri="{FF2B5EF4-FFF2-40B4-BE49-F238E27FC236}">
                <a16:creationId xmlns:a16="http://schemas.microsoft.com/office/drawing/2014/main" id="{5DCD31EC-7978-4E66-8146-7B6E449FCB0F}"/>
              </a:ext>
            </a:extLst>
          </p:cNvPr>
          <p:cNvPicPr>
            <a:picLocks noChangeAspect="1"/>
          </p:cNvPicPr>
          <p:nvPr/>
        </p:nvPicPr>
        <p:blipFill>
          <a:blip r:embed="rId6"/>
          <a:stretch>
            <a:fillRect/>
          </a:stretch>
        </p:blipFill>
        <p:spPr>
          <a:xfrm>
            <a:off x="683711" y="3182375"/>
            <a:ext cx="9242342" cy="2863231"/>
          </a:xfrm>
          <a:prstGeom prst="rect">
            <a:avLst/>
          </a:prstGeom>
        </p:spPr>
      </p:pic>
    </p:spTree>
    <p:extLst>
      <p:ext uri="{BB962C8B-B14F-4D97-AF65-F5344CB8AC3E}">
        <p14:creationId xmlns:p14="http://schemas.microsoft.com/office/powerpoint/2010/main" val="2370298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p:cNvPicPr>
          <p:nvPr/>
        </p:nvPicPr>
        <p:blipFill>
          <a:blip r:embed="rId2">
            <a:extLst>
              <a:ext uri="{28A0092B-C50C-407E-A947-70E740481C1C}">
                <a14:useLocalDpi xmlns:a14="http://schemas.microsoft.com/office/drawing/2010/main" val="0"/>
              </a:ext>
            </a:extLst>
          </a:blip>
          <a:stretch>
            <a:fillRect/>
          </a:stretch>
        </p:blipFill>
        <p:spPr>
          <a:xfrm>
            <a:off x="-18033" y="0"/>
            <a:ext cx="13004800" cy="9753600"/>
          </a:xfrm>
          <a:prstGeom prst="rect">
            <a:avLst/>
          </a:prstGeom>
        </p:spPr>
      </p:pic>
      <p:sp>
        <p:nvSpPr>
          <p:cNvPr id="3" name="TextBox 2"/>
          <p:cNvSpPr txBox="1"/>
          <p:nvPr/>
        </p:nvSpPr>
        <p:spPr>
          <a:xfrm>
            <a:off x="497209" y="482808"/>
            <a:ext cx="67326" cy="192360"/>
          </a:xfrm>
          <a:prstGeom prst="rect">
            <a:avLst/>
          </a:prstGeom>
          <a:noFill/>
        </p:spPr>
        <p:txBody>
          <a:bodyPr vert="horz" wrap="none" lIns="0" tIns="0" rIns="0" bIns="0" rtlCol="0">
            <a:spAutoFit/>
          </a:bodyPr>
          <a:lstStyle/>
          <a:p>
            <a:pPr>
              <a:lnSpc>
                <a:spcPts val="1500"/>
              </a:lnSpc>
            </a:pPr>
            <a:r>
              <a:rPr lang="en-US" altLang="zh-CN" sz="1500">
                <a:solidFill>
                  <a:srgbClr val="FFFFFF"/>
                </a:solidFill>
                <a:latin typeface="Times New Roman"/>
              </a:rPr>
              <a:t>•</a:t>
            </a:r>
            <a:endParaRPr lang="zh-CN" altLang="en-US" sz="1500">
              <a:solidFill>
                <a:srgbClr val="FFFFFF"/>
              </a:solidFill>
              <a:latin typeface="Times New Roman"/>
            </a:endParaRPr>
          </a:p>
        </p:txBody>
      </p:sp>
      <p:sp>
        <p:nvSpPr>
          <p:cNvPr id="4" name="TextBox 3"/>
          <p:cNvSpPr txBox="1"/>
          <p:nvPr/>
        </p:nvSpPr>
        <p:spPr>
          <a:xfrm>
            <a:off x="24828" y="44569"/>
            <a:ext cx="2051845"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深度前馈神经网络</a:t>
            </a:r>
          </a:p>
        </p:txBody>
      </p:sp>
      <p:sp>
        <p:nvSpPr>
          <p:cNvPr id="5" name="TextBox 4"/>
          <p:cNvSpPr txBox="1"/>
          <p:nvPr/>
        </p:nvSpPr>
        <p:spPr>
          <a:xfrm>
            <a:off x="558285" y="434548"/>
            <a:ext cx="1538884"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两层神经网络</a:t>
            </a:r>
          </a:p>
        </p:txBody>
      </p:sp>
      <p:sp>
        <p:nvSpPr>
          <p:cNvPr id="6" name="TextBox 5"/>
          <p:cNvSpPr txBox="1"/>
          <p:nvPr/>
        </p:nvSpPr>
        <p:spPr>
          <a:xfrm>
            <a:off x="-18033" y="613595"/>
            <a:ext cx="12571030" cy="8048550"/>
          </a:xfrm>
          <a:prstGeom prst="rect">
            <a:avLst/>
          </a:prstGeom>
          <a:noFill/>
        </p:spPr>
        <p:txBody>
          <a:bodyPr vert="horz" wrap="square" lIns="0" tIns="0" rIns="0" bIns="0" rtlCol="0">
            <a:spAutoFit/>
          </a:bodyPr>
          <a:lstStyle/>
          <a:p>
            <a:pPr algn="l">
              <a:lnSpc>
                <a:spcPts val="8000"/>
              </a:lnSpc>
            </a:pPr>
            <a:r>
              <a:rPr lang="zh-CN" altLang="en-US" sz="3200" dirty="0">
                <a:solidFill>
                  <a:srgbClr val="000000"/>
                </a:solidFill>
                <a:latin typeface="微软雅黑"/>
              </a:rPr>
              <a:t>加上偏置向量</a:t>
            </a:r>
            <a:r>
              <a:rPr lang="en-US" altLang="zh-CN" sz="3200" dirty="0">
                <a:solidFill>
                  <a:srgbClr val="000000"/>
                </a:solidFill>
                <a:latin typeface="微软雅黑"/>
              </a:rPr>
              <a:t>c:</a:t>
            </a:r>
          </a:p>
          <a:p>
            <a:pPr algn="l">
              <a:lnSpc>
                <a:spcPts val="8000"/>
              </a:lnSpc>
            </a:pPr>
            <a:endParaRPr lang="en-US" altLang="zh-CN" sz="3200" dirty="0">
              <a:latin typeface="微软雅黑"/>
            </a:endParaRPr>
          </a:p>
          <a:p>
            <a:pPr algn="l">
              <a:lnSpc>
                <a:spcPts val="8000"/>
              </a:lnSpc>
            </a:pPr>
            <a:endParaRPr lang="en-US" altLang="zh-CN" sz="3200" dirty="0">
              <a:solidFill>
                <a:srgbClr val="000000"/>
              </a:solidFill>
              <a:latin typeface="微软雅黑"/>
            </a:endParaRPr>
          </a:p>
          <a:p>
            <a:pPr algn="l">
              <a:lnSpc>
                <a:spcPts val="8000"/>
              </a:lnSpc>
            </a:pPr>
            <a:endParaRPr lang="en-US" altLang="zh-CN" sz="3200" dirty="0">
              <a:latin typeface="微软雅黑"/>
            </a:endParaRPr>
          </a:p>
          <a:p>
            <a:pPr algn="l">
              <a:lnSpc>
                <a:spcPts val="8000"/>
              </a:lnSpc>
            </a:pPr>
            <a:r>
              <a:rPr lang="zh-CN" altLang="en-US" sz="3200" dirty="0">
                <a:latin typeface="微软雅黑"/>
              </a:rPr>
              <a:t>为隐藏层输入</a:t>
            </a:r>
            <a:r>
              <a:rPr lang="en-US" altLang="zh-CN" sz="3200" dirty="0">
                <a:latin typeface="微软雅黑"/>
              </a:rPr>
              <a:t>a</a:t>
            </a:r>
            <a:r>
              <a:rPr lang="zh-CN" altLang="en-US" sz="3200" dirty="0">
                <a:latin typeface="微软雅黑"/>
              </a:rPr>
              <a:t>，使用</a:t>
            </a:r>
            <a:r>
              <a:rPr lang="en-US" altLang="zh-CN" sz="3200" dirty="0" err="1">
                <a:latin typeface="微软雅黑"/>
              </a:rPr>
              <a:t>ReLU</a:t>
            </a:r>
            <a:r>
              <a:rPr lang="zh-CN" altLang="en-US" sz="3200" dirty="0">
                <a:latin typeface="微软雅黑"/>
              </a:rPr>
              <a:t>激活函数的输出</a:t>
            </a:r>
            <a:r>
              <a:rPr lang="en-US" altLang="zh-CN" sz="3200" dirty="0">
                <a:latin typeface="微软雅黑"/>
              </a:rPr>
              <a:t>h</a:t>
            </a:r>
            <a:r>
              <a:rPr lang="zh-CN" altLang="en-US" sz="3200" dirty="0">
                <a:latin typeface="微软雅黑"/>
              </a:rPr>
              <a:t>：</a:t>
            </a:r>
            <a:endParaRPr lang="en-US" altLang="zh-CN" sz="3200" dirty="0">
              <a:latin typeface="微软雅黑"/>
            </a:endParaRPr>
          </a:p>
          <a:p>
            <a:pPr algn="l">
              <a:lnSpc>
                <a:spcPts val="8000"/>
              </a:lnSpc>
            </a:pPr>
            <a:endParaRPr lang="en-US" altLang="zh-CN" sz="3200" dirty="0">
              <a:solidFill>
                <a:srgbClr val="000000"/>
              </a:solidFill>
              <a:latin typeface="微软雅黑"/>
            </a:endParaRPr>
          </a:p>
          <a:p>
            <a:pPr algn="l">
              <a:lnSpc>
                <a:spcPts val="8000"/>
              </a:lnSpc>
            </a:pPr>
            <a:endParaRPr lang="en-US" altLang="zh-CN" sz="3200" dirty="0">
              <a:latin typeface="微软雅黑"/>
            </a:endParaRPr>
          </a:p>
          <a:p>
            <a:pPr algn="l">
              <a:lnSpc>
                <a:spcPts val="8000"/>
              </a:lnSpc>
            </a:pPr>
            <a:endParaRPr lang="en-US" altLang="zh-CN" sz="3200" dirty="0">
              <a:solidFill>
                <a:srgbClr val="000000"/>
              </a:solidFill>
              <a:latin typeface="微软雅黑"/>
            </a:endParaRPr>
          </a:p>
        </p:txBody>
      </p:sp>
      <p:pic>
        <p:nvPicPr>
          <p:cNvPr id="7" name="图片 6">
            <a:extLst>
              <a:ext uri="{FF2B5EF4-FFF2-40B4-BE49-F238E27FC236}">
                <a16:creationId xmlns:a16="http://schemas.microsoft.com/office/drawing/2014/main" id="{E4CF48A4-A3BE-4F97-BEFC-6AC7AE93AEB8}"/>
              </a:ext>
            </a:extLst>
          </p:cNvPr>
          <p:cNvPicPr>
            <a:picLocks noChangeAspect="1"/>
          </p:cNvPicPr>
          <p:nvPr/>
        </p:nvPicPr>
        <p:blipFill>
          <a:blip r:embed="rId3"/>
          <a:stretch>
            <a:fillRect/>
          </a:stretch>
        </p:blipFill>
        <p:spPr>
          <a:xfrm>
            <a:off x="2740471" y="1523911"/>
            <a:ext cx="2204508" cy="3321778"/>
          </a:xfrm>
          <a:prstGeom prst="rect">
            <a:avLst/>
          </a:prstGeom>
        </p:spPr>
      </p:pic>
      <p:pic>
        <p:nvPicPr>
          <p:cNvPr id="10" name="图片 9">
            <a:extLst>
              <a:ext uri="{FF2B5EF4-FFF2-40B4-BE49-F238E27FC236}">
                <a16:creationId xmlns:a16="http://schemas.microsoft.com/office/drawing/2014/main" id="{2221B95E-3FAE-45D3-8CEA-3A0B1304D11A}"/>
              </a:ext>
            </a:extLst>
          </p:cNvPr>
          <p:cNvPicPr>
            <a:picLocks noChangeAspect="1"/>
          </p:cNvPicPr>
          <p:nvPr/>
        </p:nvPicPr>
        <p:blipFill>
          <a:blip r:embed="rId4"/>
          <a:stretch>
            <a:fillRect/>
          </a:stretch>
        </p:blipFill>
        <p:spPr>
          <a:xfrm>
            <a:off x="7837864" y="5625101"/>
            <a:ext cx="1823494" cy="3562718"/>
          </a:xfrm>
          <a:prstGeom prst="rect">
            <a:avLst/>
          </a:prstGeom>
        </p:spPr>
      </p:pic>
    </p:spTree>
    <p:extLst>
      <p:ext uri="{BB962C8B-B14F-4D97-AF65-F5344CB8AC3E}">
        <p14:creationId xmlns:p14="http://schemas.microsoft.com/office/powerpoint/2010/main" val="54072490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p:cNvPicPr>
          <p:nvPr/>
        </p:nvPicPr>
        <p:blipFill>
          <a:blip r:embed="rId3">
            <a:extLst>
              <a:ext uri="{28A0092B-C50C-407E-A947-70E740481C1C}">
                <a14:useLocalDpi xmlns:a14="http://schemas.microsoft.com/office/drawing/2010/main" val="0"/>
              </a:ext>
            </a:extLst>
          </a:blip>
          <a:stretch>
            <a:fillRect/>
          </a:stretch>
        </p:blipFill>
        <p:spPr>
          <a:xfrm>
            <a:off x="-90487" y="-27620"/>
            <a:ext cx="13004800" cy="9753600"/>
          </a:xfrm>
          <a:prstGeom prst="rect">
            <a:avLst/>
          </a:prstGeom>
        </p:spPr>
      </p:pic>
      <p:sp>
        <p:nvSpPr>
          <p:cNvPr id="3" name="TextBox 2"/>
          <p:cNvSpPr txBox="1"/>
          <p:nvPr/>
        </p:nvSpPr>
        <p:spPr>
          <a:xfrm>
            <a:off x="497209" y="482808"/>
            <a:ext cx="67326" cy="192360"/>
          </a:xfrm>
          <a:prstGeom prst="rect">
            <a:avLst/>
          </a:prstGeom>
          <a:noFill/>
        </p:spPr>
        <p:txBody>
          <a:bodyPr vert="horz" wrap="none" lIns="0" tIns="0" rIns="0" bIns="0" rtlCol="0">
            <a:spAutoFit/>
          </a:bodyPr>
          <a:lstStyle/>
          <a:p>
            <a:pPr>
              <a:lnSpc>
                <a:spcPts val="1500"/>
              </a:lnSpc>
            </a:pPr>
            <a:r>
              <a:rPr lang="en-US" altLang="zh-CN" sz="1500">
                <a:solidFill>
                  <a:srgbClr val="FFFFFF"/>
                </a:solidFill>
                <a:latin typeface="Times New Roman"/>
              </a:rPr>
              <a:t>•</a:t>
            </a:r>
            <a:endParaRPr lang="zh-CN" altLang="en-US" sz="1500">
              <a:solidFill>
                <a:srgbClr val="FFFFFF"/>
              </a:solidFill>
              <a:latin typeface="Times New Roman"/>
            </a:endParaRPr>
          </a:p>
        </p:txBody>
      </p:sp>
      <p:sp>
        <p:nvSpPr>
          <p:cNvPr id="4" name="TextBox 3"/>
          <p:cNvSpPr txBox="1"/>
          <p:nvPr/>
        </p:nvSpPr>
        <p:spPr>
          <a:xfrm>
            <a:off x="281309" y="44569"/>
            <a:ext cx="1538883" cy="256480"/>
          </a:xfrm>
          <a:prstGeom prst="rect">
            <a:avLst/>
          </a:prstGeom>
          <a:noFill/>
        </p:spPr>
        <p:txBody>
          <a:bodyPr vert="horz" wrap="none" lIns="0" tIns="0" rIns="0" bIns="0" rtlCol="0">
            <a:spAutoFit/>
          </a:bodyPr>
          <a:lstStyle/>
          <a:p>
            <a:pPr>
              <a:lnSpc>
                <a:spcPts val="2000"/>
              </a:lnSpc>
            </a:pPr>
            <a:r>
              <a:rPr lang="zh-CN" altLang="en-US" sz="2000">
                <a:solidFill>
                  <a:srgbClr val="FFFFFF"/>
                </a:solidFill>
                <a:latin typeface="微软雅黑"/>
              </a:rPr>
              <a:t>机器学习基础</a:t>
            </a:r>
          </a:p>
        </p:txBody>
      </p:sp>
      <p:sp>
        <p:nvSpPr>
          <p:cNvPr id="5" name="TextBox 4"/>
          <p:cNvSpPr txBox="1"/>
          <p:nvPr/>
        </p:nvSpPr>
        <p:spPr>
          <a:xfrm>
            <a:off x="-211157" y="434548"/>
            <a:ext cx="3077766"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深度前馈神经网络优化算法</a:t>
            </a:r>
          </a:p>
        </p:txBody>
      </p:sp>
      <p:sp>
        <p:nvSpPr>
          <p:cNvPr id="6" name="TextBox 5"/>
          <p:cNvSpPr txBox="1"/>
          <p:nvPr/>
        </p:nvSpPr>
        <p:spPr>
          <a:xfrm>
            <a:off x="0" y="983893"/>
            <a:ext cx="11883286" cy="4473019"/>
          </a:xfrm>
          <a:prstGeom prst="rect">
            <a:avLst/>
          </a:prstGeom>
          <a:noFill/>
        </p:spPr>
        <p:txBody>
          <a:bodyPr vert="horz" wrap="square" lIns="0" tIns="0" rIns="0" bIns="0" rtlCol="0">
            <a:spAutoFit/>
          </a:bodyPr>
          <a:lstStyle/>
          <a:p>
            <a:pPr algn="l">
              <a:lnSpc>
                <a:spcPts val="8000"/>
              </a:lnSpc>
            </a:pPr>
            <a:r>
              <a:rPr lang="zh-CN" altLang="en-US" sz="2800" b="1" dirty="0">
                <a:solidFill>
                  <a:srgbClr val="FF0000"/>
                </a:solidFill>
                <a:latin typeface="宋体" panose="02010600030101010101" pitchFamily="2" charset="-122"/>
                <a:ea typeface="宋体" panose="02010600030101010101" pitchFamily="2" charset="-122"/>
              </a:rPr>
              <a:t>基本算法</a:t>
            </a:r>
            <a:r>
              <a:rPr lang="zh-CN" altLang="en-US" sz="2800" b="1" dirty="0">
                <a:latin typeface="宋体" panose="02010600030101010101" pitchFamily="2" charset="-122"/>
                <a:ea typeface="宋体" panose="02010600030101010101" pitchFamily="2" charset="-122"/>
              </a:rPr>
              <a:t>：</a:t>
            </a:r>
            <a:endParaRPr lang="en-US" altLang="zh-CN" sz="2800" b="1" dirty="0">
              <a:latin typeface="宋体" panose="02010600030101010101" pitchFamily="2" charset="-122"/>
              <a:ea typeface="宋体" panose="02010600030101010101" pitchFamily="2" charset="-122"/>
            </a:endParaRPr>
          </a:p>
          <a:p>
            <a:pPr algn="l">
              <a:lnSpc>
                <a:spcPct val="200000"/>
              </a:lnSpc>
            </a:pPr>
            <a:r>
              <a:rPr lang="en-US" altLang="zh-CN" sz="2800" b="1" dirty="0">
                <a:latin typeface="宋体" panose="02010600030101010101" pitchFamily="2" charset="-122"/>
                <a:ea typeface="宋体" panose="02010600030101010101" pitchFamily="2" charset="-122"/>
              </a:rPr>
              <a:t>2.</a:t>
            </a:r>
            <a:r>
              <a:rPr lang="zh-CN" altLang="en-US" sz="2800" b="1" dirty="0">
                <a:latin typeface="宋体" panose="02010600030101010101" pitchFamily="2" charset="-122"/>
                <a:ea typeface="宋体" panose="02010600030101010101" pitchFamily="2" charset="-122"/>
              </a:rPr>
              <a:t>动量</a:t>
            </a:r>
            <a:endParaRPr lang="en-US" altLang="zh-CN" sz="2800" b="1" dirty="0">
              <a:latin typeface="宋体" panose="02010600030101010101" pitchFamily="2" charset="-122"/>
              <a:ea typeface="宋体" panose="02010600030101010101" pitchFamily="2" charset="-122"/>
            </a:endParaRPr>
          </a:p>
          <a:p>
            <a:pPr algn="l">
              <a:lnSpc>
                <a:spcPct val="200000"/>
              </a:lnSpc>
            </a:pPr>
            <a:r>
              <a:rPr lang="zh-CN" altLang="en-US" sz="2800" b="1" dirty="0">
                <a:latin typeface="宋体" panose="02010600030101010101" pitchFamily="2" charset="-122"/>
                <a:ea typeface="宋体" panose="02010600030101010101" pitchFamily="2" charset="-122"/>
              </a:rPr>
              <a:t>算法如下：</a:t>
            </a:r>
            <a:endParaRPr lang="en-US" altLang="zh-CN" sz="2800" b="1" dirty="0">
              <a:latin typeface="宋体" panose="02010600030101010101" pitchFamily="2" charset="-122"/>
              <a:ea typeface="宋体" panose="02010600030101010101" pitchFamily="2" charset="-122"/>
            </a:endParaRPr>
          </a:p>
          <a:p>
            <a:pPr algn="l">
              <a:lnSpc>
                <a:spcPct val="200000"/>
              </a:lnSpc>
            </a:pPr>
            <a:endParaRPr lang="en-US" altLang="zh-CN" sz="2800" b="1" dirty="0">
              <a:latin typeface="宋体" panose="02010600030101010101" pitchFamily="2" charset="-122"/>
              <a:ea typeface="宋体" panose="02010600030101010101" pitchFamily="2" charset="-122"/>
            </a:endParaRPr>
          </a:p>
          <a:p>
            <a:pPr algn="l">
              <a:lnSpc>
                <a:spcPct val="200000"/>
              </a:lnSpc>
            </a:pPr>
            <a:endParaRPr lang="en-US" altLang="zh-CN" sz="2800" b="1" dirty="0">
              <a:latin typeface="宋体" panose="02010600030101010101" pitchFamily="2" charset="-122"/>
              <a:ea typeface="宋体" panose="02010600030101010101" pitchFamily="2" charset="-122"/>
            </a:endParaRPr>
          </a:p>
        </p:txBody>
      </p:sp>
      <p:graphicFrame>
        <p:nvGraphicFramePr>
          <p:cNvPr id="7" name="对象 6">
            <a:extLst>
              <a:ext uri="{FF2B5EF4-FFF2-40B4-BE49-F238E27FC236}">
                <a16:creationId xmlns:a16="http://schemas.microsoft.com/office/drawing/2014/main" id="{50760134-C929-4D54-ADAB-09E55D761C16}"/>
              </a:ext>
            </a:extLst>
          </p:cNvPr>
          <p:cNvGraphicFramePr>
            <a:graphicFrameLocks noChangeAspect="1"/>
          </p:cNvGraphicFramePr>
          <p:nvPr/>
        </p:nvGraphicFramePr>
        <p:xfrm>
          <a:off x="4114800" y="2209800"/>
          <a:ext cx="914400" cy="211138"/>
        </p:xfrm>
        <a:graphic>
          <a:graphicData uri="http://schemas.openxmlformats.org/presentationml/2006/ole">
            <mc:AlternateContent xmlns:mc="http://schemas.openxmlformats.org/markup-compatibility/2006">
              <mc:Choice xmlns:v="urn:schemas-microsoft-com:vml" Requires="v">
                <p:oleObj spid="_x0000_s62476" name="Equation" r:id="rId4" imgW="914400" imgH="211680" progId="Equation.DSMT4">
                  <p:embed/>
                </p:oleObj>
              </mc:Choice>
              <mc:Fallback>
                <p:oleObj name="Equation" r:id="rId4" imgW="914400" imgH="211680" progId="Equation.DSMT4">
                  <p:embed/>
                  <p:pic>
                    <p:nvPicPr>
                      <p:cNvPr id="7" name="对象 6">
                        <a:extLst>
                          <a:ext uri="{FF2B5EF4-FFF2-40B4-BE49-F238E27FC236}">
                            <a16:creationId xmlns:a16="http://schemas.microsoft.com/office/drawing/2014/main" id="{50760134-C929-4D54-ADAB-09E55D761C16}"/>
                          </a:ext>
                        </a:extLst>
                      </p:cNvPr>
                      <p:cNvPicPr/>
                      <p:nvPr/>
                    </p:nvPicPr>
                    <p:blipFill>
                      <a:blip r:embed="rId5"/>
                      <a:stretch>
                        <a:fillRect/>
                      </a:stretch>
                    </p:blipFill>
                    <p:spPr>
                      <a:xfrm>
                        <a:off x="4114800" y="2209800"/>
                        <a:ext cx="914400" cy="211138"/>
                      </a:xfrm>
                      <a:prstGeom prst="rect">
                        <a:avLst/>
                      </a:prstGeom>
                    </p:spPr>
                  </p:pic>
                </p:oleObj>
              </mc:Fallback>
            </mc:AlternateContent>
          </a:graphicData>
        </a:graphic>
      </p:graphicFrame>
      <p:pic>
        <p:nvPicPr>
          <p:cNvPr id="9" name="图片 8">
            <a:extLst>
              <a:ext uri="{FF2B5EF4-FFF2-40B4-BE49-F238E27FC236}">
                <a16:creationId xmlns:a16="http://schemas.microsoft.com/office/drawing/2014/main" id="{D704CE53-B620-4428-805E-51FF355221F6}"/>
              </a:ext>
            </a:extLst>
          </p:cNvPr>
          <p:cNvPicPr>
            <a:picLocks noChangeAspect="1"/>
          </p:cNvPicPr>
          <p:nvPr/>
        </p:nvPicPr>
        <p:blipFill>
          <a:blip r:embed="rId6"/>
          <a:stretch>
            <a:fillRect/>
          </a:stretch>
        </p:blipFill>
        <p:spPr>
          <a:xfrm>
            <a:off x="96252" y="3814011"/>
            <a:ext cx="12576339" cy="5317957"/>
          </a:xfrm>
          <a:prstGeom prst="rect">
            <a:avLst/>
          </a:prstGeom>
        </p:spPr>
      </p:pic>
    </p:spTree>
    <p:extLst>
      <p:ext uri="{BB962C8B-B14F-4D97-AF65-F5344CB8AC3E}">
        <p14:creationId xmlns:p14="http://schemas.microsoft.com/office/powerpoint/2010/main" val="292625337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p:cNvPicPr>
          <p:nvPr/>
        </p:nvPicPr>
        <p:blipFill>
          <a:blip r:embed="rId3">
            <a:extLst>
              <a:ext uri="{28A0092B-C50C-407E-A947-70E740481C1C}">
                <a14:useLocalDpi xmlns:a14="http://schemas.microsoft.com/office/drawing/2010/main" val="0"/>
              </a:ext>
            </a:extLst>
          </a:blip>
          <a:stretch>
            <a:fillRect/>
          </a:stretch>
        </p:blipFill>
        <p:spPr>
          <a:xfrm>
            <a:off x="-90487" y="-27620"/>
            <a:ext cx="13004800" cy="9753600"/>
          </a:xfrm>
          <a:prstGeom prst="rect">
            <a:avLst/>
          </a:prstGeom>
        </p:spPr>
      </p:pic>
      <p:sp>
        <p:nvSpPr>
          <p:cNvPr id="3" name="TextBox 2"/>
          <p:cNvSpPr txBox="1"/>
          <p:nvPr/>
        </p:nvSpPr>
        <p:spPr>
          <a:xfrm>
            <a:off x="497209" y="482808"/>
            <a:ext cx="67326" cy="192360"/>
          </a:xfrm>
          <a:prstGeom prst="rect">
            <a:avLst/>
          </a:prstGeom>
          <a:noFill/>
        </p:spPr>
        <p:txBody>
          <a:bodyPr vert="horz" wrap="none" lIns="0" tIns="0" rIns="0" bIns="0" rtlCol="0">
            <a:spAutoFit/>
          </a:bodyPr>
          <a:lstStyle/>
          <a:p>
            <a:pPr>
              <a:lnSpc>
                <a:spcPts val="1500"/>
              </a:lnSpc>
            </a:pPr>
            <a:r>
              <a:rPr lang="en-US" altLang="zh-CN" sz="1500">
                <a:solidFill>
                  <a:srgbClr val="FFFFFF"/>
                </a:solidFill>
                <a:latin typeface="Times New Roman"/>
              </a:rPr>
              <a:t>•</a:t>
            </a:r>
            <a:endParaRPr lang="zh-CN" altLang="en-US" sz="1500">
              <a:solidFill>
                <a:srgbClr val="FFFFFF"/>
              </a:solidFill>
              <a:latin typeface="Times New Roman"/>
            </a:endParaRPr>
          </a:p>
        </p:txBody>
      </p:sp>
      <p:sp>
        <p:nvSpPr>
          <p:cNvPr id="4" name="TextBox 3"/>
          <p:cNvSpPr txBox="1"/>
          <p:nvPr/>
        </p:nvSpPr>
        <p:spPr>
          <a:xfrm>
            <a:off x="281309" y="44569"/>
            <a:ext cx="1538883" cy="256480"/>
          </a:xfrm>
          <a:prstGeom prst="rect">
            <a:avLst/>
          </a:prstGeom>
          <a:noFill/>
        </p:spPr>
        <p:txBody>
          <a:bodyPr vert="horz" wrap="none" lIns="0" tIns="0" rIns="0" bIns="0" rtlCol="0">
            <a:spAutoFit/>
          </a:bodyPr>
          <a:lstStyle/>
          <a:p>
            <a:pPr>
              <a:lnSpc>
                <a:spcPts val="2000"/>
              </a:lnSpc>
            </a:pPr>
            <a:r>
              <a:rPr lang="zh-CN" altLang="en-US" sz="2000">
                <a:solidFill>
                  <a:srgbClr val="FFFFFF"/>
                </a:solidFill>
                <a:latin typeface="微软雅黑"/>
              </a:rPr>
              <a:t>机器学习基础</a:t>
            </a:r>
          </a:p>
        </p:txBody>
      </p:sp>
      <p:sp>
        <p:nvSpPr>
          <p:cNvPr id="5" name="TextBox 4"/>
          <p:cNvSpPr txBox="1"/>
          <p:nvPr/>
        </p:nvSpPr>
        <p:spPr>
          <a:xfrm>
            <a:off x="-211157" y="434548"/>
            <a:ext cx="3077766"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深度前馈神经网络优化算法</a:t>
            </a:r>
          </a:p>
        </p:txBody>
      </p:sp>
      <p:sp>
        <p:nvSpPr>
          <p:cNvPr id="6" name="TextBox 5"/>
          <p:cNvSpPr txBox="1"/>
          <p:nvPr/>
        </p:nvSpPr>
        <p:spPr>
          <a:xfrm>
            <a:off x="0" y="983893"/>
            <a:ext cx="11883286" cy="6903493"/>
          </a:xfrm>
          <a:prstGeom prst="rect">
            <a:avLst/>
          </a:prstGeom>
          <a:noFill/>
        </p:spPr>
        <p:txBody>
          <a:bodyPr vert="horz" wrap="square" lIns="0" tIns="0" rIns="0" bIns="0" rtlCol="0">
            <a:spAutoFit/>
          </a:bodyPr>
          <a:lstStyle/>
          <a:p>
            <a:pPr algn="l">
              <a:lnSpc>
                <a:spcPts val="8000"/>
              </a:lnSpc>
            </a:pPr>
            <a:r>
              <a:rPr lang="zh-CN" altLang="en-US" sz="2800" b="1" dirty="0">
                <a:solidFill>
                  <a:srgbClr val="FF0000"/>
                </a:solidFill>
                <a:latin typeface="宋体" panose="02010600030101010101" pitchFamily="2" charset="-122"/>
                <a:ea typeface="宋体" panose="02010600030101010101" pitchFamily="2" charset="-122"/>
              </a:rPr>
              <a:t>基本算法</a:t>
            </a:r>
            <a:r>
              <a:rPr lang="zh-CN" altLang="en-US" sz="2800" b="1" dirty="0">
                <a:latin typeface="宋体" panose="02010600030101010101" pitchFamily="2" charset="-122"/>
                <a:ea typeface="宋体" panose="02010600030101010101" pitchFamily="2" charset="-122"/>
              </a:rPr>
              <a:t>：</a:t>
            </a:r>
            <a:endParaRPr lang="en-US" altLang="zh-CN" sz="2800" b="1" dirty="0">
              <a:latin typeface="宋体" panose="02010600030101010101" pitchFamily="2" charset="-122"/>
              <a:ea typeface="宋体" panose="02010600030101010101" pitchFamily="2" charset="-122"/>
            </a:endParaRPr>
          </a:p>
          <a:p>
            <a:pPr algn="l">
              <a:lnSpc>
                <a:spcPct val="200000"/>
              </a:lnSpc>
            </a:pPr>
            <a:r>
              <a:rPr lang="en-US" altLang="zh-CN" sz="2800" b="1" dirty="0">
                <a:latin typeface="宋体" panose="02010600030101010101" pitchFamily="2" charset="-122"/>
                <a:ea typeface="宋体" panose="02010600030101010101" pitchFamily="2" charset="-122"/>
              </a:rPr>
              <a:t>3.</a:t>
            </a:r>
            <a:r>
              <a:rPr lang="zh-CN" altLang="en-US" sz="2800" b="1" dirty="0">
                <a:latin typeface="宋体" panose="02010600030101010101" pitchFamily="2" charset="-122"/>
                <a:ea typeface="宋体" panose="02010600030101010101" pitchFamily="2" charset="-122"/>
              </a:rPr>
              <a:t>初始化方法</a:t>
            </a:r>
            <a:endParaRPr lang="en-US" altLang="zh-CN" sz="2800" b="1" dirty="0">
              <a:latin typeface="宋体" panose="02010600030101010101" pitchFamily="2" charset="-122"/>
              <a:ea typeface="宋体" panose="02010600030101010101" pitchFamily="2" charset="-122"/>
            </a:endParaRPr>
          </a:p>
          <a:p>
            <a:pPr algn="l">
              <a:lnSpc>
                <a:spcPct val="200000"/>
              </a:lnSpc>
            </a:pPr>
            <a:r>
              <a:rPr lang="zh-CN" altLang="en-US" sz="2800" b="1" dirty="0">
                <a:latin typeface="宋体" panose="02010600030101010101" pitchFamily="2" charset="-122"/>
                <a:ea typeface="宋体" panose="02010600030101010101" pitchFamily="2" charset="-122"/>
              </a:rPr>
              <a:t>策略：随机初始化为非零的小权值；非监督学习的初始化。</a:t>
            </a:r>
            <a:endParaRPr lang="en-US" altLang="zh-CN" sz="2800" b="1" dirty="0">
              <a:latin typeface="宋体" panose="02010600030101010101" pitchFamily="2" charset="-122"/>
              <a:ea typeface="宋体" panose="02010600030101010101" pitchFamily="2" charset="-122"/>
            </a:endParaRPr>
          </a:p>
          <a:p>
            <a:pPr algn="l">
              <a:lnSpc>
                <a:spcPct val="200000"/>
              </a:lnSpc>
            </a:pPr>
            <a:r>
              <a:rPr lang="en-US" altLang="zh-CN" sz="2800" b="1" dirty="0">
                <a:latin typeface="宋体" panose="02010600030101010101" pitchFamily="2" charset="-122"/>
                <a:ea typeface="宋体" panose="02010600030101010101" pitchFamily="2" charset="-122"/>
              </a:rPr>
              <a:t>4.</a:t>
            </a:r>
            <a:r>
              <a:rPr lang="zh-CN" altLang="en-US" sz="2800" b="1" dirty="0">
                <a:latin typeface="宋体" panose="02010600030101010101" pitchFamily="2" charset="-122"/>
                <a:ea typeface="宋体" panose="02010600030101010101" pitchFamily="2" charset="-122"/>
              </a:rPr>
              <a:t>自适应学习率算法</a:t>
            </a:r>
            <a:endParaRPr lang="en-US" altLang="zh-CN" sz="2800" b="1" dirty="0">
              <a:latin typeface="宋体" panose="02010600030101010101" pitchFamily="2" charset="-122"/>
              <a:ea typeface="宋体" panose="02010600030101010101" pitchFamily="2" charset="-122"/>
            </a:endParaRPr>
          </a:p>
          <a:p>
            <a:pPr algn="l">
              <a:lnSpc>
                <a:spcPct val="200000"/>
              </a:lnSpc>
            </a:pPr>
            <a:r>
              <a:rPr lang="en-US" altLang="zh-CN" sz="2800" b="1" dirty="0" err="1">
                <a:latin typeface="宋体" panose="02010600030101010101" pitchFamily="2" charset="-122"/>
                <a:ea typeface="宋体" panose="02010600030101010101" pitchFamily="2" charset="-122"/>
              </a:rPr>
              <a:t>AdaGrad</a:t>
            </a:r>
            <a:r>
              <a:rPr lang="zh-CN" altLang="en-US" sz="2800" b="1" dirty="0">
                <a:latin typeface="宋体" panose="02010600030101010101" pitchFamily="2" charset="-122"/>
                <a:ea typeface="宋体" panose="02010600030101010101" pitchFamily="2" charset="-122"/>
              </a:rPr>
              <a:t>，</a:t>
            </a:r>
            <a:r>
              <a:rPr lang="en-US" altLang="zh-CN" sz="2800" b="1" dirty="0" err="1">
                <a:latin typeface="宋体" panose="02010600030101010101" pitchFamily="2" charset="-122"/>
                <a:ea typeface="宋体" panose="02010600030101010101" pitchFamily="2" charset="-122"/>
              </a:rPr>
              <a:t>RMProp</a:t>
            </a:r>
            <a:r>
              <a:rPr lang="zh-CN" altLang="en-US" sz="2800" b="1" dirty="0">
                <a:latin typeface="宋体" panose="02010600030101010101" pitchFamily="2" charset="-122"/>
                <a:ea typeface="宋体" panose="02010600030101010101" pitchFamily="2" charset="-122"/>
              </a:rPr>
              <a:t>等</a:t>
            </a:r>
            <a:endParaRPr lang="en-US" altLang="zh-CN" sz="2800" b="1" dirty="0">
              <a:latin typeface="宋体" panose="02010600030101010101" pitchFamily="2" charset="-122"/>
              <a:ea typeface="宋体" panose="02010600030101010101" pitchFamily="2" charset="-122"/>
            </a:endParaRPr>
          </a:p>
          <a:p>
            <a:pPr algn="l">
              <a:lnSpc>
                <a:spcPct val="200000"/>
              </a:lnSpc>
            </a:pPr>
            <a:r>
              <a:rPr lang="en-US" altLang="zh-CN" sz="2800" b="1" dirty="0">
                <a:latin typeface="宋体" panose="02010600030101010101" pitchFamily="2" charset="-122"/>
                <a:ea typeface="宋体" panose="02010600030101010101" pitchFamily="2" charset="-122"/>
              </a:rPr>
              <a:t>5.</a:t>
            </a:r>
            <a:r>
              <a:rPr lang="zh-CN" altLang="en-US" sz="2800" b="1" dirty="0">
                <a:latin typeface="宋体" panose="02010600030101010101" pitchFamily="2" charset="-122"/>
                <a:ea typeface="宋体" panose="02010600030101010101" pitchFamily="2" charset="-122"/>
              </a:rPr>
              <a:t>二阶优化方法</a:t>
            </a:r>
            <a:endParaRPr lang="en-US" altLang="zh-CN" sz="2800" b="1" dirty="0">
              <a:latin typeface="宋体" panose="02010600030101010101" pitchFamily="2" charset="-122"/>
              <a:ea typeface="宋体" panose="02010600030101010101" pitchFamily="2" charset="-122"/>
            </a:endParaRPr>
          </a:p>
          <a:p>
            <a:pPr algn="l">
              <a:lnSpc>
                <a:spcPct val="200000"/>
              </a:lnSpc>
            </a:pPr>
            <a:r>
              <a:rPr lang="zh-CN" altLang="en-US" sz="2800" b="1" dirty="0">
                <a:latin typeface="宋体" panose="02010600030101010101" pitchFamily="2" charset="-122"/>
                <a:ea typeface="宋体" panose="02010600030101010101" pitchFamily="2" charset="-122"/>
              </a:rPr>
              <a:t>牛顿法等</a:t>
            </a:r>
            <a:endParaRPr lang="en-US" altLang="zh-CN" sz="2800" b="1" dirty="0">
              <a:latin typeface="宋体" panose="02010600030101010101" pitchFamily="2" charset="-122"/>
              <a:ea typeface="宋体" panose="02010600030101010101" pitchFamily="2" charset="-122"/>
            </a:endParaRPr>
          </a:p>
          <a:p>
            <a:pPr algn="l">
              <a:lnSpc>
                <a:spcPct val="200000"/>
              </a:lnSpc>
            </a:pPr>
            <a:endParaRPr lang="en-US" altLang="zh-CN" sz="2800" b="1" dirty="0">
              <a:latin typeface="宋体" panose="02010600030101010101" pitchFamily="2" charset="-122"/>
              <a:ea typeface="宋体" panose="02010600030101010101" pitchFamily="2" charset="-122"/>
            </a:endParaRPr>
          </a:p>
        </p:txBody>
      </p:sp>
      <p:graphicFrame>
        <p:nvGraphicFramePr>
          <p:cNvPr id="7" name="对象 6">
            <a:extLst>
              <a:ext uri="{FF2B5EF4-FFF2-40B4-BE49-F238E27FC236}">
                <a16:creationId xmlns:a16="http://schemas.microsoft.com/office/drawing/2014/main" id="{50760134-C929-4D54-ADAB-09E55D761C16}"/>
              </a:ext>
            </a:extLst>
          </p:cNvPr>
          <p:cNvGraphicFramePr>
            <a:graphicFrameLocks noChangeAspect="1"/>
          </p:cNvGraphicFramePr>
          <p:nvPr/>
        </p:nvGraphicFramePr>
        <p:xfrm>
          <a:off x="4114800" y="2209800"/>
          <a:ext cx="914400" cy="211138"/>
        </p:xfrm>
        <a:graphic>
          <a:graphicData uri="http://schemas.openxmlformats.org/presentationml/2006/ole">
            <mc:AlternateContent xmlns:mc="http://schemas.openxmlformats.org/markup-compatibility/2006">
              <mc:Choice xmlns:v="urn:schemas-microsoft-com:vml" Requires="v">
                <p:oleObj spid="_x0000_s63500" name="Equation" r:id="rId4" imgW="914400" imgH="211680" progId="Equation.DSMT4">
                  <p:embed/>
                </p:oleObj>
              </mc:Choice>
              <mc:Fallback>
                <p:oleObj name="Equation" r:id="rId4" imgW="914400" imgH="211680" progId="Equation.DSMT4">
                  <p:embed/>
                  <p:pic>
                    <p:nvPicPr>
                      <p:cNvPr id="7" name="对象 6">
                        <a:extLst>
                          <a:ext uri="{FF2B5EF4-FFF2-40B4-BE49-F238E27FC236}">
                            <a16:creationId xmlns:a16="http://schemas.microsoft.com/office/drawing/2014/main" id="{50760134-C929-4D54-ADAB-09E55D761C16}"/>
                          </a:ext>
                        </a:extLst>
                      </p:cNvPr>
                      <p:cNvPicPr/>
                      <p:nvPr/>
                    </p:nvPicPr>
                    <p:blipFill>
                      <a:blip r:embed="rId5"/>
                      <a:stretch>
                        <a:fillRect/>
                      </a:stretch>
                    </p:blipFill>
                    <p:spPr>
                      <a:xfrm>
                        <a:off x="4114800" y="2209800"/>
                        <a:ext cx="914400" cy="211138"/>
                      </a:xfrm>
                      <a:prstGeom prst="rect">
                        <a:avLst/>
                      </a:prstGeom>
                    </p:spPr>
                  </p:pic>
                </p:oleObj>
              </mc:Fallback>
            </mc:AlternateContent>
          </a:graphicData>
        </a:graphic>
      </p:graphicFrame>
    </p:spTree>
    <p:extLst>
      <p:ext uri="{BB962C8B-B14F-4D97-AF65-F5344CB8AC3E}">
        <p14:creationId xmlns:p14="http://schemas.microsoft.com/office/powerpoint/2010/main" val="27834129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p:cNvPicPr>
          <p:nvPr/>
        </p:nvPicPr>
        <p:blipFill>
          <a:blip r:embed="rId2">
            <a:extLst>
              <a:ext uri="{28A0092B-C50C-407E-A947-70E740481C1C}">
                <a14:useLocalDpi xmlns:a14="http://schemas.microsoft.com/office/drawing/2010/main" val="0"/>
              </a:ext>
            </a:extLst>
          </a:blip>
          <a:stretch>
            <a:fillRect/>
          </a:stretch>
        </p:blipFill>
        <p:spPr>
          <a:xfrm>
            <a:off x="-18033" y="0"/>
            <a:ext cx="13004800" cy="9753600"/>
          </a:xfrm>
          <a:prstGeom prst="rect">
            <a:avLst/>
          </a:prstGeom>
        </p:spPr>
      </p:pic>
      <p:sp>
        <p:nvSpPr>
          <p:cNvPr id="3" name="TextBox 2"/>
          <p:cNvSpPr txBox="1"/>
          <p:nvPr/>
        </p:nvSpPr>
        <p:spPr>
          <a:xfrm>
            <a:off x="497209" y="482808"/>
            <a:ext cx="67326" cy="192360"/>
          </a:xfrm>
          <a:prstGeom prst="rect">
            <a:avLst/>
          </a:prstGeom>
          <a:noFill/>
        </p:spPr>
        <p:txBody>
          <a:bodyPr vert="horz" wrap="none" lIns="0" tIns="0" rIns="0" bIns="0" rtlCol="0">
            <a:spAutoFit/>
          </a:bodyPr>
          <a:lstStyle/>
          <a:p>
            <a:pPr>
              <a:lnSpc>
                <a:spcPts val="1500"/>
              </a:lnSpc>
            </a:pPr>
            <a:r>
              <a:rPr lang="en-US" altLang="zh-CN" sz="1500">
                <a:solidFill>
                  <a:srgbClr val="FFFFFF"/>
                </a:solidFill>
                <a:latin typeface="Times New Roman"/>
              </a:rPr>
              <a:t>•</a:t>
            </a:r>
            <a:endParaRPr lang="zh-CN" altLang="en-US" sz="1500">
              <a:solidFill>
                <a:srgbClr val="FFFFFF"/>
              </a:solidFill>
              <a:latin typeface="Times New Roman"/>
            </a:endParaRPr>
          </a:p>
        </p:txBody>
      </p:sp>
      <p:sp>
        <p:nvSpPr>
          <p:cNvPr id="4" name="TextBox 3"/>
          <p:cNvSpPr txBox="1"/>
          <p:nvPr/>
        </p:nvSpPr>
        <p:spPr>
          <a:xfrm>
            <a:off x="24828" y="44569"/>
            <a:ext cx="2051845"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深度前馈神经网络</a:t>
            </a:r>
          </a:p>
        </p:txBody>
      </p:sp>
      <p:sp>
        <p:nvSpPr>
          <p:cNvPr id="5" name="TextBox 4"/>
          <p:cNvSpPr txBox="1"/>
          <p:nvPr/>
        </p:nvSpPr>
        <p:spPr>
          <a:xfrm>
            <a:off x="558285" y="434548"/>
            <a:ext cx="1538884"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两层神经网络</a:t>
            </a:r>
          </a:p>
        </p:txBody>
      </p:sp>
      <p:sp>
        <p:nvSpPr>
          <p:cNvPr id="6" name="TextBox 5"/>
          <p:cNvSpPr txBox="1"/>
          <p:nvPr/>
        </p:nvSpPr>
        <p:spPr>
          <a:xfrm>
            <a:off x="-18033" y="613595"/>
            <a:ext cx="12571030" cy="6155531"/>
          </a:xfrm>
          <a:prstGeom prst="rect">
            <a:avLst/>
          </a:prstGeom>
          <a:noFill/>
        </p:spPr>
        <p:txBody>
          <a:bodyPr vert="horz" wrap="square" lIns="0" tIns="0" rIns="0" bIns="0" rtlCol="0">
            <a:spAutoFit/>
          </a:bodyPr>
          <a:lstStyle/>
          <a:p>
            <a:pPr algn="l">
              <a:lnSpc>
                <a:spcPts val="8000"/>
              </a:lnSpc>
            </a:pPr>
            <a:r>
              <a:rPr lang="zh-CN" altLang="en-US" sz="3200" dirty="0">
                <a:solidFill>
                  <a:srgbClr val="000000"/>
                </a:solidFill>
                <a:latin typeface="微软雅黑"/>
              </a:rPr>
              <a:t>第二层：激活函数输出</a:t>
            </a:r>
            <a:r>
              <a:rPr lang="en-US" altLang="zh-CN" sz="3200" dirty="0">
                <a:solidFill>
                  <a:srgbClr val="000000"/>
                </a:solidFill>
                <a:latin typeface="微软雅黑"/>
              </a:rPr>
              <a:t>h</a:t>
            </a:r>
            <a:r>
              <a:rPr lang="zh-CN" altLang="en-US" sz="3200" dirty="0">
                <a:solidFill>
                  <a:srgbClr val="000000"/>
                </a:solidFill>
                <a:latin typeface="微软雅黑"/>
              </a:rPr>
              <a:t>乘以权重向量</a:t>
            </a:r>
            <a:r>
              <a:rPr lang="en-US" altLang="zh-CN" sz="3200" dirty="0">
                <a:solidFill>
                  <a:srgbClr val="000000"/>
                </a:solidFill>
                <a:latin typeface="微软雅黑"/>
              </a:rPr>
              <a:t>w</a:t>
            </a:r>
            <a:r>
              <a:rPr lang="zh-CN" altLang="en-US" sz="3200" dirty="0">
                <a:latin typeface="微软雅黑"/>
              </a:rPr>
              <a:t>后输出为：</a:t>
            </a:r>
            <a:endParaRPr lang="en-US" altLang="zh-CN" sz="3200" dirty="0">
              <a:latin typeface="微软雅黑"/>
            </a:endParaRPr>
          </a:p>
          <a:p>
            <a:pPr algn="l">
              <a:lnSpc>
                <a:spcPts val="8000"/>
              </a:lnSpc>
            </a:pPr>
            <a:endParaRPr lang="en-US" altLang="zh-CN" sz="3200" dirty="0">
              <a:latin typeface="微软雅黑"/>
            </a:endParaRPr>
          </a:p>
          <a:p>
            <a:pPr algn="l">
              <a:lnSpc>
                <a:spcPts val="8000"/>
              </a:lnSpc>
            </a:pPr>
            <a:endParaRPr lang="en-US" altLang="zh-CN" sz="3200" dirty="0">
              <a:latin typeface="微软雅黑"/>
            </a:endParaRPr>
          </a:p>
          <a:p>
            <a:pPr algn="l">
              <a:lnSpc>
                <a:spcPts val="8000"/>
              </a:lnSpc>
            </a:pPr>
            <a:endParaRPr lang="en-US" altLang="zh-CN" sz="3200" dirty="0">
              <a:latin typeface="微软雅黑"/>
            </a:endParaRPr>
          </a:p>
          <a:p>
            <a:pPr algn="l">
              <a:lnSpc>
                <a:spcPts val="8000"/>
              </a:lnSpc>
            </a:pPr>
            <a:endParaRPr lang="en-US" altLang="zh-CN" sz="3200" dirty="0">
              <a:latin typeface="微软雅黑"/>
            </a:endParaRPr>
          </a:p>
          <a:p>
            <a:pPr algn="l">
              <a:lnSpc>
                <a:spcPts val="8000"/>
              </a:lnSpc>
            </a:pPr>
            <a:r>
              <a:rPr lang="zh-CN" altLang="en-US" sz="3200" dirty="0">
                <a:solidFill>
                  <a:srgbClr val="FF0000"/>
                </a:solidFill>
                <a:latin typeface="微软雅黑"/>
              </a:rPr>
              <a:t>成功拟合</a:t>
            </a:r>
            <a:r>
              <a:rPr lang="en-US" altLang="zh-CN" sz="3200" dirty="0">
                <a:solidFill>
                  <a:srgbClr val="FF0000"/>
                </a:solidFill>
                <a:latin typeface="微软雅黑"/>
              </a:rPr>
              <a:t>XOR</a:t>
            </a:r>
            <a:r>
              <a:rPr lang="zh-CN" altLang="en-US" sz="3200" dirty="0">
                <a:solidFill>
                  <a:srgbClr val="FF0000"/>
                </a:solidFill>
                <a:latin typeface="微软雅黑"/>
              </a:rPr>
              <a:t>函数！</a:t>
            </a:r>
            <a:endParaRPr lang="en-US" altLang="zh-CN" sz="3200" dirty="0">
              <a:solidFill>
                <a:srgbClr val="FF0000"/>
              </a:solidFill>
              <a:latin typeface="微软雅黑"/>
            </a:endParaRPr>
          </a:p>
        </p:txBody>
      </p:sp>
      <p:pic>
        <p:nvPicPr>
          <p:cNvPr id="8" name="图片 7">
            <a:extLst>
              <a:ext uri="{FF2B5EF4-FFF2-40B4-BE49-F238E27FC236}">
                <a16:creationId xmlns:a16="http://schemas.microsoft.com/office/drawing/2014/main" id="{ADAF968F-FAB7-42E1-9C2A-3B95637482D4}"/>
              </a:ext>
            </a:extLst>
          </p:cNvPr>
          <p:cNvPicPr>
            <a:picLocks noChangeAspect="1"/>
          </p:cNvPicPr>
          <p:nvPr/>
        </p:nvPicPr>
        <p:blipFill>
          <a:blip r:embed="rId3"/>
          <a:stretch>
            <a:fillRect/>
          </a:stretch>
        </p:blipFill>
        <p:spPr>
          <a:xfrm>
            <a:off x="5366505" y="1862599"/>
            <a:ext cx="1058358" cy="3538800"/>
          </a:xfrm>
          <a:prstGeom prst="rect">
            <a:avLst/>
          </a:prstGeom>
        </p:spPr>
      </p:pic>
    </p:spTree>
    <p:extLst>
      <p:ext uri="{BB962C8B-B14F-4D97-AF65-F5344CB8AC3E}">
        <p14:creationId xmlns:p14="http://schemas.microsoft.com/office/powerpoint/2010/main" val="3431051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p:cNvPicPr>
          <p:nvPr/>
        </p:nvPicPr>
        <p:blipFill>
          <a:blip r:embed="rId2">
            <a:extLst>
              <a:ext uri="{28A0092B-C50C-407E-A947-70E740481C1C}">
                <a14:useLocalDpi xmlns:a14="http://schemas.microsoft.com/office/drawing/2010/main" val="0"/>
              </a:ext>
            </a:extLst>
          </a:blip>
          <a:stretch>
            <a:fillRect/>
          </a:stretch>
        </p:blipFill>
        <p:spPr>
          <a:xfrm>
            <a:off x="-18033" y="0"/>
            <a:ext cx="13004800" cy="9753600"/>
          </a:xfrm>
          <a:prstGeom prst="rect">
            <a:avLst/>
          </a:prstGeom>
        </p:spPr>
      </p:pic>
      <p:sp>
        <p:nvSpPr>
          <p:cNvPr id="3" name="TextBox 2"/>
          <p:cNvSpPr txBox="1"/>
          <p:nvPr/>
        </p:nvSpPr>
        <p:spPr>
          <a:xfrm>
            <a:off x="497209" y="482808"/>
            <a:ext cx="67326" cy="192360"/>
          </a:xfrm>
          <a:prstGeom prst="rect">
            <a:avLst/>
          </a:prstGeom>
          <a:noFill/>
        </p:spPr>
        <p:txBody>
          <a:bodyPr vert="horz" wrap="none" lIns="0" tIns="0" rIns="0" bIns="0" rtlCol="0">
            <a:spAutoFit/>
          </a:bodyPr>
          <a:lstStyle/>
          <a:p>
            <a:pPr>
              <a:lnSpc>
                <a:spcPts val="1500"/>
              </a:lnSpc>
            </a:pPr>
            <a:r>
              <a:rPr lang="en-US" altLang="zh-CN" sz="1500">
                <a:solidFill>
                  <a:srgbClr val="FFFFFF"/>
                </a:solidFill>
                <a:latin typeface="Times New Roman"/>
              </a:rPr>
              <a:t>•</a:t>
            </a:r>
            <a:endParaRPr lang="zh-CN" altLang="en-US" sz="1500">
              <a:solidFill>
                <a:srgbClr val="FFFFFF"/>
              </a:solidFill>
              <a:latin typeface="Times New Roman"/>
            </a:endParaRPr>
          </a:p>
        </p:txBody>
      </p:sp>
      <p:sp>
        <p:nvSpPr>
          <p:cNvPr id="4" name="TextBox 3"/>
          <p:cNvSpPr txBox="1"/>
          <p:nvPr/>
        </p:nvSpPr>
        <p:spPr>
          <a:xfrm>
            <a:off x="24828" y="44569"/>
            <a:ext cx="2051845"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深度前馈神经网络</a:t>
            </a:r>
          </a:p>
        </p:txBody>
      </p:sp>
      <p:sp>
        <p:nvSpPr>
          <p:cNvPr id="5" name="TextBox 4"/>
          <p:cNvSpPr txBox="1"/>
          <p:nvPr/>
        </p:nvSpPr>
        <p:spPr>
          <a:xfrm>
            <a:off x="558285" y="434548"/>
            <a:ext cx="1538884"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两层神经网络</a:t>
            </a:r>
          </a:p>
        </p:txBody>
      </p:sp>
      <p:sp>
        <p:nvSpPr>
          <p:cNvPr id="6" name="TextBox 5"/>
          <p:cNvSpPr txBox="1"/>
          <p:nvPr/>
        </p:nvSpPr>
        <p:spPr>
          <a:xfrm>
            <a:off x="-18033" y="578988"/>
            <a:ext cx="12571030" cy="4103688"/>
          </a:xfrm>
          <a:prstGeom prst="rect">
            <a:avLst/>
          </a:prstGeom>
          <a:noFill/>
        </p:spPr>
        <p:txBody>
          <a:bodyPr vert="horz" wrap="square" lIns="0" tIns="0" rIns="0" bIns="0" rtlCol="0">
            <a:spAutoFit/>
          </a:bodyPr>
          <a:lstStyle/>
          <a:p>
            <a:pPr algn="l">
              <a:lnSpc>
                <a:spcPts val="8000"/>
              </a:lnSpc>
            </a:pPr>
            <a:r>
              <a:rPr lang="zh-CN" altLang="en-US" sz="3200" dirty="0">
                <a:solidFill>
                  <a:schemeClr val="tx1"/>
                </a:solidFill>
                <a:latin typeface="微软雅黑"/>
              </a:rPr>
              <a:t>拟合过程：</a:t>
            </a:r>
            <a:endParaRPr lang="en-US" altLang="zh-CN" sz="3200" dirty="0">
              <a:solidFill>
                <a:schemeClr val="tx1"/>
              </a:solidFill>
              <a:latin typeface="微软雅黑"/>
            </a:endParaRPr>
          </a:p>
          <a:p>
            <a:pPr algn="l">
              <a:lnSpc>
                <a:spcPts val="8000"/>
              </a:lnSpc>
            </a:pPr>
            <a:r>
              <a:rPr lang="zh-CN" altLang="en-US" sz="3200" dirty="0">
                <a:solidFill>
                  <a:schemeClr val="tx1"/>
                </a:solidFill>
                <a:latin typeface="微软雅黑"/>
              </a:rPr>
              <a:t>以第一层（隐藏层）输出为特征空间，</a:t>
            </a:r>
            <a:endParaRPr lang="en-US" altLang="zh-CN" sz="3200" dirty="0">
              <a:solidFill>
                <a:schemeClr val="tx1"/>
              </a:solidFill>
              <a:latin typeface="微软雅黑"/>
            </a:endParaRPr>
          </a:p>
          <a:p>
            <a:pPr algn="l">
              <a:lnSpc>
                <a:spcPts val="8000"/>
              </a:lnSpc>
            </a:pPr>
            <a:r>
              <a:rPr lang="zh-CN" altLang="en-US" sz="3200" dirty="0">
                <a:solidFill>
                  <a:schemeClr val="tx1"/>
                </a:solidFill>
                <a:latin typeface="微软雅黑"/>
              </a:rPr>
              <a:t>在特征空间中实现线性分类（输出层）</a:t>
            </a:r>
            <a:endParaRPr lang="en-US" altLang="zh-CN" sz="3200" dirty="0">
              <a:solidFill>
                <a:schemeClr val="tx1"/>
              </a:solidFill>
              <a:latin typeface="微软雅黑"/>
            </a:endParaRPr>
          </a:p>
          <a:p>
            <a:pPr algn="l">
              <a:lnSpc>
                <a:spcPts val="8000"/>
              </a:lnSpc>
            </a:pPr>
            <a:endParaRPr lang="en-US" altLang="zh-CN" sz="3200" dirty="0">
              <a:solidFill>
                <a:schemeClr val="tx1"/>
              </a:solidFill>
              <a:latin typeface="微软雅黑"/>
            </a:endParaRPr>
          </a:p>
        </p:txBody>
      </p:sp>
      <p:pic>
        <p:nvPicPr>
          <p:cNvPr id="9" name="图片 8">
            <a:extLst>
              <a:ext uri="{FF2B5EF4-FFF2-40B4-BE49-F238E27FC236}">
                <a16:creationId xmlns:a16="http://schemas.microsoft.com/office/drawing/2014/main" id="{42996F5F-0EFB-4AA0-9779-15C5045E4160}"/>
              </a:ext>
            </a:extLst>
          </p:cNvPr>
          <p:cNvPicPr>
            <a:picLocks noChangeAspect="1"/>
          </p:cNvPicPr>
          <p:nvPr/>
        </p:nvPicPr>
        <p:blipFill>
          <a:blip r:embed="rId3"/>
          <a:stretch>
            <a:fillRect/>
          </a:stretch>
        </p:blipFill>
        <p:spPr>
          <a:xfrm>
            <a:off x="7649274" y="910880"/>
            <a:ext cx="5054868" cy="4350784"/>
          </a:xfrm>
          <a:prstGeom prst="rect">
            <a:avLst/>
          </a:prstGeom>
        </p:spPr>
      </p:pic>
      <p:pic>
        <p:nvPicPr>
          <p:cNvPr id="7" name="图片 6">
            <a:extLst>
              <a:ext uri="{FF2B5EF4-FFF2-40B4-BE49-F238E27FC236}">
                <a16:creationId xmlns:a16="http://schemas.microsoft.com/office/drawing/2014/main" id="{94560B62-3169-4862-B4B7-0FA8FA1D3D96}"/>
              </a:ext>
            </a:extLst>
          </p:cNvPr>
          <p:cNvPicPr>
            <a:picLocks noChangeAspect="1"/>
          </p:cNvPicPr>
          <p:nvPr/>
        </p:nvPicPr>
        <p:blipFill>
          <a:blip r:embed="rId4"/>
          <a:stretch>
            <a:fillRect/>
          </a:stretch>
        </p:blipFill>
        <p:spPr>
          <a:xfrm>
            <a:off x="133112" y="5050374"/>
            <a:ext cx="9450631" cy="4703226"/>
          </a:xfrm>
          <a:prstGeom prst="rect">
            <a:avLst/>
          </a:prstGeom>
        </p:spPr>
      </p:pic>
    </p:spTree>
    <p:extLst>
      <p:ext uri="{BB962C8B-B14F-4D97-AF65-F5344CB8AC3E}">
        <p14:creationId xmlns:p14="http://schemas.microsoft.com/office/powerpoint/2010/main" val="3562428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p:cNvPicPr>
          <p:nvPr/>
        </p:nvPicPr>
        <p:blipFill>
          <a:blip r:embed="rId2">
            <a:extLst>
              <a:ext uri="{28A0092B-C50C-407E-A947-70E740481C1C}">
                <a14:useLocalDpi xmlns:a14="http://schemas.microsoft.com/office/drawing/2010/main" val="0"/>
              </a:ext>
            </a:extLst>
          </a:blip>
          <a:stretch>
            <a:fillRect/>
          </a:stretch>
        </p:blipFill>
        <p:spPr>
          <a:xfrm>
            <a:off x="-18033" y="0"/>
            <a:ext cx="13004800" cy="9753600"/>
          </a:xfrm>
          <a:prstGeom prst="rect">
            <a:avLst/>
          </a:prstGeom>
        </p:spPr>
      </p:pic>
      <p:sp>
        <p:nvSpPr>
          <p:cNvPr id="3" name="TextBox 2"/>
          <p:cNvSpPr txBox="1"/>
          <p:nvPr/>
        </p:nvSpPr>
        <p:spPr>
          <a:xfrm>
            <a:off x="497209" y="482808"/>
            <a:ext cx="67326" cy="192360"/>
          </a:xfrm>
          <a:prstGeom prst="rect">
            <a:avLst/>
          </a:prstGeom>
          <a:noFill/>
        </p:spPr>
        <p:txBody>
          <a:bodyPr vert="horz" wrap="none" lIns="0" tIns="0" rIns="0" bIns="0" rtlCol="0">
            <a:spAutoFit/>
          </a:bodyPr>
          <a:lstStyle/>
          <a:p>
            <a:pPr>
              <a:lnSpc>
                <a:spcPts val="1500"/>
              </a:lnSpc>
            </a:pPr>
            <a:r>
              <a:rPr lang="en-US" altLang="zh-CN" sz="1500">
                <a:solidFill>
                  <a:srgbClr val="FFFFFF"/>
                </a:solidFill>
                <a:latin typeface="Times New Roman"/>
              </a:rPr>
              <a:t>•</a:t>
            </a:r>
            <a:endParaRPr lang="zh-CN" altLang="en-US" sz="1500">
              <a:solidFill>
                <a:srgbClr val="FFFFFF"/>
              </a:solidFill>
              <a:latin typeface="Times New Roman"/>
            </a:endParaRPr>
          </a:p>
        </p:txBody>
      </p:sp>
      <p:sp>
        <p:nvSpPr>
          <p:cNvPr id="4" name="TextBox 3"/>
          <p:cNvSpPr txBox="1"/>
          <p:nvPr/>
        </p:nvSpPr>
        <p:spPr>
          <a:xfrm>
            <a:off x="24828" y="44569"/>
            <a:ext cx="2051845"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深度前馈神经网络</a:t>
            </a:r>
          </a:p>
        </p:txBody>
      </p:sp>
      <p:sp>
        <p:nvSpPr>
          <p:cNvPr id="5" name="TextBox 4"/>
          <p:cNvSpPr txBox="1"/>
          <p:nvPr/>
        </p:nvSpPr>
        <p:spPr>
          <a:xfrm>
            <a:off x="301804" y="434548"/>
            <a:ext cx="2051845"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深度前馈神经网络</a:t>
            </a:r>
          </a:p>
        </p:txBody>
      </p:sp>
      <p:sp>
        <p:nvSpPr>
          <p:cNvPr id="6" name="TextBox 5"/>
          <p:cNvSpPr txBox="1"/>
          <p:nvPr/>
        </p:nvSpPr>
        <p:spPr>
          <a:xfrm>
            <a:off x="-18033" y="773112"/>
            <a:ext cx="12571030" cy="1893019"/>
          </a:xfrm>
          <a:prstGeom prst="rect">
            <a:avLst/>
          </a:prstGeom>
          <a:noFill/>
        </p:spPr>
        <p:txBody>
          <a:bodyPr vert="horz" wrap="square" lIns="0" tIns="0" rIns="0" bIns="0" rtlCol="0">
            <a:spAutoFit/>
          </a:bodyPr>
          <a:lstStyle/>
          <a:p>
            <a:pPr algn="l">
              <a:lnSpc>
                <a:spcPts val="8000"/>
              </a:lnSpc>
            </a:pPr>
            <a:r>
              <a:rPr lang="zh-CN" altLang="en-US" sz="3200" dirty="0">
                <a:solidFill>
                  <a:schemeClr val="tx1"/>
                </a:solidFill>
                <a:latin typeface="微软雅黑"/>
              </a:rPr>
              <a:t>深度前馈神经网络，多层感知机（</a:t>
            </a:r>
            <a:r>
              <a:rPr lang="en-US" altLang="zh-CN" sz="3200" dirty="0">
                <a:solidFill>
                  <a:schemeClr val="tx1"/>
                </a:solidFill>
                <a:latin typeface="微软雅黑"/>
              </a:rPr>
              <a:t>MLP</a:t>
            </a:r>
            <a:r>
              <a:rPr lang="zh-CN" altLang="en-US" sz="3200" dirty="0">
                <a:solidFill>
                  <a:schemeClr val="tx1"/>
                </a:solidFill>
                <a:latin typeface="微软雅黑"/>
              </a:rPr>
              <a:t>）</a:t>
            </a:r>
            <a:endParaRPr lang="en-US" altLang="zh-CN" sz="3200" dirty="0">
              <a:solidFill>
                <a:schemeClr val="tx1"/>
              </a:solidFill>
              <a:latin typeface="微软雅黑"/>
            </a:endParaRPr>
          </a:p>
          <a:p>
            <a:pPr algn="l">
              <a:lnSpc>
                <a:spcPts val="8000"/>
              </a:lnSpc>
            </a:pPr>
            <a:endParaRPr lang="en-US" altLang="zh-CN" sz="3200" dirty="0">
              <a:solidFill>
                <a:schemeClr val="tx1"/>
              </a:solidFill>
              <a:latin typeface="微软雅黑"/>
            </a:endParaRPr>
          </a:p>
        </p:txBody>
      </p:sp>
      <p:pic>
        <p:nvPicPr>
          <p:cNvPr id="10" name="Picture 3">
            <a:extLst>
              <a:ext uri="{FF2B5EF4-FFF2-40B4-BE49-F238E27FC236}">
                <a16:creationId xmlns:a16="http://schemas.microsoft.com/office/drawing/2014/main" id="{157D47E1-648E-49BD-83D1-B3428AA0F6A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274" y="2065420"/>
            <a:ext cx="10635915" cy="6067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 name="Rectangle 4">
            <a:extLst>
              <a:ext uri="{FF2B5EF4-FFF2-40B4-BE49-F238E27FC236}">
                <a16:creationId xmlns:a16="http://schemas.microsoft.com/office/drawing/2014/main" id="{80884D0F-7121-45F1-8C3F-A6710E16D0BE}"/>
              </a:ext>
            </a:extLst>
          </p:cNvPr>
          <p:cNvSpPr>
            <a:spLocks noChangeArrowheads="1"/>
          </p:cNvSpPr>
          <p:nvPr/>
        </p:nvSpPr>
        <p:spPr bwMode="auto">
          <a:xfrm>
            <a:off x="1240507" y="8562055"/>
            <a:ext cx="5280609"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a:r>
              <a:rPr lang="en-US" altLang="zh-CN" sz="2400" b="1" dirty="0"/>
              <a:t>R – S</a:t>
            </a:r>
            <a:r>
              <a:rPr lang="en-US" altLang="zh-CN" sz="2400" b="1" baseline="35000" dirty="0"/>
              <a:t>1</a:t>
            </a:r>
            <a:r>
              <a:rPr lang="en-US" altLang="zh-CN" sz="2400" b="1" dirty="0"/>
              <a:t> – S</a:t>
            </a:r>
            <a:r>
              <a:rPr lang="en-US" altLang="zh-CN" sz="2400" b="1" baseline="35000" dirty="0"/>
              <a:t>2</a:t>
            </a:r>
            <a:r>
              <a:rPr lang="en-US" altLang="zh-CN" sz="2400" b="1" dirty="0"/>
              <a:t> – S</a:t>
            </a:r>
            <a:r>
              <a:rPr lang="en-US" altLang="zh-CN" sz="2400" b="1" baseline="35000" dirty="0"/>
              <a:t>3</a:t>
            </a:r>
            <a:r>
              <a:rPr lang="en-US" altLang="zh-CN" sz="2400" b="1" dirty="0"/>
              <a:t>  Network</a:t>
            </a:r>
          </a:p>
        </p:txBody>
      </p:sp>
    </p:spTree>
    <p:extLst>
      <p:ext uri="{BB962C8B-B14F-4D97-AF65-F5344CB8AC3E}">
        <p14:creationId xmlns:p14="http://schemas.microsoft.com/office/powerpoint/2010/main" val="1813064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p:cNvPicPr>
          <p:nvPr/>
        </p:nvPicPr>
        <p:blipFill>
          <a:blip r:embed="rId3">
            <a:extLst>
              <a:ext uri="{28A0092B-C50C-407E-A947-70E740481C1C}">
                <a14:useLocalDpi xmlns:a14="http://schemas.microsoft.com/office/drawing/2010/main" val="0"/>
              </a:ext>
            </a:extLst>
          </a:blip>
          <a:stretch>
            <a:fillRect/>
          </a:stretch>
        </p:blipFill>
        <p:spPr>
          <a:xfrm>
            <a:off x="-18033" y="0"/>
            <a:ext cx="13004800" cy="9753600"/>
          </a:xfrm>
          <a:prstGeom prst="rect">
            <a:avLst/>
          </a:prstGeom>
        </p:spPr>
      </p:pic>
      <p:sp>
        <p:nvSpPr>
          <p:cNvPr id="3" name="TextBox 2"/>
          <p:cNvSpPr txBox="1"/>
          <p:nvPr/>
        </p:nvSpPr>
        <p:spPr>
          <a:xfrm>
            <a:off x="497209" y="482808"/>
            <a:ext cx="67326" cy="192360"/>
          </a:xfrm>
          <a:prstGeom prst="rect">
            <a:avLst/>
          </a:prstGeom>
          <a:noFill/>
        </p:spPr>
        <p:txBody>
          <a:bodyPr vert="horz" wrap="none" lIns="0" tIns="0" rIns="0" bIns="0" rtlCol="0">
            <a:spAutoFit/>
          </a:bodyPr>
          <a:lstStyle/>
          <a:p>
            <a:pPr>
              <a:lnSpc>
                <a:spcPts val="1500"/>
              </a:lnSpc>
            </a:pPr>
            <a:r>
              <a:rPr lang="en-US" altLang="zh-CN" sz="1500">
                <a:solidFill>
                  <a:srgbClr val="FFFFFF"/>
                </a:solidFill>
                <a:latin typeface="Times New Roman"/>
              </a:rPr>
              <a:t>•</a:t>
            </a:r>
            <a:endParaRPr lang="zh-CN" altLang="en-US" sz="1500">
              <a:solidFill>
                <a:srgbClr val="FFFFFF"/>
              </a:solidFill>
              <a:latin typeface="Times New Roman"/>
            </a:endParaRPr>
          </a:p>
        </p:txBody>
      </p:sp>
      <p:sp>
        <p:nvSpPr>
          <p:cNvPr id="4" name="TextBox 3"/>
          <p:cNvSpPr txBox="1"/>
          <p:nvPr/>
        </p:nvSpPr>
        <p:spPr>
          <a:xfrm>
            <a:off x="24828" y="44569"/>
            <a:ext cx="2051845"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深度前馈神经网络</a:t>
            </a:r>
          </a:p>
        </p:txBody>
      </p:sp>
      <p:sp>
        <p:nvSpPr>
          <p:cNvPr id="5" name="TextBox 4"/>
          <p:cNvSpPr txBox="1"/>
          <p:nvPr/>
        </p:nvSpPr>
        <p:spPr>
          <a:xfrm>
            <a:off x="301804" y="434548"/>
            <a:ext cx="2051845"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深度前馈神经网络</a:t>
            </a:r>
          </a:p>
        </p:txBody>
      </p:sp>
      <p:sp>
        <p:nvSpPr>
          <p:cNvPr id="6" name="TextBox 5"/>
          <p:cNvSpPr txBox="1"/>
          <p:nvPr/>
        </p:nvSpPr>
        <p:spPr>
          <a:xfrm>
            <a:off x="-18033" y="773112"/>
            <a:ext cx="12571030" cy="1893019"/>
          </a:xfrm>
          <a:prstGeom prst="rect">
            <a:avLst/>
          </a:prstGeom>
          <a:noFill/>
        </p:spPr>
        <p:txBody>
          <a:bodyPr vert="horz" wrap="square" lIns="0" tIns="0" rIns="0" bIns="0" rtlCol="0">
            <a:spAutoFit/>
          </a:bodyPr>
          <a:lstStyle/>
          <a:p>
            <a:pPr algn="l">
              <a:lnSpc>
                <a:spcPts val="8000"/>
              </a:lnSpc>
            </a:pPr>
            <a:r>
              <a:rPr lang="zh-CN" altLang="en-US" sz="3200" dirty="0">
                <a:solidFill>
                  <a:schemeClr val="tx1"/>
                </a:solidFill>
                <a:latin typeface="微软雅黑"/>
              </a:rPr>
              <a:t>深度前馈神经网络，多层感知机（</a:t>
            </a:r>
            <a:r>
              <a:rPr lang="en-US" altLang="zh-CN" sz="3200" dirty="0">
                <a:solidFill>
                  <a:schemeClr val="tx1"/>
                </a:solidFill>
                <a:latin typeface="微软雅黑"/>
              </a:rPr>
              <a:t>MLP</a:t>
            </a:r>
            <a:r>
              <a:rPr lang="zh-CN" altLang="en-US" sz="3200" dirty="0">
                <a:solidFill>
                  <a:schemeClr val="tx1"/>
                </a:solidFill>
                <a:latin typeface="微软雅黑"/>
              </a:rPr>
              <a:t>）</a:t>
            </a:r>
            <a:endParaRPr lang="en-US" altLang="zh-CN" sz="3200" dirty="0">
              <a:solidFill>
                <a:schemeClr val="tx1"/>
              </a:solidFill>
              <a:latin typeface="微软雅黑"/>
            </a:endParaRPr>
          </a:p>
          <a:p>
            <a:pPr algn="l">
              <a:lnSpc>
                <a:spcPts val="8000"/>
              </a:lnSpc>
            </a:pPr>
            <a:endParaRPr lang="en-US" altLang="zh-CN" sz="3200" dirty="0">
              <a:solidFill>
                <a:schemeClr val="tx1"/>
              </a:solidFill>
              <a:latin typeface="微软雅黑"/>
            </a:endParaRPr>
          </a:p>
        </p:txBody>
      </p:sp>
      <p:grpSp>
        <p:nvGrpSpPr>
          <p:cNvPr id="9" name="Group 162">
            <a:extLst>
              <a:ext uri="{FF2B5EF4-FFF2-40B4-BE49-F238E27FC236}">
                <a16:creationId xmlns:a16="http://schemas.microsoft.com/office/drawing/2014/main" id="{7162E748-50AF-491E-9145-CEC764046C65}"/>
              </a:ext>
            </a:extLst>
          </p:cNvPr>
          <p:cNvGrpSpPr>
            <a:grpSpLocks/>
          </p:cNvGrpSpPr>
          <p:nvPr/>
        </p:nvGrpSpPr>
        <p:grpSpPr bwMode="auto">
          <a:xfrm>
            <a:off x="1901825" y="1916113"/>
            <a:ext cx="6171364" cy="4472655"/>
            <a:chOff x="1424" y="1296"/>
            <a:chExt cx="3905" cy="2976"/>
          </a:xfrm>
        </p:grpSpPr>
        <p:sp>
          <p:nvSpPr>
            <p:cNvPr id="12" name="Line 11">
              <a:extLst>
                <a:ext uri="{FF2B5EF4-FFF2-40B4-BE49-F238E27FC236}">
                  <a16:creationId xmlns:a16="http://schemas.microsoft.com/office/drawing/2014/main" id="{F2717A2E-001A-47DA-B575-0C9D30377EE5}"/>
                </a:ext>
              </a:extLst>
            </p:cNvPr>
            <p:cNvSpPr>
              <a:spLocks noChangeShapeType="1"/>
            </p:cNvSpPr>
            <p:nvPr/>
          </p:nvSpPr>
          <p:spPr bwMode="auto">
            <a:xfrm>
              <a:off x="3168" y="3024"/>
              <a:ext cx="0" cy="624"/>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Oval 14">
              <a:extLst>
                <a:ext uri="{FF2B5EF4-FFF2-40B4-BE49-F238E27FC236}">
                  <a16:creationId xmlns:a16="http://schemas.microsoft.com/office/drawing/2014/main" id="{337CDE57-3163-4140-BA66-316D9E8CEB93}"/>
                </a:ext>
              </a:extLst>
            </p:cNvPr>
            <p:cNvSpPr>
              <a:spLocks noChangeArrowheads="1"/>
            </p:cNvSpPr>
            <p:nvPr/>
          </p:nvSpPr>
          <p:spPr bwMode="auto">
            <a:xfrm>
              <a:off x="4369" y="2320"/>
              <a:ext cx="384" cy="384"/>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 name="Line 15">
              <a:extLst>
                <a:ext uri="{FF2B5EF4-FFF2-40B4-BE49-F238E27FC236}">
                  <a16:creationId xmlns:a16="http://schemas.microsoft.com/office/drawing/2014/main" id="{BBD8CA6F-6465-4411-A311-EE98E981C858}"/>
                </a:ext>
              </a:extLst>
            </p:cNvPr>
            <p:cNvSpPr>
              <a:spLocks noChangeShapeType="1"/>
            </p:cNvSpPr>
            <p:nvPr/>
          </p:nvSpPr>
          <p:spPr bwMode="auto">
            <a:xfrm>
              <a:off x="4561" y="2832"/>
              <a:ext cx="0" cy="624"/>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Oval 16">
              <a:extLst>
                <a:ext uri="{FF2B5EF4-FFF2-40B4-BE49-F238E27FC236}">
                  <a16:creationId xmlns:a16="http://schemas.microsoft.com/office/drawing/2014/main" id="{CE07EEAE-B3C5-4EC4-9F48-B793FC0CE5CB}"/>
                </a:ext>
              </a:extLst>
            </p:cNvPr>
            <p:cNvSpPr>
              <a:spLocks noChangeArrowheads="1"/>
            </p:cNvSpPr>
            <p:nvPr/>
          </p:nvSpPr>
          <p:spPr bwMode="auto">
            <a:xfrm>
              <a:off x="4369" y="3504"/>
              <a:ext cx="384" cy="384"/>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 name="Oval 17">
              <a:extLst>
                <a:ext uri="{FF2B5EF4-FFF2-40B4-BE49-F238E27FC236}">
                  <a16:creationId xmlns:a16="http://schemas.microsoft.com/office/drawing/2014/main" id="{9FB6A497-654C-4151-9E36-9961C5FE781D}"/>
                </a:ext>
              </a:extLst>
            </p:cNvPr>
            <p:cNvSpPr>
              <a:spLocks noChangeArrowheads="1"/>
            </p:cNvSpPr>
            <p:nvPr/>
          </p:nvSpPr>
          <p:spPr bwMode="auto">
            <a:xfrm>
              <a:off x="4369" y="1797"/>
              <a:ext cx="384" cy="384"/>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 name="Line 43">
              <a:extLst>
                <a:ext uri="{FF2B5EF4-FFF2-40B4-BE49-F238E27FC236}">
                  <a16:creationId xmlns:a16="http://schemas.microsoft.com/office/drawing/2014/main" id="{8F03AAEA-0C00-4A44-96A7-387D2DA0E6ED}"/>
                </a:ext>
              </a:extLst>
            </p:cNvPr>
            <p:cNvSpPr>
              <a:spLocks noChangeShapeType="1"/>
            </p:cNvSpPr>
            <p:nvPr/>
          </p:nvSpPr>
          <p:spPr bwMode="auto">
            <a:xfrm>
              <a:off x="4753" y="1968"/>
              <a:ext cx="57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 name="Line 44">
              <a:extLst>
                <a:ext uri="{FF2B5EF4-FFF2-40B4-BE49-F238E27FC236}">
                  <a16:creationId xmlns:a16="http://schemas.microsoft.com/office/drawing/2014/main" id="{49EAE91C-06D8-4BC8-B387-BB4259F43071}"/>
                </a:ext>
              </a:extLst>
            </p:cNvPr>
            <p:cNvSpPr>
              <a:spLocks noChangeShapeType="1"/>
            </p:cNvSpPr>
            <p:nvPr/>
          </p:nvSpPr>
          <p:spPr bwMode="auto">
            <a:xfrm>
              <a:off x="4753" y="2523"/>
              <a:ext cx="57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 name="Line 45">
              <a:extLst>
                <a:ext uri="{FF2B5EF4-FFF2-40B4-BE49-F238E27FC236}">
                  <a16:creationId xmlns:a16="http://schemas.microsoft.com/office/drawing/2014/main" id="{F64850E3-08D9-4EB6-A5F5-6138B170B6BF}"/>
                </a:ext>
              </a:extLst>
            </p:cNvPr>
            <p:cNvSpPr>
              <a:spLocks noChangeShapeType="1"/>
            </p:cNvSpPr>
            <p:nvPr/>
          </p:nvSpPr>
          <p:spPr bwMode="auto">
            <a:xfrm>
              <a:off x="4753" y="3696"/>
              <a:ext cx="57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 name="Line 46">
              <a:extLst>
                <a:ext uri="{FF2B5EF4-FFF2-40B4-BE49-F238E27FC236}">
                  <a16:creationId xmlns:a16="http://schemas.microsoft.com/office/drawing/2014/main" id="{BD3AF01F-5E66-4C3E-AF26-E7D69C2D25B6}"/>
                </a:ext>
              </a:extLst>
            </p:cNvPr>
            <p:cNvSpPr>
              <a:spLocks noChangeShapeType="1"/>
            </p:cNvSpPr>
            <p:nvPr/>
          </p:nvSpPr>
          <p:spPr bwMode="auto">
            <a:xfrm>
              <a:off x="5041" y="2832"/>
              <a:ext cx="0" cy="624"/>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47">
              <a:extLst>
                <a:ext uri="{FF2B5EF4-FFF2-40B4-BE49-F238E27FC236}">
                  <a16:creationId xmlns:a16="http://schemas.microsoft.com/office/drawing/2014/main" id="{56ED4E82-BF35-49E3-8639-D210C8C39433}"/>
                </a:ext>
              </a:extLst>
            </p:cNvPr>
            <p:cNvSpPr>
              <a:spLocks noChangeShapeType="1"/>
            </p:cNvSpPr>
            <p:nvPr/>
          </p:nvSpPr>
          <p:spPr bwMode="auto">
            <a:xfrm>
              <a:off x="1655" y="2832"/>
              <a:ext cx="0" cy="624"/>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Oval 48">
              <a:extLst>
                <a:ext uri="{FF2B5EF4-FFF2-40B4-BE49-F238E27FC236}">
                  <a16:creationId xmlns:a16="http://schemas.microsoft.com/office/drawing/2014/main" id="{F17B3C6D-CE3D-4E84-87B2-BF1151E16CB2}"/>
                </a:ext>
              </a:extLst>
            </p:cNvPr>
            <p:cNvSpPr>
              <a:spLocks noChangeArrowheads="1"/>
            </p:cNvSpPr>
            <p:nvPr/>
          </p:nvSpPr>
          <p:spPr bwMode="auto">
            <a:xfrm>
              <a:off x="1605" y="1928"/>
              <a:ext cx="96" cy="96"/>
            </a:xfrm>
            <a:prstGeom prst="ellipse">
              <a:avLst/>
            </a:prstGeom>
            <a:solidFill>
              <a:srgbClr val="0000FF"/>
            </a:solidFill>
            <a:ln w="12700">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 name="Oval 49">
              <a:extLst>
                <a:ext uri="{FF2B5EF4-FFF2-40B4-BE49-F238E27FC236}">
                  <a16:creationId xmlns:a16="http://schemas.microsoft.com/office/drawing/2014/main" id="{9D7E3A52-7DE7-4281-9D18-B2854F1BECCD}"/>
                </a:ext>
              </a:extLst>
            </p:cNvPr>
            <p:cNvSpPr>
              <a:spLocks noChangeArrowheads="1"/>
            </p:cNvSpPr>
            <p:nvPr/>
          </p:nvSpPr>
          <p:spPr bwMode="auto">
            <a:xfrm>
              <a:off x="1605" y="2472"/>
              <a:ext cx="96" cy="96"/>
            </a:xfrm>
            <a:prstGeom prst="ellipse">
              <a:avLst/>
            </a:prstGeom>
            <a:solidFill>
              <a:srgbClr val="0000FF"/>
            </a:solidFill>
            <a:ln w="12700">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 name="Oval 50">
              <a:extLst>
                <a:ext uri="{FF2B5EF4-FFF2-40B4-BE49-F238E27FC236}">
                  <a16:creationId xmlns:a16="http://schemas.microsoft.com/office/drawing/2014/main" id="{C9799114-DBAB-445F-8EA3-7E0D7C629AD0}"/>
                </a:ext>
              </a:extLst>
            </p:cNvPr>
            <p:cNvSpPr>
              <a:spLocks noChangeArrowheads="1"/>
            </p:cNvSpPr>
            <p:nvPr/>
          </p:nvSpPr>
          <p:spPr bwMode="auto">
            <a:xfrm>
              <a:off x="1605" y="3652"/>
              <a:ext cx="96" cy="96"/>
            </a:xfrm>
            <a:prstGeom prst="ellipse">
              <a:avLst/>
            </a:prstGeom>
            <a:solidFill>
              <a:srgbClr val="0000FF"/>
            </a:solidFill>
            <a:ln w="12700">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5" name="Line 53">
              <a:extLst>
                <a:ext uri="{FF2B5EF4-FFF2-40B4-BE49-F238E27FC236}">
                  <a16:creationId xmlns:a16="http://schemas.microsoft.com/office/drawing/2014/main" id="{3C2F8B9D-92C8-4CF2-8692-C67B44D15623}"/>
                </a:ext>
              </a:extLst>
            </p:cNvPr>
            <p:cNvSpPr>
              <a:spLocks noChangeShapeType="1"/>
            </p:cNvSpPr>
            <p:nvPr/>
          </p:nvSpPr>
          <p:spPr bwMode="auto">
            <a:xfrm flipV="1">
              <a:off x="1655" y="1525"/>
              <a:ext cx="1316" cy="45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 name="Line 54">
              <a:extLst>
                <a:ext uri="{FF2B5EF4-FFF2-40B4-BE49-F238E27FC236}">
                  <a16:creationId xmlns:a16="http://schemas.microsoft.com/office/drawing/2014/main" id="{631A6851-74AB-4B77-91A9-EA9C4A519DE9}"/>
                </a:ext>
              </a:extLst>
            </p:cNvPr>
            <p:cNvSpPr>
              <a:spLocks noChangeShapeType="1"/>
            </p:cNvSpPr>
            <p:nvPr/>
          </p:nvSpPr>
          <p:spPr bwMode="auto">
            <a:xfrm>
              <a:off x="1655" y="1979"/>
              <a:ext cx="1316" cy="49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 name="Line 55">
              <a:extLst>
                <a:ext uri="{FF2B5EF4-FFF2-40B4-BE49-F238E27FC236}">
                  <a16:creationId xmlns:a16="http://schemas.microsoft.com/office/drawing/2014/main" id="{BFB2C9B8-239E-4C8D-8B37-990E0B8A298C}"/>
                </a:ext>
              </a:extLst>
            </p:cNvPr>
            <p:cNvSpPr>
              <a:spLocks noChangeShapeType="1"/>
            </p:cNvSpPr>
            <p:nvPr/>
          </p:nvSpPr>
          <p:spPr bwMode="auto">
            <a:xfrm>
              <a:off x="1655" y="1979"/>
              <a:ext cx="1316" cy="204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 name="Line 56">
              <a:extLst>
                <a:ext uri="{FF2B5EF4-FFF2-40B4-BE49-F238E27FC236}">
                  <a16:creationId xmlns:a16="http://schemas.microsoft.com/office/drawing/2014/main" id="{F17CB2C9-E31C-4B19-87A0-F8692DB32876}"/>
                </a:ext>
              </a:extLst>
            </p:cNvPr>
            <p:cNvSpPr>
              <a:spLocks noChangeShapeType="1"/>
            </p:cNvSpPr>
            <p:nvPr/>
          </p:nvSpPr>
          <p:spPr bwMode="auto">
            <a:xfrm flipV="1">
              <a:off x="1655" y="1570"/>
              <a:ext cx="1316" cy="95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 name="Line 57">
              <a:extLst>
                <a:ext uri="{FF2B5EF4-FFF2-40B4-BE49-F238E27FC236}">
                  <a16:creationId xmlns:a16="http://schemas.microsoft.com/office/drawing/2014/main" id="{E189EA93-7F2C-4DCE-A9E2-5F1EAEFAF16F}"/>
                </a:ext>
              </a:extLst>
            </p:cNvPr>
            <p:cNvSpPr>
              <a:spLocks noChangeShapeType="1"/>
            </p:cNvSpPr>
            <p:nvPr/>
          </p:nvSpPr>
          <p:spPr bwMode="auto">
            <a:xfrm>
              <a:off x="1655" y="2523"/>
              <a:ext cx="131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 name="Line 59">
              <a:extLst>
                <a:ext uri="{FF2B5EF4-FFF2-40B4-BE49-F238E27FC236}">
                  <a16:creationId xmlns:a16="http://schemas.microsoft.com/office/drawing/2014/main" id="{31FF97C7-A14E-44D9-82C9-F09F64613048}"/>
                </a:ext>
              </a:extLst>
            </p:cNvPr>
            <p:cNvSpPr>
              <a:spLocks noChangeShapeType="1"/>
            </p:cNvSpPr>
            <p:nvPr/>
          </p:nvSpPr>
          <p:spPr bwMode="auto">
            <a:xfrm>
              <a:off x="1655" y="2523"/>
              <a:ext cx="1316" cy="154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 name="Line 60">
              <a:extLst>
                <a:ext uri="{FF2B5EF4-FFF2-40B4-BE49-F238E27FC236}">
                  <a16:creationId xmlns:a16="http://schemas.microsoft.com/office/drawing/2014/main" id="{5686EB34-8F08-45C2-8241-97D7A05BC90D}"/>
                </a:ext>
              </a:extLst>
            </p:cNvPr>
            <p:cNvSpPr>
              <a:spLocks noChangeShapeType="1"/>
            </p:cNvSpPr>
            <p:nvPr/>
          </p:nvSpPr>
          <p:spPr bwMode="auto">
            <a:xfrm flipV="1">
              <a:off x="1655" y="1616"/>
              <a:ext cx="1316" cy="208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 name="Line 61">
              <a:extLst>
                <a:ext uri="{FF2B5EF4-FFF2-40B4-BE49-F238E27FC236}">
                  <a16:creationId xmlns:a16="http://schemas.microsoft.com/office/drawing/2014/main" id="{78B5E2F9-4D03-43DE-AFD1-5535A9A956AA}"/>
                </a:ext>
              </a:extLst>
            </p:cNvPr>
            <p:cNvSpPr>
              <a:spLocks noChangeShapeType="1"/>
            </p:cNvSpPr>
            <p:nvPr/>
          </p:nvSpPr>
          <p:spPr bwMode="auto">
            <a:xfrm flipV="1">
              <a:off x="1655" y="2568"/>
              <a:ext cx="1316" cy="11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 name="Line 62">
              <a:extLst>
                <a:ext uri="{FF2B5EF4-FFF2-40B4-BE49-F238E27FC236}">
                  <a16:creationId xmlns:a16="http://schemas.microsoft.com/office/drawing/2014/main" id="{18138F6C-82C5-4BC5-87C3-4716D849B191}"/>
                </a:ext>
              </a:extLst>
            </p:cNvPr>
            <p:cNvSpPr>
              <a:spLocks noChangeShapeType="1"/>
            </p:cNvSpPr>
            <p:nvPr/>
          </p:nvSpPr>
          <p:spPr bwMode="auto">
            <a:xfrm>
              <a:off x="1655" y="3702"/>
              <a:ext cx="1316" cy="40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 name="Line 69">
              <a:extLst>
                <a:ext uri="{FF2B5EF4-FFF2-40B4-BE49-F238E27FC236}">
                  <a16:creationId xmlns:a16="http://schemas.microsoft.com/office/drawing/2014/main" id="{C87E07FF-8041-4DDD-BE93-AAD42737F0D0}"/>
                </a:ext>
              </a:extLst>
            </p:cNvPr>
            <p:cNvSpPr>
              <a:spLocks noChangeShapeType="1"/>
            </p:cNvSpPr>
            <p:nvPr/>
          </p:nvSpPr>
          <p:spPr bwMode="auto">
            <a:xfrm>
              <a:off x="3334" y="1570"/>
              <a:ext cx="1043" cy="204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 name="Line 70">
              <a:extLst>
                <a:ext uri="{FF2B5EF4-FFF2-40B4-BE49-F238E27FC236}">
                  <a16:creationId xmlns:a16="http://schemas.microsoft.com/office/drawing/2014/main" id="{1CE6A760-6A7D-4774-9B0A-D9DFFDD24152}"/>
                </a:ext>
              </a:extLst>
            </p:cNvPr>
            <p:cNvSpPr>
              <a:spLocks noChangeShapeType="1"/>
            </p:cNvSpPr>
            <p:nvPr/>
          </p:nvSpPr>
          <p:spPr bwMode="auto">
            <a:xfrm flipV="1">
              <a:off x="3334" y="1888"/>
              <a:ext cx="1043" cy="63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 name="Line 71">
              <a:extLst>
                <a:ext uri="{FF2B5EF4-FFF2-40B4-BE49-F238E27FC236}">
                  <a16:creationId xmlns:a16="http://schemas.microsoft.com/office/drawing/2014/main" id="{21AB2CD1-B88D-4FD1-A98C-28EE5F4614ED}"/>
                </a:ext>
              </a:extLst>
            </p:cNvPr>
            <p:cNvSpPr>
              <a:spLocks noChangeShapeType="1"/>
            </p:cNvSpPr>
            <p:nvPr/>
          </p:nvSpPr>
          <p:spPr bwMode="auto">
            <a:xfrm>
              <a:off x="3333" y="2523"/>
              <a:ext cx="10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 name="Line 72">
              <a:extLst>
                <a:ext uri="{FF2B5EF4-FFF2-40B4-BE49-F238E27FC236}">
                  <a16:creationId xmlns:a16="http://schemas.microsoft.com/office/drawing/2014/main" id="{FBD71323-0905-499C-9CBC-6294E2A71A1A}"/>
                </a:ext>
              </a:extLst>
            </p:cNvPr>
            <p:cNvSpPr>
              <a:spLocks noChangeShapeType="1"/>
            </p:cNvSpPr>
            <p:nvPr/>
          </p:nvSpPr>
          <p:spPr bwMode="auto">
            <a:xfrm>
              <a:off x="3334" y="2523"/>
              <a:ext cx="1043" cy="11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 name="Line 73">
              <a:extLst>
                <a:ext uri="{FF2B5EF4-FFF2-40B4-BE49-F238E27FC236}">
                  <a16:creationId xmlns:a16="http://schemas.microsoft.com/office/drawing/2014/main" id="{62490F78-5778-4427-8EBE-6CF51D10B65A}"/>
                </a:ext>
              </a:extLst>
            </p:cNvPr>
            <p:cNvSpPr>
              <a:spLocks noChangeShapeType="1"/>
            </p:cNvSpPr>
            <p:nvPr/>
          </p:nvSpPr>
          <p:spPr bwMode="auto">
            <a:xfrm flipV="1">
              <a:off x="3334" y="1979"/>
              <a:ext cx="1043" cy="208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 name="Line 75">
              <a:extLst>
                <a:ext uri="{FF2B5EF4-FFF2-40B4-BE49-F238E27FC236}">
                  <a16:creationId xmlns:a16="http://schemas.microsoft.com/office/drawing/2014/main" id="{BC1A09BD-92D8-45B3-8F0D-8C26D344F638}"/>
                </a:ext>
              </a:extLst>
            </p:cNvPr>
            <p:cNvSpPr>
              <a:spLocks noChangeShapeType="1"/>
            </p:cNvSpPr>
            <p:nvPr/>
          </p:nvSpPr>
          <p:spPr bwMode="auto">
            <a:xfrm flipV="1">
              <a:off x="3334" y="2568"/>
              <a:ext cx="1043" cy="149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 name="Line 76">
              <a:extLst>
                <a:ext uri="{FF2B5EF4-FFF2-40B4-BE49-F238E27FC236}">
                  <a16:creationId xmlns:a16="http://schemas.microsoft.com/office/drawing/2014/main" id="{EF618B13-DAEE-4283-847C-9580CCB6F489}"/>
                </a:ext>
              </a:extLst>
            </p:cNvPr>
            <p:cNvSpPr>
              <a:spLocks noChangeShapeType="1"/>
            </p:cNvSpPr>
            <p:nvPr/>
          </p:nvSpPr>
          <p:spPr bwMode="auto">
            <a:xfrm flipV="1">
              <a:off x="3334" y="3702"/>
              <a:ext cx="1043" cy="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 name="Oval 10">
              <a:extLst>
                <a:ext uri="{FF2B5EF4-FFF2-40B4-BE49-F238E27FC236}">
                  <a16:creationId xmlns:a16="http://schemas.microsoft.com/office/drawing/2014/main" id="{22A681A0-0F00-4512-BB96-9F7776E6F72F}"/>
                </a:ext>
              </a:extLst>
            </p:cNvPr>
            <p:cNvSpPr>
              <a:spLocks noChangeArrowheads="1"/>
            </p:cNvSpPr>
            <p:nvPr/>
          </p:nvSpPr>
          <p:spPr bwMode="auto">
            <a:xfrm>
              <a:off x="2976" y="2341"/>
              <a:ext cx="384" cy="384"/>
            </a:xfrm>
            <a:prstGeom prst="ellipse">
              <a:avLst/>
            </a:prstGeom>
            <a:solidFill>
              <a:schemeClr val="bg1"/>
            </a:solidFill>
            <a:ln w="12700">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 name="Line 77">
              <a:extLst>
                <a:ext uri="{FF2B5EF4-FFF2-40B4-BE49-F238E27FC236}">
                  <a16:creationId xmlns:a16="http://schemas.microsoft.com/office/drawing/2014/main" id="{6BFA5C3F-4066-4DE4-B7B9-DE666D1267A7}"/>
                </a:ext>
              </a:extLst>
            </p:cNvPr>
            <p:cNvSpPr>
              <a:spLocks noChangeShapeType="1"/>
            </p:cNvSpPr>
            <p:nvPr/>
          </p:nvSpPr>
          <p:spPr bwMode="auto">
            <a:xfrm>
              <a:off x="3334" y="1525"/>
              <a:ext cx="1088" cy="31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 name="Line 78">
              <a:extLst>
                <a:ext uri="{FF2B5EF4-FFF2-40B4-BE49-F238E27FC236}">
                  <a16:creationId xmlns:a16="http://schemas.microsoft.com/office/drawing/2014/main" id="{95C8AAB6-8082-4A64-9F04-0B3D9D24E272}"/>
                </a:ext>
              </a:extLst>
            </p:cNvPr>
            <p:cNvSpPr>
              <a:spLocks noChangeShapeType="1"/>
            </p:cNvSpPr>
            <p:nvPr/>
          </p:nvSpPr>
          <p:spPr bwMode="auto">
            <a:xfrm>
              <a:off x="3334" y="1525"/>
              <a:ext cx="1043" cy="95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 name="Oval 13">
              <a:extLst>
                <a:ext uri="{FF2B5EF4-FFF2-40B4-BE49-F238E27FC236}">
                  <a16:creationId xmlns:a16="http://schemas.microsoft.com/office/drawing/2014/main" id="{9C8B627D-548F-4E2F-8E3A-41C77C28ED34}"/>
                </a:ext>
              </a:extLst>
            </p:cNvPr>
            <p:cNvSpPr>
              <a:spLocks noChangeArrowheads="1"/>
            </p:cNvSpPr>
            <p:nvPr/>
          </p:nvSpPr>
          <p:spPr bwMode="auto">
            <a:xfrm>
              <a:off x="2976" y="1296"/>
              <a:ext cx="384" cy="384"/>
            </a:xfrm>
            <a:prstGeom prst="ellipse">
              <a:avLst/>
            </a:prstGeom>
            <a:solidFill>
              <a:schemeClr val="bg1"/>
            </a:solidFill>
            <a:ln w="12700">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 name="Oval 12">
              <a:extLst>
                <a:ext uri="{FF2B5EF4-FFF2-40B4-BE49-F238E27FC236}">
                  <a16:creationId xmlns:a16="http://schemas.microsoft.com/office/drawing/2014/main" id="{B2BBC279-C466-494B-BB41-AC4075872718}"/>
                </a:ext>
              </a:extLst>
            </p:cNvPr>
            <p:cNvSpPr>
              <a:spLocks noChangeArrowheads="1"/>
            </p:cNvSpPr>
            <p:nvPr/>
          </p:nvSpPr>
          <p:spPr bwMode="auto">
            <a:xfrm>
              <a:off x="2976" y="3888"/>
              <a:ext cx="384" cy="384"/>
            </a:xfrm>
            <a:prstGeom prst="ellipse">
              <a:avLst/>
            </a:prstGeom>
            <a:solidFill>
              <a:schemeClr val="bg1"/>
            </a:solidFill>
            <a:ln w="12700">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46" name="Object 83">
              <a:extLst>
                <a:ext uri="{FF2B5EF4-FFF2-40B4-BE49-F238E27FC236}">
                  <a16:creationId xmlns:a16="http://schemas.microsoft.com/office/drawing/2014/main" id="{958E836A-0719-4290-8858-A935B96EE56B}"/>
                </a:ext>
              </a:extLst>
            </p:cNvPr>
            <p:cNvGraphicFramePr>
              <a:graphicFrameLocks noChangeAspect="1"/>
            </p:cNvGraphicFramePr>
            <p:nvPr/>
          </p:nvGraphicFramePr>
          <p:xfrm>
            <a:off x="1429" y="2341"/>
            <a:ext cx="166" cy="264"/>
          </p:xfrm>
          <a:graphic>
            <a:graphicData uri="http://schemas.openxmlformats.org/presentationml/2006/ole">
              <mc:AlternateContent xmlns:mc="http://schemas.openxmlformats.org/markup-compatibility/2006">
                <mc:Choice xmlns:v="urn:schemas-microsoft-com:vml" Requires="v">
                  <p:oleObj spid="_x0000_s6399" name="公式" r:id="rId4" imgW="190440" imgH="215640" progId="Equation.3">
                    <p:embed/>
                  </p:oleObj>
                </mc:Choice>
                <mc:Fallback>
                  <p:oleObj name="公式" r:id="rId4" imgW="190440" imgH="215640" progId="Equation.3">
                    <p:embed/>
                    <p:pic>
                      <p:nvPicPr>
                        <p:cNvPr id="9220" name="Object 83">
                          <a:extLst>
                            <a:ext uri="{FF2B5EF4-FFF2-40B4-BE49-F238E27FC236}">
                              <a16:creationId xmlns:a16="http://schemas.microsoft.com/office/drawing/2014/main" id="{F15FA3E6-FA40-460C-A9DB-848482D485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9" y="2341"/>
                          <a:ext cx="166"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 name="Object 90">
              <a:extLst>
                <a:ext uri="{FF2B5EF4-FFF2-40B4-BE49-F238E27FC236}">
                  <a16:creationId xmlns:a16="http://schemas.microsoft.com/office/drawing/2014/main" id="{B18B263F-0B9D-45DF-BA69-8952B0D2D605}"/>
                </a:ext>
              </a:extLst>
            </p:cNvPr>
            <p:cNvGraphicFramePr>
              <a:graphicFrameLocks noChangeAspect="1"/>
            </p:cNvGraphicFramePr>
            <p:nvPr/>
          </p:nvGraphicFramePr>
          <p:xfrm>
            <a:off x="1455" y="1806"/>
            <a:ext cx="155" cy="263"/>
          </p:xfrm>
          <a:graphic>
            <a:graphicData uri="http://schemas.openxmlformats.org/presentationml/2006/ole">
              <mc:AlternateContent xmlns:mc="http://schemas.openxmlformats.org/markup-compatibility/2006">
                <mc:Choice xmlns:v="urn:schemas-microsoft-com:vml" Requires="v">
                  <p:oleObj spid="_x0000_s6400" name="公式" r:id="rId6" imgW="177480" imgH="215640" progId="Equation.3">
                    <p:embed/>
                  </p:oleObj>
                </mc:Choice>
                <mc:Fallback>
                  <p:oleObj name="公式" r:id="rId6" imgW="177480" imgH="215640" progId="Equation.3">
                    <p:embed/>
                    <p:pic>
                      <p:nvPicPr>
                        <p:cNvPr id="9221" name="Object 90">
                          <a:extLst>
                            <a:ext uri="{FF2B5EF4-FFF2-40B4-BE49-F238E27FC236}">
                              <a16:creationId xmlns:a16="http://schemas.microsoft.com/office/drawing/2014/main" id="{ABD46803-6A02-41A0-8D62-B3A796CE49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55" y="1806"/>
                          <a:ext cx="155"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 name="Object 92">
              <a:extLst>
                <a:ext uri="{FF2B5EF4-FFF2-40B4-BE49-F238E27FC236}">
                  <a16:creationId xmlns:a16="http://schemas.microsoft.com/office/drawing/2014/main" id="{086CAD64-3BF9-4A6E-8052-4402727396A0}"/>
                </a:ext>
              </a:extLst>
            </p:cNvPr>
            <p:cNvGraphicFramePr>
              <a:graphicFrameLocks noChangeAspect="1"/>
            </p:cNvGraphicFramePr>
            <p:nvPr/>
          </p:nvGraphicFramePr>
          <p:xfrm>
            <a:off x="1424" y="3528"/>
            <a:ext cx="177" cy="264"/>
          </p:xfrm>
          <a:graphic>
            <a:graphicData uri="http://schemas.openxmlformats.org/presentationml/2006/ole">
              <mc:AlternateContent xmlns:mc="http://schemas.openxmlformats.org/markup-compatibility/2006">
                <mc:Choice xmlns:v="urn:schemas-microsoft-com:vml" Requires="v">
                  <p:oleObj spid="_x0000_s6401" name="公式" r:id="rId8" imgW="203040" imgH="215640" progId="Equation.3">
                    <p:embed/>
                  </p:oleObj>
                </mc:Choice>
                <mc:Fallback>
                  <p:oleObj name="公式" r:id="rId8" imgW="203040" imgH="215640" progId="Equation.3">
                    <p:embed/>
                    <p:pic>
                      <p:nvPicPr>
                        <p:cNvPr id="9222" name="Object 92">
                          <a:extLst>
                            <a:ext uri="{FF2B5EF4-FFF2-40B4-BE49-F238E27FC236}">
                              <a16:creationId xmlns:a16="http://schemas.microsoft.com/office/drawing/2014/main" id="{F1836A5C-0A07-4000-9BE3-48F7128FA8C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4" y="3528"/>
                          <a:ext cx="177"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 name="Object 129">
              <a:extLst>
                <a:ext uri="{FF2B5EF4-FFF2-40B4-BE49-F238E27FC236}">
                  <a16:creationId xmlns:a16="http://schemas.microsoft.com/office/drawing/2014/main" id="{78EA992C-5E86-4C9E-A2DA-4502A8420166}"/>
                </a:ext>
              </a:extLst>
            </p:cNvPr>
            <p:cNvGraphicFramePr>
              <a:graphicFrameLocks noChangeAspect="1"/>
            </p:cNvGraphicFramePr>
            <p:nvPr/>
          </p:nvGraphicFramePr>
          <p:xfrm>
            <a:off x="3090" y="3938"/>
            <a:ext cx="165" cy="263"/>
          </p:xfrm>
          <a:graphic>
            <a:graphicData uri="http://schemas.openxmlformats.org/presentationml/2006/ole">
              <mc:AlternateContent xmlns:mc="http://schemas.openxmlformats.org/markup-compatibility/2006">
                <mc:Choice xmlns:v="urn:schemas-microsoft-com:vml" Requires="v">
                  <p:oleObj spid="_x0000_s6402" name="公式" r:id="rId10" imgW="190440" imgH="215640" progId="Equation.3">
                    <p:embed/>
                  </p:oleObj>
                </mc:Choice>
                <mc:Fallback>
                  <p:oleObj name="公式" r:id="rId10" imgW="190440" imgH="215640" progId="Equation.3">
                    <p:embed/>
                    <p:pic>
                      <p:nvPicPr>
                        <p:cNvPr id="9223" name="Object 129">
                          <a:extLst>
                            <a:ext uri="{FF2B5EF4-FFF2-40B4-BE49-F238E27FC236}">
                              <a16:creationId xmlns:a16="http://schemas.microsoft.com/office/drawing/2014/main" id="{CE9E9860-6994-43C2-AB95-CE3C8FBA6B5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90" y="3938"/>
                          <a:ext cx="165"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 name="Object 132">
              <a:extLst>
                <a:ext uri="{FF2B5EF4-FFF2-40B4-BE49-F238E27FC236}">
                  <a16:creationId xmlns:a16="http://schemas.microsoft.com/office/drawing/2014/main" id="{EAF18267-DCE2-4BFF-BCC1-A1E84FC87264}"/>
                </a:ext>
              </a:extLst>
            </p:cNvPr>
            <p:cNvGraphicFramePr>
              <a:graphicFrameLocks noChangeAspect="1"/>
            </p:cNvGraphicFramePr>
            <p:nvPr/>
          </p:nvGraphicFramePr>
          <p:xfrm>
            <a:off x="3077" y="1345"/>
            <a:ext cx="132" cy="263"/>
          </p:xfrm>
          <a:graphic>
            <a:graphicData uri="http://schemas.openxmlformats.org/presentationml/2006/ole">
              <mc:AlternateContent xmlns:mc="http://schemas.openxmlformats.org/markup-compatibility/2006">
                <mc:Choice xmlns:v="urn:schemas-microsoft-com:vml" Requires="v">
                  <p:oleObj spid="_x0000_s6403" name="公式" r:id="rId12" imgW="152280" imgH="215640" progId="Equation.3">
                    <p:embed/>
                  </p:oleObj>
                </mc:Choice>
                <mc:Fallback>
                  <p:oleObj name="公式" r:id="rId12" imgW="152280" imgH="215640" progId="Equation.3">
                    <p:embed/>
                    <p:pic>
                      <p:nvPicPr>
                        <p:cNvPr id="9224" name="Object 132">
                          <a:extLst>
                            <a:ext uri="{FF2B5EF4-FFF2-40B4-BE49-F238E27FC236}">
                              <a16:creationId xmlns:a16="http://schemas.microsoft.com/office/drawing/2014/main" id="{9B97832A-1768-44C0-9946-7BC7257D978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77" y="1345"/>
                          <a:ext cx="132"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 name="Object 134">
              <a:extLst>
                <a:ext uri="{FF2B5EF4-FFF2-40B4-BE49-F238E27FC236}">
                  <a16:creationId xmlns:a16="http://schemas.microsoft.com/office/drawing/2014/main" id="{6E9BD8AF-B82C-4321-93BC-2FB28EC3D80B}"/>
                </a:ext>
              </a:extLst>
            </p:cNvPr>
            <p:cNvGraphicFramePr>
              <a:graphicFrameLocks noChangeAspect="1"/>
            </p:cNvGraphicFramePr>
            <p:nvPr/>
          </p:nvGraphicFramePr>
          <p:xfrm>
            <a:off x="3123" y="2388"/>
            <a:ext cx="132" cy="263"/>
          </p:xfrm>
          <a:graphic>
            <a:graphicData uri="http://schemas.openxmlformats.org/presentationml/2006/ole">
              <mc:AlternateContent xmlns:mc="http://schemas.openxmlformats.org/markup-compatibility/2006">
                <mc:Choice xmlns:v="urn:schemas-microsoft-com:vml" Requires="v">
                  <p:oleObj spid="_x0000_s6404" name="公式" r:id="rId14" imgW="152280" imgH="215640" progId="Equation.3">
                    <p:embed/>
                  </p:oleObj>
                </mc:Choice>
                <mc:Fallback>
                  <p:oleObj name="公式" r:id="rId14" imgW="152280" imgH="215640" progId="Equation.3">
                    <p:embed/>
                    <p:pic>
                      <p:nvPicPr>
                        <p:cNvPr id="9225" name="Object 134">
                          <a:extLst>
                            <a:ext uri="{FF2B5EF4-FFF2-40B4-BE49-F238E27FC236}">
                              <a16:creationId xmlns:a16="http://schemas.microsoft.com/office/drawing/2014/main" id="{7A6FC662-EFB5-48ED-B774-5002580C061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23" y="2388"/>
                          <a:ext cx="132"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 name="Object 143">
              <a:extLst>
                <a:ext uri="{FF2B5EF4-FFF2-40B4-BE49-F238E27FC236}">
                  <a16:creationId xmlns:a16="http://schemas.microsoft.com/office/drawing/2014/main" id="{5A601A62-9694-4884-9C74-90EF2A59D082}"/>
                </a:ext>
              </a:extLst>
            </p:cNvPr>
            <p:cNvGraphicFramePr>
              <a:graphicFrameLocks noChangeAspect="1"/>
            </p:cNvGraphicFramePr>
            <p:nvPr/>
          </p:nvGraphicFramePr>
          <p:xfrm>
            <a:off x="4490" y="3544"/>
            <a:ext cx="154" cy="263"/>
          </p:xfrm>
          <a:graphic>
            <a:graphicData uri="http://schemas.openxmlformats.org/presentationml/2006/ole">
              <mc:AlternateContent xmlns:mc="http://schemas.openxmlformats.org/markup-compatibility/2006">
                <mc:Choice xmlns:v="urn:schemas-microsoft-com:vml" Requires="v">
                  <p:oleObj spid="_x0000_s6405" name="公式" r:id="rId16" imgW="177480" imgH="215640" progId="Equation.3">
                    <p:embed/>
                  </p:oleObj>
                </mc:Choice>
                <mc:Fallback>
                  <p:oleObj name="公式" r:id="rId16" imgW="177480" imgH="215640" progId="Equation.3">
                    <p:embed/>
                    <p:pic>
                      <p:nvPicPr>
                        <p:cNvPr id="9226" name="Object 143">
                          <a:extLst>
                            <a:ext uri="{FF2B5EF4-FFF2-40B4-BE49-F238E27FC236}">
                              <a16:creationId xmlns:a16="http://schemas.microsoft.com/office/drawing/2014/main" id="{09946280-9BA1-4800-B65B-A97B99AF066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90" y="3544"/>
                          <a:ext cx="154"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 name="Object 145">
              <a:extLst>
                <a:ext uri="{FF2B5EF4-FFF2-40B4-BE49-F238E27FC236}">
                  <a16:creationId xmlns:a16="http://schemas.microsoft.com/office/drawing/2014/main" id="{DC602679-0F7D-48B3-B748-2B66E316FC1E}"/>
                </a:ext>
              </a:extLst>
            </p:cNvPr>
            <p:cNvGraphicFramePr>
              <a:graphicFrameLocks noChangeAspect="1"/>
            </p:cNvGraphicFramePr>
            <p:nvPr/>
          </p:nvGraphicFramePr>
          <p:xfrm>
            <a:off x="4478" y="1850"/>
            <a:ext cx="154" cy="263"/>
          </p:xfrm>
          <a:graphic>
            <a:graphicData uri="http://schemas.openxmlformats.org/presentationml/2006/ole">
              <mc:AlternateContent xmlns:mc="http://schemas.openxmlformats.org/markup-compatibility/2006">
                <mc:Choice xmlns:v="urn:schemas-microsoft-com:vml" Requires="v">
                  <p:oleObj spid="_x0000_s6406" name="公式" r:id="rId18" imgW="177480" imgH="215640" progId="Equation.3">
                    <p:embed/>
                  </p:oleObj>
                </mc:Choice>
                <mc:Fallback>
                  <p:oleObj name="公式" r:id="rId18" imgW="177480" imgH="215640" progId="Equation.3">
                    <p:embed/>
                    <p:pic>
                      <p:nvPicPr>
                        <p:cNvPr id="9227" name="Object 145">
                          <a:extLst>
                            <a:ext uri="{FF2B5EF4-FFF2-40B4-BE49-F238E27FC236}">
                              <a16:creationId xmlns:a16="http://schemas.microsoft.com/office/drawing/2014/main" id="{8FE004E2-D8E0-421A-9D93-8C50278431E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478" y="1850"/>
                          <a:ext cx="154"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 name="Object 147">
              <a:extLst>
                <a:ext uri="{FF2B5EF4-FFF2-40B4-BE49-F238E27FC236}">
                  <a16:creationId xmlns:a16="http://schemas.microsoft.com/office/drawing/2014/main" id="{2C273901-F5F6-4955-828E-75078B188CE0}"/>
                </a:ext>
              </a:extLst>
            </p:cNvPr>
            <p:cNvGraphicFramePr>
              <a:graphicFrameLocks noChangeAspect="1"/>
            </p:cNvGraphicFramePr>
            <p:nvPr/>
          </p:nvGraphicFramePr>
          <p:xfrm>
            <a:off x="4478" y="2410"/>
            <a:ext cx="154" cy="263"/>
          </p:xfrm>
          <a:graphic>
            <a:graphicData uri="http://schemas.openxmlformats.org/presentationml/2006/ole">
              <mc:AlternateContent xmlns:mc="http://schemas.openxmlformats.org/markup-compatibility/2006">
                <mc:Choice xmlns:v="urn:schemas-microsoft-com:vml" Requires="v">
                  <p:oleObj spid="_x0000_s6407" name="公式" r:id="rId20" imgW="177480" imgH="215640" progId="Equation.3">
                    <p:embed/>
                  </p:oleObj>
                </mc:Choice>
                <mc:Fallback>
                  <p:oleObj name="公式" r:id="rId20" imgW="177480" imgH="215640" progId="Equation.3">
                    <p:embed/>
                    <p:pic>
                      <p:nvPicPr>
                        <p:cNvPr id="9228" name="Object 147">
                          <a:extLst>
                            <a:ext uri="{FF2B5EF4-FFF2-40B4-BE49-F238E27FC236}">
                              <a16:creationId xmlns:a16="http://schemas.microsoft.com/office/drawing/2014/main" id="{2AD55C8C-C402-4A53-9B35-39442FCD8E4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478" y="2410"/>
                          <a:ext cx="154"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55" name="Object 104">
            <a:extLst>
              <a:ext uri="{FF2B5EF4-FFF2-40B4-BE49-F238E27FC236}">
                <a16:creationId xmlns:a16="http://schemas.microsoft.com/office/drawing/2014/main" id="{D7F1182F-52EA-4859-8F81-D565971ED6A7}"/>
              </a:ext>
            </a:extLst>
          </p:cNvPr>
          <p:cNvGraphicFramePr>
            <a:graphicFrameLocks noChangeAspect="1"/>
          </p:cNvGraphicFramePr>
          <p:nvPr>
            <p:extLst>
              <p:ext uri="{D42A27DB-BD31-4B8C-83A1-F6EECF244321}">
                <p14:modId xmlns:p14="http://schemas.microsoft.com/office/powerpoint/2010/main" val="12392396"/>
              </p:ext>
            </p:extLst>
          </p:nvPr>
        </p:nvGraphicFramePr>
        <p:xfrm>
          <a:off x="3249897" y="6898187"/>
          <a:ext cx="2816204" cy="819614"/>
        </p:xfrm>
        <a:graphic>
          <a:graphicData uri="http://schemas.openxmlformats.org/presentationml/2006/ole">
            <mc:AlternateContent xmlns:mc="http://schemas.openxmlformats.org/markup-compatibility/2006">
              <mc:Choice xmlns:v="urn:schemas-microsoft-com:vml" Requires="v">
                <p:oleObj spid="_x0000_s6408" name="公式" r:id="rId22" imgW="825480" imgH="241200" progId="Equation.3">
                  <p:embed/>
                </p:oleObj>
              </mc:Choice>
              <mc:Fallback>
                <p:oleObj name="公式" r:id="rId22" imgW="825480" imgH="241200" progId="Equation.3">
                  <p:embed/>
                  <p:pic>
                    <p:nvPicPr>
                      <p:cNvPr id="9219" name="Object 104">
                        <a:extLst>
                          <a:ext uri="{FF2B5EF4-FFF2-40B4-BE49-F238E27FC236}">
                            <a16:creationId xmlns:a16="http://schemas.microsoft.com/office/drawing/2014/main" id="{D04771C9-BFB8-4D92-A3D7-DB5B9B4B4806}"/>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249897" y="6898187"/>
                        <a:ext cx="2816204" cy="819614"/>
                      </a:xfrm>
                      <a:prstGeom prst="rect">
                        <a:avLst/>
                      </a:prstGeom>
                      <a:noFill/>
                      <a:ln>
                        <a:noFill/>
                      </a:ln>
                      <a:effectLst/>
                    </p:spPr>
                  </p:pic>
                </p:oleObj>
              </mc:Fallback>
            </mc:AlternateContent>
          </a:graphicData>
        </a:graphic>
      </p:graphicFrame>
      <p:graphicFrame>
        <p:nvGraphicFramePr>
          <p:cNvPr id="56" name="Object 103">
            <a:extLst>
              <a:ext uri="{FF2B5EF4-FFF2-40B4-BE49-F238E27FC236}">
                <a16:creationId xmlns:a16="http://schemas.microsoft.com/office/drawing/2014/main" id="{67569579-E495-4C09-90EF-CC2F5FCCEC23}"/>
              </a:ext>
            </a:extLst>
          </p:cNvPr>
          <p:cNvGraphicFramePr>
            <a:graphicFrameLocks noChangeAspect="1"/>
          </p:cNvGraphicFramePr>
          <p:nvPr>
            <p:extLst>
              <p:ext uri="{D42A27DB-BD31-4B8C-83A1-F6EECF244321}">
                <p14:modId xmlns:p14="http://schemas.microsoft.com/office/powerpoint/2010/main" val="3815615672"/>
              </p:ext>
            </p:extLst>
          </p:nvPr>
        </p:nvGraphicFramePr>
        <p:xfrm>
          <a:off x="6083393" y="6188384"/>
          <a:ext cx="3250638" cy="891535"/>
        </p:xfrm>
        <a:graphic>
          <a:graphicData uri="http://schemas.openxmlformats.org/presentationml/2006/ole">
            <mc:AlternateContent xmlns:mc="http://schemas.openxmlformats.org/markup-compatibility/2006">
              <mc:Choice xmlns:v="urn:schemas-microsoft-com:vml" Requires="v">
                <p:oleObj spid="_x0000_s6409" name="公式" r:id="rId24" imgW="901440" imgH="241200" progId="Equation.3">
                  <p:embed/>
                </p:oleObj>
              </mc:Choice>
              <mc:Fallback>
                <p:oleObj name="公式" r:id="rId24" imgW="901440" imgH="241200" progId="Equation.3">
                  <p:embed/>
                  <p:pic>
                    <p:nvPicPr>
                      <p:cNvPr id="9218" name="Object 103">
                        <a:extLst>
                          <a:ext uri="{FF2B5EF4-FFF2-40B4-BE49-F238E27FC236}">
                            <a16:creationId xmlns:a16="http://schemas.microsoft.com/office/drawing/2014/main" id="{3076F361-F38C-4068-AA70-0520CCD8FF9C}"/>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083393" y="6188384"/>
                        <a:ext cx="3250638" cy="89153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762544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p:cNvPicPr>
          <p:nvPr/>
        </p:nvPicPr>
        <p:blipFill>
          <a:blip r:embed="rId3">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
        <p:nvSpPr>
          <p:cNvPr id="3" name="TextBox 2"/>
          <p:cNvSpPr txBox="1"/>
          <p:nvPr/>
        </p:nvSpPr>
        <p:spPr>
          <a:xfrm>
            <a:off x="497209" y="482808"/>
            <a:ext cx="67326" cy="192360"/>
          </a:xfrm>
          <a:prstGeom prst="rect">
            <a:avLst/>
          </a:prstGeom>
          <a:noFill/>
        </p:spPr>
        <p:txBody>
          <a:bodyPr vert="horz" wrap="none" lIns="0" tIns="0" rIns="0" bIns="0" rtlCol="0">
            <a:spAutoFit/>
          </a:bodyPr>
          <a:lstStyle/>
          <a:p>
            <a:pPr>
              <a:lnSpc>
                <a:spcPts val="1500"/>
              </a:lnSpc>
            </a:pPr>
            <a:r>
              <a:rPr lang="en-US" altLang="zh-CN" sz="1500">
                <a:solidFill>
                  <a:srgbClr val="FFFFFF"/>
                </a:solidFill>
                <a:latin typeface="Times New Roman"/>
              </a:rPr>
              <a:t>•</a:t>
            </a:r>
            <a:endParaRPr lang="zh-CN" altLang="en-US" sz="1500">
              <a:solidFill>
                <a:srgbClr val="FFFFFF"/>
              </a:solidFill>
              <a:latin typeface="Times New Roman"/>
            </a:endParaRPr>
          </a:p>
        </p:txBody>
      </p:sp>
      <p:sp>
        <p:nvSpPr>
          <p:cNvPr id="4" name="TextBox 3"/>
          <p:cNvSpPr txBox="1"/>
          <p:nvPr/>
        </p:nvSpPr>
        <p:spPr>
          <a:xfrm>
            <a:off x="24828" y="44569"/>
            <a:ext cx="2051845"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深度前馈神经网络</a:t>
            </a:r>
          </a:p>
        </p:txBody>
      </p:sp>
      <p:sp>
        <p:nvSpPr>
          <p:cNvPr id="5" name="TextBox 4"/>
          <p:cNvSpPr txBox="1"/>
          <p:nvPr/>
        </p:nvSpPr>
        <p:spPr>
          <a:xfrm>
            <a:off x="301804" y="434548"/>
            <a:ext cx="2051845"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深度前馈神经网络</a:t>
            </a:r>
          </a:p>
        </p:txBody>
      </p:sp>
      <p:sp>
        <p:nvSpPr>
          <p:cNvPr id="6" name="TextBox 5"/>
          <p:cNvSpPr txBox="1"/>
          <p:nvPr/>
        </p:nvSpPr>
        <p:spPr>
          <a:xfrm>
            <a:off x="-18033" y="773112"/>
            <a:ext cx="12571030" cy="1893019"/>
          </a:xfrm>
          <a:prstGeom prst="rect">
            <a:avLst/>
          </a:prstGeom>
          <a:noFill/>
        </p:spPr>
        <p:txBody>
          <a:bodyPr vert="horz" wrap="square" lIns="0" tIns="0" rIns="0" bIns="0" rtlCol="0">
            <a:spAutoFit/>
          </a:bodyPr>
          <a:lstStyle/>
          <a:p>
            <a:pPr algn="l">
              <a:lnSpc>
                <a:spcPts val="8000"/>
              </a:lnSpc>
            </a:pPr>
            <a:r>
              <a:rPr lang="zh-CN" altLang="en-US" sz="3200" dirty="0">
                <a:solidFill>
                  <a:schemeClr val="tx1"/>
                </a:solidFill>
                <a:latin typeface="微软雅黑"/>
              </a:rPr>
              <a:t>深度前馈神经网络，多层感知机（</a:t>
            </a:r>
            <a:r>
              <a:rPr lang="en-US" altLang="zh-CN" sz="3200" dirty="0">
                <a:solidFill>
                  <a:schemeClr val="tx1"/>
                </a:solidFill>
                <a:latin typeface="微软雅黑"/>
              </a:rPr>
              <a:t>MLP</a:t>
            </a:r>
            <a:r>
              <a:rPr lang="zh-CN" altLang="en-US" sz="3200" dirty="0">
                <a:solidFill>
                  <a:schemeClr val="tx1"/>
                </a:solidFill>
                <a:latin typeface="微软雅黑"/>
              </a:rPr>
              <a:t>）</a:t>
            </a:r>
            <a:endParaRPr lang="en-US" altLang="zh-CN" sz="3200" dirty="0">
              <a:solidFill>
                <a:schemeClr val="tx1"/>
              </a:solidFill>
              <a:latin typeface="微软雅黑"/>
            </a:endParaRPr>
          </a:p>
          <a:p>
            <a:pPr algn="l">
              <a:lnSpc>
                <a:spcPts val="8000"/>
              </a:lnSpc>
            </a:pPr>
            <a:endParaRPr lang="en-US" altLang="zh-CN" sz="3200" dirty="0">
              <a:solidFill>
                <a:schemeClr val="tx1"/>
              </a:solidFill>
              <a:latin typeface="微软雅黑"/>
            </a:endParaRPr>
          </a:p>
        </p:txBody>
      </p:sp>
      <p:graphicFrame>
        <p:nvGraphicFramePr>
          <p:cNvPr id="55" name="Object 104">
            <a:extLst>
              <a:ext uri="{FF2B5EF4-FFF2-40B4-BE49-F238E27FC236}">
                <a16:creationId xmlns:a16="http://schemas.microsoft.com/office/drawing/2014/main" id="{D7F1182F-52EA-4859-8F81-D565971ED6A7}"/>
              </a:ext>
            </a:extLst>
          </p:cNvPr>
          <p:cNvGraphicFramePr>
            <a:graphicFrameLocks noChangeAspect="1"/>
          </p:cNvGraphicFramePr>
          <p:nvPr>
            <p:extLst>
              <p:ext uri="{D42A27DB-BD31-4B8C-83A1-F6EECF244321}">
                <p14:modId xmlns:p14="http://schemas.microsoft.com/office/powerpoint/2010/main" val="1182161197"/>
              </p:ext>
            </p:extLst>
          </p:nvPr>
        </p:nvGraphicFramePr>
        <p:xfrm>
          <a:off x="7925929" y="2003782"/>
          <a:ext cx="2816204" cy="819614"/>
        </p:xfrm>
        <a:graphic>
          <a:graphicData uri="http://schemas.openxmlformats.org/presentationml/2006/ole">
            <mc:AlternateContent xmlns:mc="http://schemas.openxmlformats.org/markup-compatibility/2006">
              <mc:Choice xmlns:v="urn:schemas-microsoft-com:vml" Requires="v">
                <p:oleObj spid="_x0000_s8493" name="公式" r:id="rId4" imgW="825480" imgH="241200" progId="Equation.3">
                  <p:embed/>
                </p:oleObj>
              </mc:Choice>
              <mc:Fallback>
                <p:oleObj name="公式" r:id="rId4" imgW="825480" imgH="241200" progId="Equation.3">
                  <p:embed/>
                  <p:pic>
                    <p:nvPicPr>
                      <p:cNvPr id="55" name="Object 104">
                        <a:extLst>
                          <a:ext uri="{FF2B5EF4-FFF2-40B4-BE49-F238E27FC236}">
                            <a16:creationId xmlns:a16="http://schemas.microsoft.com/office/drawing/2014/main" id="{D7F1182F-52EA-4859-8F81-D565971ED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5929" y="2003782"/>
                        <a:ext cx="2816204" cy="819614"/>
                      </a:xfrm>
                      <a:prstGeom prst="rect">
                        <a:avLst/>
                      </a:prstGeom>
                      <a:noFill/>
                      <a:ln>
                        <a:noFill/>
                      </a:ln>
                      <a:effectLst/>
                    </p:spPr>
                  </p:pic>
                </p:oleObj>
              </mc:Fallback>
            </mc:AlternateContent>
          </a:graphicData>
        </a:graphic>
      </p:graphicFrame>
      <p:graphicFrame>
        <p:nvGraphicFramePr>
          <p:cNvPr id="56" name="Object 103">
            <a:extLst>
              <a:ext uri="{FF2B5EF4-FFF2-40B4-BE49-F238E27FC236}">
                <a16:creationId xmlns:a16="http://schemas.microsoft.com/office/drawing/2014/main" id="{67569579-E495-4C09-90EF-CC2F5FCCEC23}"/>
              </a:ext>
            </a:extLst>
          </p:cNvPr>
          <p:cNvGraphicFramePr>
            <a:graphicFrameLocks noChangeAspect="1"/>
          </p:cNvGraphicFramePr>
          <p:nvPr>
            <p:extLst>
              <p:ext uri="{D42A27DB-BD31-4B8C-83A1-F6EECF244321}">
                <p14:modId xmlns:p14="http://schemas.microsoft.com/office/powerpoint/2010/main" val="3804007182"/>
              </p:ext>
            </p:extLst>
          </p:nvPr>
        </p:nvGraphicFramePr>
        <p:xfrm>
          <a:off x="7781428" y="4251750"/>
          <a:ext cx="3250638" cy="891535"/>
        </p:xfrm>
        <a:graphic>
          <a:graphicData uri="http://schemas.openxmlformats.org/presentationml/2006/ole">
            <mc:AlternateContent xmlns:mc="http://schemas.openxmlformats.org/markup-compatibility/2006">
              <mc:Choice xmlns:v="urn:schemas-microsoft-com:vml" Requires="v">
                <p:oleObj spid="_x0000_s8494" name="公式" r:id="rId6" imgW="901440" imgH="241200" progId="Equation.3">
                  <p:embed/>
                </p:oleObj>
              </mc:Choice>
              <mc:Fallback>
                <p:oleObj name="公式" r:id="rId6" imgW="901440" imgH="241200" progId="Equation.3">
                  <p:embed/>
                  <p:pic>
                    <p:nvPicPr>
                      <p:cNvPr id="56" name="Object 103">
                        <a:extLst>
                          <a:ext uri="{FF2B5EF4-FFF2-40B4-BE49-F238E27FC236}">
                            <a16:creationId xmlns:a16="http://schemas.microsoft.com/office/drawing/2014/main" id="{67569579-E495-4C09-90EF-CC2F5FCCEC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81428" y="4251750"/>
                        <a:ext cx="3250638" cy="891535"/>
                      </a:xfrm>
                      <a:prstGeom prst="rect">
                        <a:avLst/>
                      </a:prstGeom>
                      <a:noFill/>
                      <a:ln>
                        <a:noFill/>
                      </a:ln>
                      <a:effectLst/>
                    </p:spPr>
                  </p:pic>
                </p:oleObj>
              </mc:Fallback>
            </mc:AlternateContent>
          </a:graphicData>
        </a:graphic>
      </p:graphicFrame>
      <p:grpSp>
        <p:nvGrpSpPr>
          <p:cNvPr id="57" name="Group 5">
            <a:extLst>
              <a:ext uri="{FF2B5EF4-FFF2-40B4-BE49-F238E27FC236}">
                <a16:creationId xmlns:a16="http://schemas.microsoft.com/office/drawing/2014/main" id="{F5122355-9396-488D-A8DB-9DD5AB6DBB35}"/>
              </a:ext>
            </a:extLst>
          </p:cNvPr>
          <p:cNvGrpSpPr>
            <a:grpSpLocks/>
          </p:cNvGrpSpPr>
          <p:nvPr/>
        </p:nvGrpSpPr>
        <p:grpSpPr bwMode="auto">
          <a:xfrm>
            <a:off x="755650" y="1916113"/>
            <a:ext cx="5536866" cy="5062203"/>
            <a:chOff x="1424" y="1296"/>
            <a:chExt cx="3905" cy="2976"/>
          </a:xfrm>
        </p:grpSpPr>
        <p:sp>
          <p:nvSpPr>
            <p:cNvPr id="58" name="Line 6">
              <a:extLst>
                <a:ext uri="{FF2B5EF4-FFF2-40B4-BE49-F238E27FC236}">
                  <a16:creationId xmlns:a16="http://schemas.microsoft.com/office/drawing/2014/main" id="{1F1E7EDB-D344-4085-84F1-3A907E9A9A9B}"/>
                </a:ext>
              </a:extLst>
            </p:cNvPr>
            <p:cNvSpPr>
              <a:spLocks noChangeShapeType="1"/>
            </p:cNvSpPr>
            <p:nvPr/>
          </p:nvSpPr>
          <p:spPr bwMode="auto">
            <a:xfrm>
              <a:off x="3168" y="3024"/>
              <a:ext cx="0" cy="624"/>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Oval 7">
              <a:extLst>
                <a:ext uri="{FF2B5EF4-FFF2-40B4-BE49-F238E27FC236}">
                  <a16:creationId xmlns:a16="http://schemas.microsoft.com/office/drawing/2014/main" id="{007076E2-3581-4A13-8345-984D44A8773D}"/>
                </a:ext>
              </a:extLst>
            </p:cNvPr>
            <p:cNvSpPr>
              <a:spLocks noChangeArrowheads="1"/>
            </p:cNvSpPr>
            <p:nvPr/>
          </p:nvSpPr>
          <p:spPr bwMode="auto">
            <a:xfrm>
              <a:off x="4369" y="2320"/>
              <a:ext cx="384" cy="384"/>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0" name="Line 8">
              <a:extLst>
                <a:ext uri="{FF2B5EF4-FFF2-40B4-BE49-F238E27FC236}">
                  <a16:creationId xmlns:a16="http://schemas.microsoft.com/office/drawing/2014/main" id="{B2CAF1DA-E916-45D0-A660-20B1AB72164B}"/>
                </a:ext>
              </a:extLst>
            </p:cNvPr>
            <p:cNvSpPr>
              <a:spLocks noChangeShapeType="1"/>
            </p:cNvSpPr>
            <p:nvPr/>
          </p:nvSpPr>
          <p:spPr bwMode="auto">
            <a:xfrm>
              <a:off x="4561" y="2832"/>
              <a:ext cx="0" cy="624"/>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Oval 9">
              <a:extLst>
                <a:ext uri="{FF2B5EF4-FFF2-40B4-BE49-F238E27FC236}">
                  <a16:creationId xmlns:a16="http://schemas.microsoft.com/office/drawing/2014/main" id="{2EE17496-5EB3-459D-95B7-0546356E2D46}"/>
                </a:ext>
              </a:extLst>
            </p:cNvPr>
            <p:cNvSpPr>
              <a:spLocks noChangeArrowheads="1"/>
            </p:cNvSpPr>
            <p:nvPr/>
          </p:nvSpPr>
          <p:spPr bwMode="auto">
            <a:xfrm>
              <a:off x="4369" y="3504"/>
              <a:ext cx="384" cy="384"/>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2" name="Oval 10">
              <a:extLst>
                <a:ext uri="{FF2B5EF4-FFF2-40B4-BE49-F238E27FC236}">
                  <a16:creationId xmlns:a16="http://schemas.microsoft.com/office/drawing/2014/main" id="{A5B2BC2F-1356-4E8A-A3D9-D3E83DDC53FD}"/>
                </a:ext>
              </a:extLst>
            </p:cNvPr>
            <p:cNvSpPr>
              <a:spLocks noChangeArrowheads="1"/>
            </p:cNvSpPr>
            <p:nvPr/>
          </p:nvSpPr>
          <p:spPr bwMode="auto">
            <a:xfrm>
              <a:off x="4369" y="1797"/>
              <a:ext cx="384" cy="384"/>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3" name="Line 11">
              <a:extLst>
                <a:ext uri="{FF2B5EF4-FFF2-40B4-BE49-F238E27FC236}">
                  <a16:creationId xmlns:a16="http://schemas.microsoft.com/office/drawing/2014/main" id="{7740B51B-CFB9-4A0A-B464-2A3C84241D3C}"/>
                </a:ext>
              </a:extLst>
            </p:cNvPr>
            <p:cNvSpPr>
              <a:spLocks noChangeShapeType="1"/>
            </p:cNvSpPr>
            <p:nvPr/>
          </p:nvSpPr>
          <p:spPr bwMode="auto">
            <a:xfrm>
              <a:off x="4753" y="1968"/>
              <a:ext cx="57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4" name="Line 12">
              <a:extLst>
                <a:ext uri="{FF2B5EF4-FFF2-40B4-BE49-F238E27FC236}">
                  <a16:creationId xmlns:a16="http://schemas.microsoft.com/office/drawing/2014/main" id="{ED600985-6DD9-4983-B053-CA52173C545A}"/>
                </a:ext>
              </a:extLst>
            </p:cNvPr>
            <p:cNvSpPr>
              <a:spLocks noChangeShapeType="1"/>
            </p:cNvSpPr>
            <p:nvPr/>
          </p:nvSpPr>
          <p:spPr bwMode="auto">
            <a:xfrm>
              <a:off x="4753" y="2523"/>
              <a:ext cx="57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5" name="Line 13">
              <a:extLst>
                <a:ext uri="{FF2B5EF4-FFF2-40B4-BE49-F238E27FC236}">
                  <a16:creationId xmlns:a16="http://schemas.microsoft.com/office/drawing/2014/main" id="{EA6DD06E-EBE4-4B7A-B192-06B4A1D9B954}"/>
                </a:ext>
              </a:extLst>
            </p:cNvPr>
            <p:cNvSpPr>
              <a:spLocks noChangeShapeType="1"/>
            </p:cNvSpPr>
            <p:nvPr/>
          </p:nvSpPr>
          <p:spPr bwMode="auto">
            <a:xfrm>
              <a:off x="4753" y="3696"/>
              <a:ext cx="57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6" name="Line 14">
              <a:extLst>
                <a:ext uri="{FF2B5EF4-FFF2-40B4-BE49-F238E27FC236}">
                  <a16:creationId xmlns:a16="http://schemas.microsoft.com/office/drawing/2014/main" id="{52D884EA-E7EE-49F0-9D77-9E5FB0FB9367}"/>
                </a:ext>
              </a:extLst>
            </p:cNvPr>
            <p:cNvSpPr>
              <a:spLocks noChangeShapeType="1"/>
            </p:cNvSpPr>
            <p:nvPr/>
          </p:nvSpPr>
          <p:spPr bwMode="auto">
            <a:xfrm>
              <a:off x="5041" y="2832"/>
              <a:ext cx="0" cy="624"/>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Line 15">
              <a:extLst>
                <a:ext uri="{FF2B5EF4-FFF2-40B4-BE49-F238E27FC236}">
                  <a16:creationId xmlns:a16="http://schemas.microsoft.com/office/drawing/2014/main" id="{DF7E55F0-DE5A-4145-A40A-9CB517F3C0FC}"/>
                </a:ext>
              </a:extLst>
            </p:cNvPr>
            <p:cNvSpPr>
              <a:spLocks noChangeShapeType="1"/>
            </p:cNvSpPr>
            <p:nvPr/>
          </p:nvSpPr>
          <p:spPr bwMode="auto">
            <a:xfrm>
              <a:off x="1655" y="2832"/>
              <a:ext cx="0" cy="624"/>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 name="Oval 16">
              <a:extLst>
                <a:ext uri="{FF2B5EF4-FFF2-40B4-BE49-F238E27FC236}">
                  <a16:creationId xmlns:a16="http://schemas.microsoft.com/office/drawing/2014/main" id="{17ED341E-88B6-46E8-B174-A8249BDF840F}"/>
                </a:ext>
              </a:extLst>
            </p:cNvPr>
            <p:cNvSpPr>
              <a:spLocks noChangeArrowheads="1"/>
            </p:cNvSpPr>
            <p:nvPr/>
          </p:nvSpPr>
          <p:spPr bwMode="auto">
            <a:xfrm>
              <a:off x="1605" y="1928"/>
              <a:ext cx="96" cy="96"/>
            </a:xfrm>
            <a:prstGeom prst="ellipse">
              <a:avLst/>
            </a:prstGeom>
            <a:solidFill>
              <a:srgbClr val="0000FF"/>
            </a:solidFill>
            <a:ln w="12700">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9" name="Oval 17">
              <a:extLst>
                <a:ext uri="{FF2B5EF4-FFF2-40B4-BE49-F238E27FC236}">
                  <a16:creationId xmlns:a16="http://schemas.microsoft.com/office/drawing/2014/main" id="{97CC4485-0B1F-417E-B124-D7A1FB6B1591}"/>
                </a:ext>
              </a:extLst>
            </p:cNvPr>
            <p:cNvSpPr>
              <a:spLocks noChangeArrowheads="1"/>
            </p:cNvSpPr>
            <p:nvPr/>
          </p:nvSpPr>
          <p:spPr bwMode="auto">
            <a:xfrm>
              <a:off x="1605" y="2472"/>
              <a:ext cx="96" cy="96"/>
            </a:xfrm>
            <a:prstGeom prst="ellipse">
              <a:avLst/>
            </a:prstGeom>
            <a:solidFill>
              <a:srgbClr val="0000FF"/>
            </a:solidFill>
            <a:ln w="12700">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0" name="Oval 18">
              <a:extLst>
                <a:ext uri="{FF2B5EF4-FFF2-40B4-BE49-F238E27FC236}">
                  <a16:creationId xmlns:a16="http://schemas.microsoft.com/office/drawing/2014/main" id="{2C85910F-AB32-45EE-8416-8B6929DEC14B}"/>
                </a:ext>
              </a:extLst>
            </p:cNvPr>
            <p:cNvSpPr>
              <a:spLocks noChangeArrowheads="1"/>
            </p:cNvSpPr>
            <p:nvPr/>
          </p:nvSpPr>
          <p:spPr bwMode="auto">
            <a:xfrm>
              <a:off x="1605" y="3652"/>
              <a:ext cx="96" cy="96"/>
            </a:xfrm>
            <a:prstGeom prst="ellipse">
              <a:avLst/>
            </a:prstGeom>
            <a:solidFill>
              <a:srgbClr val="0000FF"/>
            </a:solidFill>
            <a:ln w="12700">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1" name="Line 19">
              <a:extLst>
                <a:ext uri="{FF2B5EF4-FFF2-40B4-BE49-F238E27FC236}">
                  <a16:creationId xmlns:a16="http://schemas.microsoft.com/office/drawing/2014/main" id="{CD57076C-C15C-487F-8417-1061C1A50610}"/>
                </a:ext>
              </a:extLst>
            </p:cNvPr>
            <p:cNvSpPr>
              <a:spLocks noChangeShapeType="1"/>
            </p:cNvSpPr>
            <p:nvPr/>
          </p:nvSpPr>
          <p:spPr bwMode="auto">
            <a:xfrm flipV="1">
              <a:off x="1655" y="1525"/>
              <a:ext cx="1316" cy="45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 name="Line 20">
              <a:extLst>
                <a:ext uri="{FF2B5EF4-FFF2-40B4-BE49-F238E27FC236}">
                  <a16:creationId xmlns:a16="http://schemas.microsoft.com/office/drawing/2014/main" id="{64722F0C-E6C0-41CD-AA44-A11C3AB66F20}"/>
                </a:ext>
              </a:extLst>
            </p:cNvPr>
            <p:cNvSpPr>
              <a:spLocks noChangeShapeType="1"/>
            </p:cNvSpPr>
            <p:nvPr/>
          </p:nvSpPr>
          <p:spPr bwMode="auto">
            <a:xfrm>
              <a:off x="1655" y="1979"/>
              <a:ext cx="1316" cy="49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3" name="Line 21">
              <a:extLst>
                <a:ext uri="{FF2B5EF4-FFF2-40B4-BE49-F238E27FC236}">
                  <a16:creationId xmlns:a16="http://schemas.microsoft.com/office/drawing/2014/main" id="{EEC99271-CE36-4F0A-A989-7BA251C947C9}"/>
                </a:ext>
              </a:extLst>
            </p:cNvPr>
            <p:cNvSpPr>
              <a:spLocks noChangeShapeType="1"/>
            </p:cNvSpPr>
            <p:nvPr/>
          </p:nvSpPr>
          <p:spPr bwMode="auto">
            <a:xfrm>
              <a:off x="1655" y="1979"/>
              <a:ext cx="1316" cy="204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4" name="Line 22">
              <a:extLst>
                <a:ext uri="{FF2B5EF4-FFF2-40B4-BE49-F238E27FC236}">
                  <a16:creationId xmlns:a16="http://schemas.microsoft.com/office/drawing/2014/main" id="{41C21C94-DED7-465A-B233-9C4C8F6BE3E4}"/>
                </a:ext>
              </a:extLst>
            </p:cNvPr>
            <p:cNvSpPr>
              <a:spLocks noChangeShapeType="1"/>
            </p:cNvSpPr>
            <p:nvPr/>
          </p:nvSpPr>
          <p:spPr bwMode="auto">
            <a:xfrm flipV="1">
              <a:off x="1655" y="1570"/>
              <a:ext cx="1316" cy="95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 name="Line 23">
              <a:extLst>
                <a:ext uri="{FF2B5EF4-FFF2-40B4-BE49-F238E27FC236}">
                  <a16:creationId xmlns:a16="http://schemas.microsoft.com/office/drawing/2014/main" id="{825397AD-7B53-4C8F-A615-D0DBD849DD25}"/>
                </a:ext>
              </a:extLst>
            </p:cNvPr>
            <p:cNvSpPr>
              <a:spLocks noChangeShapeType="1"/>
            </p:cNvSpPr>
            <p:nvPr/>
          </p:nvSpPr>
          <p:spPr bwMode="auto">
            <a:xfrm>
              <a:off x="1655" y="2523"/>
              <a:ext cx="131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6" name="Line 24">
              <a:extLst>
                <a:ext uri="{FF2B5EF4-FFF2-40B4-BE49-F238E27FC236}">
                  <a16:creationId xmlns:a16="http://schemas.microsoft.com/office/drawing/2014/main" id="{6C598E39-1E57-47C7-A532-3B5E6DC70FD7}"/>
                </a:ext>
              </a:extLst>
            </p:cNvPr>
            <p:cNvSpPr>
              <a:spLocks noChangeShapeType="1"/>
            </p:cNvSpPr>
            <p:nvPr/>
          </p:nvSpPr>
          <p:spPr bwMode="auto">
            <a:xfrm>
              <a:off x="1655" y="2523"/>
              <a:ext cx="1316" cy="154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7" name="Line 25">
              <a:extLst>
                <a:ext uri="{FF2B5EF4-FFF2-40B4-BE49-F238E27FC236}">
                  <a16:creationId xmlns:a16="http://schemas.microsoft.com/office/drawing/2014/main" id="{EE12A120-B9E6-4459-9FC7-BD89B651D3B5}"/>
                </a:ext>
              </a:extLst>
            </p:cNvPr>
            <p:cNvSpPr>
              <a:spLocks noChangeShapeType="1"/>
            </p:cNvSpPr>
            <p:nvPr/>
          </p:nvSpPr>
          <p:spPr bwMode="auto">
            <a:xfrm flipV="1">
              <a:off x="1655" y="1616"/>
              <a:ext cx="1316" cy="208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8" name="Line 26">
              <a:extLst>
                <a:ext uri="{FF2B5EF4-FFF2-40B4-BE49-F238E27FC236}">
                  <a16:creationId xmlns:a16="http://schemas.microsoft.com/office/drawing/2014/main" id="{4F7195E3-D591-4926-B950-7A1245CC22BD}"/>
                </a:ext>
              </a:extLst>
            </p:cNvPr>
            <p:cNvSpPr>
              <a:spLocks noChangeShapeType="1"/>
            </p:cNvSpPr>
            <p:nvPr/>
          </p:nvSpPr>
          <p:spPr bwMode="auto">
            <a:xfrm flipV="1">
              <a:off x="1655" y="2568"/>
              <a:ext cx="1316" cy="11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 name="Line 27">
              <a:extLst>
                <a:ext uri="{FF2B5EF4-FFF2-40B4-BE49-F238E27FC236}">
                  <a16:creationId xmlns:a16="http://schemas.microsoft.com/office/drawing/2014/main" id="{9CAFC254-7CBA-410B-9CF0-A153AF15C497}"/>
                </a:ext>
              </a:extLst>
            </p:cNvPr>
            <p:cNvSpPr>
              <a:spLocks noChangeShapeType="1"/>
            </p:cNvSpPr>
            <p:nvPr/>
          </p:nvSpPr>
          <p:spPr bwMode="auto">
            <a:xfrm>
              <a:off x="1655" y="3702"/>
              <a:ext cx="1316" cy="40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0" name="Line 28">
              <a:extLst>
                <a:ext uri="{FF2B5EF4-FFF2-40B4-BE49-F238E27FC236}">
                  <a16:creationId xmlns:a16="http://schemas.microsoft.com/office/drawing/2014/main" id="{48A257C1-9C44-4375-A56E-F4AEEB44DE87}"/>
                </a:ext>
              </a:extLst>
            </p:cNvPr>
            <p:cNvSpPr>
              <a:spLocks noChangeShapeType="1"/>
            </p:cNvSpPr>
            <p:nvPr/>
          </p:nvSpPr>
          <p:spPr bwMode="auto">
            <a:xfrm>
              <a:off x="3334" y="1570"/>
              <a:ext cx="1043" cy="204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1" name="Line 29">
              <a:extLst>
                <a:ext uri="{FF2B5EF4-FFF2-40B4-BE49-F238E27FC236}">
                  <a16:creationId xmlns:a16="http://schemas.microsoft.com/office/drawing/2014/main" id="{56015ECD-2570-44CB-B437-18CD2484CDF1}"/>
                </a:ext>
              </a:extLst>
            </p:cNvPr>
            <p:cNvSpPr>
              <a:spLocks noChangeShapeType="1"/>
            </p:cNvSpPr>
            <p:nvPr/>
          </p:nvSpPr>
          <p:spPr bwMode="auto">
            <a:xfrm flipV="1">
              <a:off x="3334" y="1888"/>
              <a:ext cx="1043" cy="63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 name="Line 30">
              <a:extLst>
                <a:ext uri="{FF2B5EF4-FFF2-40B4-BE49-F238E27FC236}">
                  <a16:creationId xmlns:a16="http://schemas.microsoft.com/office/drawing/2014/main" id="{046E0DA8-A502-4CE9-BB0B-C7E38E680D8B}"/>
                </a:ext>
              </a:extLst>
            </p:cNvPr>
            <p:cNvSpPr>
              <a:spLocks noChangeShapeType="1"/>
            </p:cNvSpPr>
            <p:nvPr/>
          </p:nvSpPr>
          <p:spPr bwMode="auto">
            <a:xfrm>
              <a:off x="3333" y="2523"/>
              <a:ext cx="10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3" name="Line 31">
              <a:extLst>
                <a:ext uri="{FF2B5EF4-FFF2-40B4-BE49-F238E27FC236}">
                  <a16:creationId xmlns:a16="http://schemas.microsoft.com/office/drawing/2014/main" id="{9E94CD0B-8307-451E-AC8F-E5DAE1BC89D3}"/>
                </a:ext>
              </a:extLst>
            </p:cNvPr>
            <p:cNvSpPr>
              <a:spLocks noChangeShapeType="1"/>
            </p:cNvSpPr>
            <p:nvPr/>
          </p:nvSpPr>
          <p:spPr bwMode="auto">
            <a:xfrm>
              <a:off x="3334" y="2523"/>
              <a:ext cx="1043" cy="11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4" name="Line 32">
              <a:extLst>
                <a:ext uri="{FF2B5EF4-FFF2-40B4-BE49-F238E27FC236}">
                  <a16:creationId xmlns:a16="http://schemas.microsoft.com/office/drawing/2014/main" id="{CC46614A-4772-4324-A44C-1B10F3E8E928}"/>
                </a:ext>
              </a:extLst>
            </p:cNvPr>
            <p:cNvSpPr>
              <a:spLocks noChangeShapeType="1"/>
            </p:cNvSpPr>
            <p:nvPr/>
          </p:nvSpPr>
          <p:spPr bwMode="auto">
            <a:xfrm flipV="1">
              <a:off x="3334" y="1979"/>
              <a:ext cx="1043" cy="208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5" name="Line 33">
              <a:extLst>
                <a:ext uri="{FF2B5EF4-FFF2-40B4-BE49-F238E27FC236}">
                  <a16:creationId xmlns:a16="http://schemas.microsoft.com/office/drawing/2014/main" id="{1FB3B853-D562-47B8-AA97-968B3BCF27A9}"/>
                </a:ext>
              </a:extLst>
            </p:cNvPr>
            <p:cNvSpPr>
              <a:spLocks noChangeShapeType="1"/>
            </p:cNvSpPr>
            <p:nvPr/>
          </p:nvSpPr>
          <p:spPr bwMode="auto">
            <a:xfrm flipV="1">
              <a:off x="3334" y="2568"/>
              <a:ext cx="1043" cy="149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6" name="Line 34">
              <a:extLst>
                <a:ext uri="{FF2B5EF4-FFF2-40B4-BE49-F238E27FC236}">
                  <a16:creationId xmlns:a16="http://schemas.microsoft.com/office/drawing/2014/main" id="{18C2D370-B5A7-4C4F-BA2C-ED4E84D345DA}"/>
                </a:ext>
              </a:extLst>
            </p:cNvPr>
            <p:cNvSpPr>
              <a:spLocks noChangeShapeType="1"/>
            </p:cNvSpPr>
            <p:nvPr/>
          </p:nvSpPr>
          <p:spPr bwMode="auto">
            <a:xfrm flipV="1">
              <a:off x="3334" y="3702"/>
              <a:ext cx="1043" cy="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 name="Oval 35">
              <a:extLst>
                <a:ext uri="{FF2B5EF4-FFF2-40B4-BE49-F238E27FC236}">
                  <a16:creationId xmlns:a16="http://schemas.microsoft.com/office/drawing/2014/main" id="{89670781-0DA6-4403-B071-601E5B7B23A6}"/>
                </a:ext>
              </a:extLst>
            </p:cNvPr>
            <p:cNvSpPr>
              <a:spLocks noChangeArrowheads="1"/>
            </p:cNvSpPr>
            <p:nvPr/>
          </p:nvSpPr>
          <p:spPr bwMode="auto">
            <a:xfrm>
              <a:off x="2976" y="2341"/>
              <a:ext cx="384" cy="384"/>
            </a:xfrm>
            <a:prstGeom prst="ellipse">
              <a:avLst/>
            </a:prstGeom>
            <a:solidFill>
              <a:schemeClr val="bg1"/>
            </a:solidFill>
            <a:ln w="12700">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8" name="Line 36">
              <a:extLst>
                <a:ext uri="{FF2B5EF4-FFF2-40B4-BE49-F238E27FC236}">
                  <a16:creationId xmlns:a16="http://schemas.microsoft.com/office/drawing/2014/main" id="{95492B08-0892-4EC1-A672-610363C301F4}"/>
                </a:ext>
              </a:extLst>
            </p:cNvPr>
            <p:cNvSpPr>
              <a:spLocks noChangeShapeType="1"/>
            </p:cNvSpPr>
            <p:nvPr/>
          </p:nvSpPr>
          <p:spPr bwMode="auto">
            <a:xfrm>
              <a:off x="3334" y="1525"/>
              <a:ext cx="1088" cy="31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 name="Line 37">
              <a:extLst>
                <a:ext uri="{FF2B5EF4-FFF2-40B4-BE49-F238E27FC236}">
                  <a16:creationId xmlns:a16="http://schemas.microsoft.com/office/drawing/2014/main" id="{13F2E807-5C94-4FE7-A57A-7A3AA3393721}"/>
                </a:ext>
              </a:extLst>
            </p:cNvPr>
            <p:cNvSpPr>
              <a:spLocks noChangeShapeType="1"/>
            </p:cNvSpPr>
            <p:nvPr/>
          </p:nvSpPr>
          <p:spPr bwMode="auto">
            <a:xfrm>
              <a:off x="3334" y="1525"/>
              <a:ext cx="1043" cy="95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 name="Oval 38">
              <a:extLst>
                <a:ext uri="{FF2B5EF4-FFF2-40B4-BE49-F238E27FC236}">
                  <a16:creationId xmlns:a16="http://schemas.microsoft.com/office/drawing/2014/main" id="{6D41926E-EE70-49B1-B226-9BEA188F0D7A}"/>
                </a:ext>
              </a:extLst>
            </p:cNvPr>
            <p:cNvSpPr>
              <a:spLocks noChangeArrowheads="1"/>
            </p:cNvSpPr>
            <p:nvPr/>
          </p:nvSpPr>
          <p:spPr bwMode="auto">
            <a:xfrm>
              <a:off x="2976" y="1296"/>
              <a:ext cx="384" cy="384"/>
            </a:xfrm>
            <a:prstGeom prst="ellipse">
              <a:avLst/>
            </a:prstGeom>
            <a:solidFill>
              <a:schemeClr val="bg1"/>
            </a:solidFill>
            <a:ln w="12700">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1" name="Oval 39">
              <a:extLst>
                <a:ext uri="{FF2B5EF4-FFF2-40B4-BE49-F238E27FC236}">
                  <a16:creationId xmlns:a16="http://schemas.microsoft.com/office/drawing/2014/main" id="{198246A8-3247-4DD4-9C47-4D93BB34E602}"/>
                </a:ext>
              </a:extLst>
            </p:cNvPr>
            <p:cNvSpPr>
              <a:spLocks noChangeArrowheads="1"/>
            </p:cNvSpPr>
            <p:nvPr/>
          </p:nvSpPr>
          <p:spPr bwMode="auto">
            <a:xfrm>
              <a:off x="2976" y="3888"/>
              <a:ext cx="384" cy="384"/>
            </a:xfrm>
            <a:prstGeom prst="ellipse">
              <a:avLst/>
            </a:prstGeom>
            <a:solidFill>
              <a:schemeClr val="bg1"/>
            </a:solidFill>
            <a:ln w="12700">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92" name="Object 40">
              <a:extLst>
                <a:ext uri="{FF2B5EF4-FFF2-40B4-BE49-F238E27FC236}">
                  <a16:creationId xmlns:a16="http://schemas.microsoft.com/office/drawing/2014/main" id="{2425C3F9-07F3-4475-8303-ECD32C11887E}"/>
                </a:ext>
              </a:extLst>
            </p:cNvPr>
            <p:cNvGraphicFramePr>
              <a:graphicFrameLocks noChangeAspect="1"/>
            </p:cNvGraphicFramePr>
            <p:nvPr/>
          </p:nvGraphicFramePr>
          <p:xfrm>
            <a:off x="1429" y="2341"/>
            <a:ext cx="166" cy="264"/>
          </p:xfrm>
          <a:graphic>
            <a:graphicData uri="http://schemas.openxmlformats.org/presentationml/2006/ole">
              <mc:AlternateContent xmlns:mc="http://schemas.openxmlformats.org/markup-compatibility/2006">
                <mc:Choice xmlns:v="urn:schemas-microsoft-com:vml" Requires="v">
                  <p:oleObj spid="_x0000_s8495" name="公式" r:id="rId8" imgW="190440" imgH="215640" progId="Equation.3">
                    <p:embed/>
                  </p:oleObj>
                </mc:Choice>
                <mc:Fallback>
                  <p:oleObj name="公式" r:id="rId8" imgW="190440" imgH="215640" progId="Equation.3">
                    <p:embed/>
                    <p:pic>
                      <p:nvPicPr>
                        <p:cNvPr id="10245" name="Object 40">
                          <a:extLst>
                            <a:ext uri="{FF2B5EF4-FFF2-40B4-BE49-F238E27FC236}">
                              <a16:creationId xmlns:a16="http://schemas.microsoft.com/office/drawing/2014/main" id="{B0D9FDA7-47AC-4474-8FAE-495F78331BA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9" y="2341"/>
                          <a:ext cx="166"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3" name="Object 41">
              <a:extLst>
                <a:ext uri="{FF2B5EF4-FFF2-40B4-BE49-F238E27FC236}">
                  <a16:creationId xmlns:a16="http://schemas.microsoft.com/office/drawing/2014/main" id="{33D881EC-E492-41DB-82D8-14C7FE52BF97}"/>
                </a:ext>
              </a:extLst>
            </p:cNvPr>
            <p:cNvGraphicFramePr>
              <a:graphicFrameLocks noChangeAspect="1"/>
            </p:cNvGraphicFramePr>
            <p:nvPr/>
          </p:nvGraphicFramePr>
          <p:xfrm>
            <a:off x="1455" y="1806"/>
            <a:ext cx="155" cy="263"/>
          </p:xfrm>
          <a:graphic>
            <a:graphicData uri="http://schemas.openxmlformats.org/presentationml/2006/ole">
              <mc:AlternateContent xmlns:mc="http://schemas.openxmlformats.org/markup-compatibility/2006">
                <mc:Choice xmlns:v="urn:schemas-microsoft-com:vml" Requires="v">
                  <p:oleObj spid="_x0000_s8496" name="公式" r:id="rId10" imgW="177480" imgH="215640" progId="Equation.3">
                    <p:embed/>
                  </p:oleObj>
                </mc:Choice>
                <mc:Fallback>
                  <p:oleObj name="公式" r:id="rId10" imgW="177480" imgH="215640" progId="Equation.3">
                    <p:embed/>
                    <p:pic>
                      <p:nvPicPr>
                        <p:cNvPr id="10246" name="Object 41">
                          <a:extLst>
                            <a:ext uri="{FF2B5EF4-FFF2-40B4-BE49-F238E27FC236}">
                              <a16:creationId xmlns:a16="http://schemas.microsoft.com/office/drawing/2014/main" id="{FC1B2AB8-E583-4F87-A234-7A36B9E650A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55" y="1806"/>
                          <a:ext cx="155"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4" name="Object 42">
              <a:extLst>
                <a:ext uri="{FF2B5EF4-FFF2-40B4-BE49-F238E27FC236}">
                  <a16:creationId xmlns:a16="http://schemas.microsoft.com/office/drawing/2014/main" id="{66DEDE11-9C86-4E03-A419-DC83365707CF}"/>
                </a:ext>
              </a:extLst>
            </p:cNvPr>
            <p:cNvGraphicFramePr>
              <a:graphicFrameLocks noChangeAspect="1"/>
            </p:cNvGraphicFramePr>
            <p:nvPr/>
          </p:nvGraphicFramePr>
          <p:xfrm>
            <a:off x="1424" y="3528"/>
            <a:ext cx="177" cy="264"/>
          </p:xfrm>
          <a:graphic>
            <a:graphicData uri="http://schemas.openxmlformats.org/presentationml/2006/ole">
              <mc:AlternateContent xmlns:mc="http://schemas.openxmlformats.org/markup-compatibility/2006">
                <mc:Choice xmlns:v="urn:schemas-microsoft-com:vml" Requires="v">
                  <p:oleObj spid="_x0000_s8497" name="公式" r:id="rId12" imgW="203040" imgH="215640" progId="Equation.3">
                    <p:embed/>
                  </p:oleObj>
                </mc:Choice>
                <mc:Fallback>
                  <p:oleObj name="公式" r:id="rId12" imgW="203040" imgH="215640" progId="Equation.3">
                    <p:embed/>
                    <p:pic>
                      <p:nvPicPr>
                        <p:cNvPr id="10247" name="Object 42">
                          <a:extLst>
                            <a:ext uri="{FF2B5EF4-FFF2-40B4-BE49-F238E27FC236}">
                              <a16:creationId xmlns:a16="http://schemas.microsoft.com/office/drawing/2014/main" id="{5898DF07-A7A0-45CC-A598-192BB6CF5D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24" y="3528"/>
                          <a:ext cx="177"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5" name="Object 43">
              <a:extLst>
                <a:ext uri="{FF2B5EF4-FFF2-40B4-BE49-F238E27FC236}">
                  <a16:creationId xmlns:a16="http://schemas.microsoft.com/office/drawing/2014/main" id="{73B21EC3-D07E-4C79-814E-7764688AE242}"/>
                </a:ext>
              </a:extLst>
            </p:cNvPr>
            <p:cNvGraphicFramePr>
              <a:graphicFrameLocks noChangeAspect="1"/>
            </p:cNvGraphicFramePr>
            <p:nvPr/>
          </p:nvGraphicFramePr>
          <p:xfrm>
            <a:off x="3090" y="3938"/>
            <a:ext cx="165" cy="263"/>
          </p:xfrm>
          <a:graphic>
            <a:graphicData uri="http://schemas.openxmlformats.org/presentationml/2006/ole">
              <mc:AlternateContent xmlns:mc="http://schemas.openxmlformats.org/markup-compatibility/2006">
                <mc:Choice xmlns:v="urn:schemas-microsoft-com:vml" Requires="v">
                  <p:oleObj spid="_x0000_s8498" name="公式" r:id="rId14" imgW="190440" imgH="215640" progId="Equation.3">
                    <p:embed/>
                  </p:oleObj>
                </mc:Choice>
                <mc:Fallback>
                  <p:oleObj name="公式" r:id="rId14" imgW="190440" imgH="215640" progId="Equation.3">
                    <p:embed/>
                    <p:pic>
                      <p:nvPicPr>
                        <p:cNvPr id="10248" name="Object 43">
                          <a:extLst>
                            <a:ext uri="{FF2B5EF4-FFF2-40B4-BE49-F238E27FC236}">
                              <a16:creationId xmlns:a16="http://schemas.microsoft.com/office/drawing/2014/main" id="{6C15E75E-F9D4-4433-8C4B-18C9BE44CA4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90" y="3938"/>
                          <a:ext cx="165"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6" name="Object 44">
              <a:extLst>
                <a:ext uri="{FF2B5EF4-FFF2-40B4-BE49-F238E27FC236}">
                  <a16:creationId xmlns:a16="http://schemas.microsoft.com/office/drawing/2014/main" id="{7E17CB71-B398-49C9-94EE-945B536A3A82}"/>
                </a:ext>
              </a:extLst>
            </p:cNvPr>
            <p:cNvGraphicFramePr>
              <a:graphicFrameLocks noChangeAspect="1"/>
            </p:cNvGraphicFramePr>
            <p:nvPr/>
          </p:nvGraphicFramePr>
          <p:xfrm>
            <a:off x="3077" y="1345"/>
            <a:ext cx="132" cy="263"/>
          </p:xfrm>
          <a:graphic>
            <a:graphicData uri="http://schemas.openxmlformats.org/presentationml/2006/ole">
              <mc:AlternateContent xmlns:mc="http://schemas.openxmlformats.org/markup-compatibility/2006">
                <mc:Choice xmlns:v="urn:schemas-microsoft-com:vml" Requires="v">
                  <p:oleObj spid="_x0000_s8499" name="公式" r:id="rId16" imgW="152280" imgH="215640" progId="Equation.3">
                    <p:embed/>
                  </p:oleObj>
                </mc:Choice>
                <mc:Fallback>
                  <p:oleObj name="公式" r:id="rId16" imgW="152280" imgH="215640" progId="Equation.3">
                    <p:embed/>
                    <p:pic>
                      <p:nvPicPr>
                        <p:cNvPr id="10249" name="Object 44">
                          <a:extLst>
                            <a:ext uri="{FF2B5EF4-FFF2-40B4-BE49-F238E27FC236}">
                              <a16:creationId xmlns:a16="http://schemas.microsoft.com/office/drawing/2014/main" id="{8A19B169-F5C9-42E9-945C-7E665C2F2C4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77" y="1345"/>
                          <a:ext cx="132"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7" name="Object 45">
              <a:extLst>
                <a:ext uri="{FF2B5EF4-FFF2-40B4-BE49-F238E27FC236}">
                  <a16:creationId xmlns:a16="http://schemas.microsoft.com/office/drawing/2014/main" id="{82E52023-9AF9-4531-A895-2F8315350151}"/>
                </a:ext>
              </a:extLst>
            </p:cNvPr>
            <p:cNvGraphicFramePr>
              <a:graphicFrameLocks noChangeAspect="1"/>
            </p:cNvGraphicFramePr>
            <p:nvPr/>
          </p:nvGraphicFramePr>
          <p:xfrm>
            <a:off x="3123" y="2388"/>
            <a:ext cx="132" cy="263"/>
          </p:xfrm>
          <a:graphic>
            <a:graphicData uri="http://schemas.openxmlformats.org/presentationml/2006/ole">
              <mc:AlternateContent xmlns:mc="http://schemas.openxmlformats.org/markup-compatibility/2006">
                <mc:Choice xmlns:v="urn:schemas-microsoft-com:vml" Requires="v">
                  <p:oleObj spid="_x0000_s8500" name="公式" r:id="rId18" imgW="152280" imgH="215640" progId="Equation.3">
                    <p:embed/>
                  </p:oleObj>
                </mc:Choice>
                <mc:Fallback>
                  <p:oleObj name="公式" r:id="rId18" imgW="152280" imgH="215640" progId="Equation.3">
                    <p:embed/>
                    <p:pic>
                      <p:nvPicPr>
                        <p:cNvPr id="10250" name="Object 45">
                          <a:extLst>
                            <a:ext uri="{FF2B5EF4-FFF2-40B4-BE49-F238E27FC236}">
                              <a16:creationId xmlns:a16="http://schemas.microsoft.com/office/drawing/2014/main" id="{B46AF41A-E95B-426C-A464-43377AECAB6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123" y="2388"/>
                          <a:ext cx="132"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8" name="Object 46">
              <a:extLst>
                <a:ext uri="{FF2B5EF4-FFF2-40B4-BE49-F238E27FC236}">
                  <a16:creationId xmlns:a16="http://schemas.microsoft.com/office/drawing/2014/main" id="{1BC59EA6-12A2-4C90-A4B6-BE04498ABF11}"/>
                </a:ext>
              </a:extLst>
            </p:cNvPr>
            <p:cNvGraphicFramePr>
              <a:graphicFrameLocks noChangeAspect="1"/>
            </p:cNvGraphicFramePr>
            <p:nvPr/>
          </p:nvGraphicFramePr>
          <p:xfrm>
            <a:off x="4490" y="3544"/>
            <a:ext cx="154" cy="263"/>
          </p:xfrm>
          <a:graphic>
            <a:graphicData uri="http://schemas.openxmlformats.org/presentationml/2006/ole">
              <mc:AlternateContent xmlns:mc="http://schemas.openxmlformats.org/markup-compatibility/2006">
                <mc:Choice xmlns:v="urn:schemas-microsoft-com:vml" Requires="v">
                  <p:oleObj spid="_x0000_s8501" name="公式" r:id="rId20" imgW="177480" imgH="215640" progId="Equation.3">
                    <p:embed/>
                  </p:oleObj>
                </mc:Choice>
                <mc:Fallback>
                  <p:oleObj name="公式" r:id="rId20" imgW="177480" imgH="215640" progId="Equation.3">
                    <p:embed/>
                    <p:pic>
                      <p:nvPicPr>
                        <p:cNvPr id="10251" name="Object 46">
                          <a:extLst>
                            <a:ext uri="{FF2B5EF4-FFF2-40B4-BE49-F238E27FC236}">
                              <a16:creationId xmlns:a16="http://schemas.microsoft.com/office/drawing/2014/main" id="{666D7B7E-3C98-4432-AF14-9CD5E9998341}"/>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490" y="3544"/>
                          <a:ext cx="154"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9" name="Object 47">
              <a:extLst>
                <a:ext uri="{FF2B5EF4-FFF2-40B4-BE49-F238E27FC236}">
                  <a16:creationId xmlns:a16="http://schemas.microsoft.com/office/drawing/2014/main" id="{F3A44F77-EDFC-4C59-840F-3AF59FA919E9}"/>
                </a:ext>
              </a:extLst>
            </p:cNvPr>
            <p:cNvGraphicFramePr>
              <a:graphicFrameLocks noChangeAspect="1"/>
            </p:cNvGraphicFramePr>
            <p:nvPr/>
          </p:nvGraphicFramePr>
          <p:xfrm>
            <a:off x="4478" y="1850"/>
            <a:ext cx="154" cy="263"/>
          </p:xfrm>
          <a:graphic>
            <a:graphicData uri="http://schemas.openxmlformats.org/presentationml/2006/ole">
              <mc:AlternateContent xmlns:mc="http://schemas.openxmlformats.org/markup-compatibility/2006">
                <mc:Choice xmlns:v="urn:schemas-microsoft-com:vml" Requires="v">
                  <p:oleObj spid="_x0000_s8502" name="公式" r:id="rId22" imgW="177480" imgH="215640" progId="Equation.3">
                    <p:embed/>
                  </p:oleObj>
                </mc:Choice>
                <mc:Fallback>
                  <p:oleObj name="公式" r:id="rId22" imgW="177480" imgH="215640" progId="Equation.3">
                    <p:embed/>
                    <p:pic>
                      <p:nvPicPr>
                        <p:cNvPr id="10252" name="Object 47">
                          <a:extLst>
                            <a:ext uri="{FF2B5EF4-FFF2-40B4-BE49-F238E27FC236}">
                              <a16:creationId xmlns:a16="http://schemas.microsoft.com/office/drawing/2014/main" id="{0AC587CF-201F-4DEC-A471-B4DDAA53D005}"/>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478" y="1850"/>
                          <a:ext cx="154"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0" name="Object 48">
              <a:extLst>
                <a:ext uri="{FF2B5EF4-FFF2-40B4-BE49-F238E27FC236}">
                  <a16:creationId xmlns:a16="http://schemas.microsoft.com/office/drawing/2014/main" id="{09F4BE4B-BF78-45FF-8739-25ACF7F250E8}"/>
                </a:ext>
              </a:extLst>
            </p:cNvPr>
            <p:cNvGraphicFramePr>
              <a:graphicFrameLocks noChangeAspect="1"/>
            </p:cNvGraphicFramePr>
            <p:nvPr/>
          </p:nvGraphicFramePr>
          <p:xfrm>
            <a:off x="4478" y="2410"/>
            <a:ext cx="154" cy="263"/>
          </p:xfrm>
          <a:graphic>
            <a:graphicData uri="http://schemas.openxmlformats.org/presentationml/2006/ole">
              <mc:AlternateContent xmlns:mc="http://schemas.openxmlformats.org/markup-compatibility/2006">
                <mc:Choice xmlns:v="urn:schemas-microsoft-com:vml" Requires="v">
                  <p:oleObj spid="_x0000_s8503" name="公式" r:id="rId24" imgW="177480" imgH="215640" progId="Equation.3">
                    <p:embed/>
                  </p:oleObj>
                </mc:Choice>
                <mc:Fallback>
                  <p:oleObj name="公式" r:id="rId24" imgW="177480" imgH="215640" progId="Equation.3">
                    <p:embed/>
                    <p:pic>
                      <p:nvPicPr>
                        <p:cNvPr id="10253" name="Object 48">
                          <a:extLst>
                            <a:ext uri="{FF2B5EF4-FFF2-40B4-BE49-F238E27FC236}">
                              <a16:creationId xmlns:a16="http://schemas.microsoft.com/office/drawing/2014/main" id="{0D4CA781-4B48-4811-BB45-7ACE1A1BACA6}"/>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78" y="2410"/>
                          <a:ext cx="154"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01" name="Object 49">
            <a:extLst>
              <a:ext uri="{FF2B5EF4-FFF2-40B4-BE49-F238E27FC236}">
                <a16:creationId xmlns:a16="http://schemas.microsoft.com/office/drawing/2014/main" id="{0E743259-8C9F-4BE1-AE4E-4BCEC3500AE3}"/>
              </a:ext>
            </a:extLst>
          </p:cNvPr>
          <p:cNvGraphicFramePr>
            <a:graphicFrameLocks noChangeAspect="1"/>
          </p:cNvGraphicFramePr>
          <p:nvPr>
            <p:extLst>
              <p:ext uri="{D42A27DB-BD31-4B8C-83A1-F6EECF244321}">
                <p14:modId xmlns:p14="http://schemas.microsoft.com/office/powerpoint/2010/main" val="1953752070"/>
              </p:ext>
            </p:extLst>
          </p:nvPr>
        </p:nvGraphicFramePr>
        <p:xfrm>
          <a:off x="7302666" y="6571639"/>
          <a:ext cx="4499379" cy="875908"/>
        </p:xfrm>
        <a:graphic>
          <a:graphicData uri="http://schemas.openxmlformats.org/presentationml/2006/ole">
            <mc:AlternateContent xmlns:mc="http://schemas.openxmlformats.org/markup-compatibility/2006">
              <mc:Choice xmlns:v="urn:schemas-microsoft-com:vml" Requires="v">
                <p:oleObj spid="_x0000_s8504" name="公式" r:id="rId26" imgW="1269720" imgH="241200" progId="Equation.3">
                  <p:embed/>
                </p:oleObj>
              </mc:Choice>
              <mc:Fallback>
                <p:oleObj name="公式" r:id="rId26" imgW="1269720" imgH="241200" progId="Equation.3">
                  <p:embed/>
                  <p:pic>
                    <p:nvPicPr>
                      <p:cNvPr id="10244" name="Object 49">
                        <a:extLst>
                          <a:ext uri="{FF2B5EF4-FFF2-40B4-BE49-F238E27FC236}">
                            <a16:creationId xmlns:a16="http://schemas.microsoft.com/office/drawing/2014/main" id="{4933CCE1-CA33-4FBD-9190-A65F800706B6}"/>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302666" y="6571639"/>
                        <a:ext cx="4499379" cy="875908"/>
                      </a:xfrm>
                      <a:prstGeom prst="rect">
                        <a:avLst/>
                      </a:prstGeom>
                      <a:noFill/>
                      <a:ln>
                        <a:noFill/>
                      </a:ln>
                      <a:effectLst/>
                    </p:spPr>
                  </p:pic>
                </p:oleObj>
              </mc:Fallback>
            </mc:AlternateContent>
          </a:graphicData>
        </a:graphic>
      </p:graphicFrame>
      <p:graphicFrame>
        <p:nvGraphicFramePr>
          <p:cNvPr id="102" name="Object 52">
            <a:extLst>
              <a:ext uri="{FF2B5EF4-FFF2-40B4-BE49-F238E27FC236}">
                <a16:creationId xmlns:a16="http://schemas.microsoft.com/office/drawing/2014/main" id="{F55A0067-CB6C-4BAF-A378-CD30C46CAB20}"/>
              </a:ext>
            </a:extLst>
          </p:cNvPr>
          <p:cNvGraphicFramePr>
            <a:graphicFrameLocks noChangeAspect="1"/>
          </p:cNvGraphicFramePr>
          <p:nvPr>
            <p:extLst>
              <p:ext uri="{D42A27DB-BD31-4B8C-83A1-F6EECF244321}">
                <p14:modId xmlns:p14="http://schemas.microsoft.com/office/powerpoint/2010/main" val="1706142416"/>
              </p:ext>
            </p:extLst>
          </p:nvPr>
        </p:nvGraphicFramePr>
        <p:xfrm>
          <a:off x="7636684" y="8029073"/>
          <a:ext cx="3158300" cy="1019720"/>
        </p:xfrm>
        <a:graphic>
          <a:graphicData uri="http://schemas.openxmlformats.org/presentationml/2006/ole">
            <mc:AlternateContent xmlns:mc="http://schemas.openxmlformats.org/markup-compatibility/2006">
              <mc:Choice xmlns:v="urn:schemas-microsoft-com:vml" Requires="v">
                <p:oleObj spid="_x0000_s8505" name="公式" r:id="rId28" imgW="685800" imgH="215640" progId="Equation.3">
                  <p:embed/>
                </p:oleObj>
              </mc:Choice>
              <mc:Fallback>
                <p:oleObj name="公式" r:id="rId28" imgW="685800" imgH="215640" progId="Equation.3">
                  <p:embed/>
                  <p:pic>
                    <p:nvPicPr>
                      <p:cNvPr id="11269" name="Object 52">
                        <a:extLst>
                          <a:ext uri="{FF2B5EF4-FFF2-40B4-BE49-F238E27FC236}">
                            <a16:creationId xmlns:a16="http://schemas.microsoft.com/office/drawing/2014/main" id="{6CC9628B-3135-40E1-9662-DDAD5473B48F}"/>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636684" y="8029073"/>
                        <a:ext cx="3158300" cy="101972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0115333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p:cNvPicPr>
          <p:nvPr/>
        </p:nvPicPr>
        <p:blipFill>
          <a:blip r:embed="rId3">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
        <p:nvSpPr>
          <p:cNvPr id="3" name="TextBox 2"/>
          <p:cNvSpPr txBox="1"/>
          <p:nvPr/>
        </p:nvSpPr>
        <p:spPr>
          <a:xfrm>
            <a:off x="497209" y="482808"/>
            <a:ext cx="67326" cy="192360"/>
          </a:xfrm>
          <a:prstGeom prst="rect">
            <a:avLst/>
          </a:prstGeom>
          <a:noFill/>
        </p:spPr>
        <p:txBody>
          <a:bodyPr vert="horz" wrap="none" lIns="0" tIns="0" rIns="0" bIns="0" rtlCol="0">
            <a:spAutoFit/>
          </a:bodyPr>
          <a:lstStyle/>
          <a:p>
            <a:pPr>
              <a:lnSpc>
                <a:spcPts val="1500"/>
              </a:lnSpc>
            </a:pPr>
            <a:r>
              <a:rPr lang="en-US" altLang="zh-CN" sz="1500">
                <a:solidFill>
                  <a:srgbClr val="FFFFFF"/>
                </a:solidFill>
                <a:latin typeface="Times New Roman"/>
              </a:rPr>
              <a:t>•</a:t>
            </a:r>
            <a:endParaRPr lang="zh-CN" altLang="en-US" sz="1500">
              <a:solidFill>
                <a:srgbClr val="FFFFFF"/>
              </a:solidFill>
              <a:latin typeface="Times New Roman"/>
            </a:endParaRPr>
          </a:p>
        </p:txBody>
      </p:sp>
      <p:sp>
        <p:nvSpPr>
          <p:cNvPr id="4" name="TextBox 3"/>
          <p:cNvSpPr txBox="1"/>
          <p:nvPr/>
        </p:nvSpPr>
        <p:spPr>
          <a:xfrm>
            <a:off x="24828" y="44569"/>
            <a:ext cx="2051845"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深度前馈神经网络</a:t>
            </a:r>
          </a:p>
        </p:txBody>
      </p:sp>
      <p:sp>
        <p:nvSpPr>
          <p:cNvPr id="5" name="TextBox 4"/>
          <p:cNvSpPr txBox="1"/>
          <p:nvPr/>
        </p:nvSpPr>
        <p:spPr>
          <a:xfrm>
            <a:off x="301804" y="434548"/>
            <a:ext cx="2051845"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深度前馈神经网络</a:t>
            </a:r>
          </a:p>
        </p:txBody>
      </p:sp>
      <p:sp>
        <p:nvSpPr>
          <p:cNvPr id="6" name="TextBox 5"/>
          <p:cNvSpPr txBox="1"/>
          <p:nvPr/>
        </p:nvSpPr>
        <p:spPr>
          <a:xfrm>
            <a:off x="-18033" y="773112"/>
            <a:ext cx="12571030" cy="867097"/>
          </a:xfrm>
          <a:prstGeom prst="rect">
            <a:avLst/>
          </a:prstGeom>
          <a:noFill/>
        </p:spPr>
        <p:txBody>
          <a:bodyPr vert="horz" wrap="square" lIns="0" tIns="0" rIns="0" bIns="0" rtlCol="0">
            <a:spAutoFit/>
          </a:bodyPr>
          <a:lstStyle/>
          <a:p>
            <a:pPr algn="l">
              <a:lnSpc>
                <a:spcPts val="8000"/>
              </a:lnSpc>
            </a:pPr>
            <a:r>
              <a:rPr lang="zh-CN" altLang="en-US" sz="3200" dirty="0">
                <a:solidFill>
                  <a:schemeClr val="tx1"/>
                </a:solidFill>
                <a:latin typeface="微软雅黑"/>
              </a:rPr>
              <a:t>如何训练ＭＬＰ？</a:t>
            </a:r>
            <a:endParaRPr lang="en-US" altLang="zh-CN" sz="3200" dirty="0">
              <a:solidFill>
                <a:schemeClr val="tx1"/>
              </a:solidFill>
              <a:latin typeface="微软雅黑"/>
            </a:endParaRPr>
          </a:p>
        </p:txBody>
      </p:sp>
      <p:graphicFrame>
        <p:nvGraphicFramePr>
          <p:cNvPr id="55" name="Object 104">
            <a:extLst>
              <a:ext uri="{FF2B5EF4-FFF2-40B4-BE49-F238E27FC236}">
                <a16:creationId xmlns:a16="http://schemas.microsoft.com/office/drawing/2014/main" id="{D7F1182F-52EA-4859-8F81-D565971ED6A7}"/>
              </a:ext>
            </a:extLst>
          </p:cNvPr>
          <p:cNvGraphicFramePr>
            <a:graphicFrameLocks noChangeAspect="1"/>
          </p:cNvGraphicFramePr>
          <p:nvPr/>
        </p:nvGraphicFramePr>
        <p:xfrm>
          <a:off x="7925929" y="2003782"/>
          <a:ext cx="2816204" cy="819614"/>
        </p:xfrm>
        <a:graphic>
          <a:graphicData uri="http://schemas.openxmlformats.org/presentationml/2006/ole">
            <mc:AlternateContent xmlns:mc="http://schemas.openxmlformats.org/markup-compatibility/2006">
              <mc:Choice xmlns:v="urn:schemas-microsoft-com:vml" Requires="v">
                <p:oleObj spid="_x0000_s9553" name="公式" r:id="rId4" imgW="825480" imgH="241200" progId="Equation.3">
                  <p:embed/>
                </p:oleObj>
              </mc:Choice>
              <mc:Fallback>
                <p:oleObj name="公式" r:id="rId4" imgW="825480" imgH="241200" progId="Equation.3">
                  <p:embed/>
                  <p:pic>
                    <p:nvPicPr>
                      <p:cNvPr id="55" name="Object 104">
                        <a:extLst>
                          <a:ext uri="{FF2B5EF4-FFF2-40B4-BE49-F238E27FC236}">
                            <a16:creationId xmlns:a16="http://schemas.microsoft.com/office/drawing/2014/main" id="{D7F1182F-52EA-4859-8F81-D565971ED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5929" y="2003782"/>
                        <a:ext cx="2816204" cy="819614"/>
                      </a:xfrm>
                      <a:prstGeom prst="rect">
                        <a:avLst/>
                      </a:prstGeom>
                      <a:noFill/>
                      <a:ln>
                        <a:noFill/>
                      </a:ln>
                      <a:effectLst/>
                    </p:spPr>
                  </p:pic>
                </p:oleObj>
              </mc:Fallback>
            </mc:AlternateContent>
          </a:graphicData>
        </a:graphic>
      </p:graphicFrame>
      <p:graphicFrame>
        <p:nvGraphicFramePr>
          <p:cNvPr id="56" name="Object 103">
            <a:extLst>
              <a:ext uri="{FF2B5EF4-FFF2-40B4-BE49-F238E27FC236}">
                <a16:creationId xmlns:a16="http://schemas.microsoft.com/office/drawing/2014/main" id="{67569579-E495-4C09-90EF-CC2F5FCCEC23}"/>
              </a:ext>
            </a:extLst>
          </p:cNvPr>
          <p:cNvGraphicFramePr>
            <a:graphicFrameLocks noChangeAspect="1"/>
          </p:cNvGraphicFramePr>
          <p:nvPr>
            <p:extLst>
              <p:ext uri="{D42A27DB-BD31-4B8C-83A1-F6EECF244321}">
                <p14:modId xmlns:p14="http://schemas.microsoft.com/office/powerpoint/2010/main" val="4264817222"/>
              </p:ext>
            </p:extLst>
          </p:nvPr>
        </p:nvGraphicFramePr>
        <p:xfrm>
          <a:off x="7781428" y="3192975"/>
          <a:ext cx="3250638" cy="891535"/>
        </p:xfrm>
        <a:graphic>
          <a:graphicData uri="http://schemas.openxmlformats.org/presentationml/2006/ole">
            <mc:AlternateContent xmlns:mc="http://schemas.openxmlformats.org/markup-compatibility/2006">
              <mc:Choice xmlns:v="urn:schemas-microsoft-com:vml" Requires="v">
                <p:oleObj spid="_x0000_s9554" name="公式" r:id="rId6" imgW="901440" imgH="241200" progId="Equation.3">
                  <p:embed/>
                </p:oleObj>
              </mc:Choice>
              <mc:Fallback>
                <p:oleObj name="公式" r:id="rId6" imgW="901440" imgH="241200" progId="Equation.3">
                  <p:embed/>
                  <p:pic>
                    <p:nvPicPr>
                      <p:cNvPr id="56" name="Object 103">
                        <a:extLst>
                          <a:ext uri="{FF2B5EF4-FFF2-40B4-BE49-F238E27FC236}">
                            <a16:creationId xmlns:a16="http://schemas.microsoft.com/office/drawing/2014/main" id="{67569579-E495-4C09-90EF-CC2F5FCCEC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81428" y="3192975"/>
                        <a:ext cx="3250638" cy="891535"/>
                      </a:xfrm>
                      <a:prstGeom prst="rect">
                        <a:avLst/>
                      </a:prstGeom>
                      <a:noFill/>
                      <a:ln>
                        <a:noFill/>
                      </a:ln>
                      <a:effectLst/>
                    </p:spPr>
                  </p:pic>
                </p:oleObj>
              </mc:Fallback>
            </mc:AlternateContent>
          </a:graphicData>
        </a:graphic>
      </p:graphicFrame>
      <p:grpSp>
        <p:nvGrpSpPr>
          <p:cNvPr id="57" name="Group 5">
            <a:extLst>
              <a:ext uri="{FF2B5EF4-FFF2-40B4-BE49-F238E27FC236}">
                <a16:creationId xmlns:a16="http://schemas.microsoft.com/office/drawing/2014/main" id="{F5122355-9396-488D-A8DB-9DD5AB6DBB35}"/>
              </a:ext>
            </a:extLst>
          </p:cNvPr>
          <p:cNvGrpSpPr>
            <a:grpSpLocks/>
          </p:cNvGrpSpPr>
          <p:nvPr/>
        </p:nvGrpSpPr>
        <p:grpSpPr bwMode="auto">
          <a:xfrm>
            <a:off x="755650" y="1916113"/>
            <a:ext cx="5536866" cy="5062203"/>
            <a:chOff x="1424" y="1296"/>
            <a:chExt cx="3905" cy="2976"/>
          </a:xfrm>
        </p:grpSpPr>
        <p:sp>
          <p:nvSpPr>
            <p:cNvPr id="58" name="Line 6">
              <a:extLst>
                <a:ext uri="{FF2B5EF4-FFF2-40B4-BE49-F238E27FC236}">
                  <a16:creationId xmlns:a16="http://schemas.microsoft.com/office/drawing/2014/main" id="{1F1E7EDB-D344-4085-84F1-3A907E9A9A9B}"/>
                </a:ext>
              </a:extLst>
            </p:cNvPr>
            <p:cNvSpPr>
              <a:spLocks noChangeShapeType="1"/>
            </p:cNvSpPr>
            <p:nvPr/>
          </p:nvSpPr>
          <p:spPr bwMode="auto">
            <a:xfrm>
              <a:off x="3168" y="3024"/>
              <a:ext cx="0" cy="624"/>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Oval 7">
              <a:extLst>
                <a:ext uri="{FF2B5EF4-FFF2-40B4-BE49-F238E27FC236}">
                  <a16:creationId xmlns:a16="http://schemas.microsoft.com/office/drawing/2014/main" id="{007076E2-3581-4A13-8345-984D44A8773D}"/>
                </a:ext>
              </a:extLst>
            </p:cNvPr>
            <p:cNvSpPr>
              <a:spLocks noChangeArrowheads="1"/>
            </p:cNvSpPr>
            <p:nvPr/>
          </p:nvSpPr>
          <p:spPr bwMode="auto">
            <a:xfrm>
              <a:off x="4369" y="2320"/>
              <a:ext cx="384" cy="384"/>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0" name="Line 8">
              <a:extLst>
                <a:ext uri="{FF2B5EF4-FFF2-40B4-BE49-F238E27FC236}">
                  <a16:creationId xmlns:a16="http://schemas.microsoft.com/office/drawing/2014/main" id="{B2CAF1DA-E916-45D0-A660-20B1AB72164B}"/>
                </a:ext>
              </a:extLst>
            </p:cNvPr>
            <p:cNvSpPr>
              <a:spLocks noChangeShapeType="1"/>
            </p:cNvSpPr>
            <p:nvPr/>
          </p:nvSpPr>
          <p:spPr bwMode="auto">
            <a:xfrm>
              <a:off x="4561" y="2832"/>
              <a:ext cx="0" cy="624"/>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Oval 9">
              <a:extLst>
                <a:ext uri="{FF2B5EF4-FFF2-40B4-BE49-F238E27FC236}">
                  <a16:creationId xmlns:a16="http://schemas.microsoft.com/office/drawing/2014/main" id="{2EE17496-5EB3-459D-95B7-0546356E2D46}"/>
                </a:ext>
              </a:extLst>
            </p:cNvPr>
            <p:cNvSpPr>
              <a:spLocks noChangeArrowheads="1"/>
            </p:cNvSpPr>
            <p:nvPr/>
          </p:nvSpPr>
          <p:spPr bwMode="auto">
            <a:xfrm>
              <a:off x="4369" y="3504"/>
              <a:ext cx="384" cy="384"/>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2" name="Oval 10">
              <a:extLst>
                <a:ext uri="{FF2B5EF4-FFF2-40B4-BE49-F238E27FC236}">
                  <a16:creationId xmlns:a16="http://schemas.microsoft.com/office/drawing/2014/main" id="{A5B2BC2F-1356-4E8A-A3D9-D3E83DDC53FD}"/>
                </a:ext>
              </a:extLst>
            </p:cNvPr>
            <p:cNvSpPr>
              <a:spLocks noChangeArrowheads="1"/>
            </p:cNvSpPr>
            <p:nvPr/>
          </p:nvSpPr>
          <p:spPr bwMode="auto">
            <a:xfrm>
              <a:off x="4369" y="1797"/>
              <a:ext cx="384" cy="384"/>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3" name="Line 11">
              <a:extLst>
                <a:ext uri="{FF2B5EF4-FFF2-40B4-BE49-F238E27FC236}">
                  <a16:creationId xmlns:a16="http://schemas.microsoft.com/office/drawing/2014/main" id="{7740B51B-CFB9-4A0A-B464-2A3C84241D3C}"/>
                </a:ext>
              </a:extLst>
            </p:cNvPr>
            <p:cNvSpPr>
              <a:spLocks noChangeShapeType="1"/>
            </p:cNvSpPr>
            <p:nvPr/>
          </p:nvSpPr>
          <p:spPr bwMode="auto">
            <a:xfrm>
              <a:off x="4753" y="1968"/>
              <a:ext cx="57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4" name="Line 12">
              <a:extLst>
                <a:ext uri="{FF2B5EF4-FFF2-40B4-BE49-F238E27FC236}">
                  <a16:creationId xmlns:a16="http://schemas.microsoft.com/office/drawing/2014/main" id="{ED600985-6DD9-4983-B053-CA52173C545A}"/>
                </a:ext>
              </a:extLst>
            </p:cNvPr>
            <p:cNvSpPr>
              <a:spLocks noChangeShapeType="1"/>
            </p:cNvSpPr>
            <p:nvPr/>
          </p:nvSpPr>
          <p:spPr bwMode="auto">
            <a:xfrm>
              <a:off x="4753" y="2523"/>
              <a:ext cx="57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5" name="Line 13">
              <a:extLst>
                <a:ext uri="{FF2B5EF4-FFF2-40B4-BE49-F238E27FC236}">
                  <a16:creationId xmlns:a16="http://schemas.microsoft.com/office/drawing/2014/main" id="{EA6DD06E-EBE4-4B7A-B192-06B4A1D9B954}"/>
                </a:ext>
              </a:extLst>
            </p:cNvPr>
            <p:cNvSpPr>
              <a:spLocks noChangeShapeType="1"/>
            </p:cNvSpPr>
            <p:nvPr/>
          </p:nvSpPr>
          <p:spPr bwMode="auto">
            <a:xfrm>
              <a:off x="4753" y="3696"/>
              <a:ext cx="57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6" name="Line 14">
              <a:extLst>
                <a:ext uri="{FF2B5EF4-FFF2-40B4-BE49-F238E27FC236}">
                  <a16:creationId xmlns:a16="http://schemas.microsoft.com/office/drawing/2014/main" id="{52D884EA-E7EE-49F0-9D77-9E5FB0FB9367}"/>
                </a:ext>
              </a:extLst>
            </p:cNvPr>
            <p:cNvSpPr>
              <a:spLocks noChangeShapeType="1"/>
            </p:cNvSpPr>
            <p:nvPr/>
          </p:nvSpPr>
          <p:spPr bwMode="auto">
            <a:xfrm>
              <a:off x="5041" y="2832"/>
              <a:ext cx="0" cy="624"/>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Line 15">
              <a:extLst>
                <a:ext uri="{FF2B5EF4-FFF2-40B4-BE49-F238E27FC236}">
                  <a16:creationId xmlns:a16="http://schemas.microsoft.com/office/drawing/2014/main" id="{DF7E55F0-DE5A-4145-A40A-9CB517F3C0FC}"/>
                </a:ext>
              </a:extLst>
            </p:cNvPr>
            <p:cNvSpPr>
              <a:spLocks noChangeShapeType="1"/>
            </p:cNvSpPr>
            <p:nvPr/>
          </p:nvSpPr>
          <p:spPr bwMode="auto">
            <a:xfrm>
              <a:off x="1655" y="2832"/>
              <a:ext cx="0" cy="624"/>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 name="Oval 16">
              <a:extLst>
                <a:ext uri="{FF2B5EF4-FFF2-40B4-BE49-F238E27FC236}">
                  <a16:creationId xmlns:a16="http://schemas.microsoft.com/office/drawing/2014/main" id="{17ED341E-88B6-46E8-B174-A8249BDF840F}"/>
                </a:ext>
              </a:extLst>
            </p:cNvPr>
            <p:cNvSpPr>
              <a:spLocks noChangeArrowheads="1"/>
            </p:cNvSpPr>
            <p:nvPr/>
          </p:nvSpPr>
          <p:spPr bwMode="auto">
            <a:xfrm>
              <a:off x="1605" y="1928"/>
              <a:ext cx="96" cy="96"/>
            </a:xfrm>
            <a:prstGeom prst="ellipse">
              <a:avLst/>
            </a:prstGeom>
            <a:solidFill>
              <a:srgbClr val="0000FF"/>
            </a:solidFill>
            <a:ln w="12700">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9" name="Oval 17">
              <a:extLst>
                <a:ext uri="{FF2B5EF4-FFF2-40B4-BE49-F238E27FC236}">
                  <a16:creationId xmlns:a16="http://schemas.microsoft.com/office/drawing/2014/main" id="{97CC4485-0B1F-417E-B124-D7A1FB6B1591}"/>
                </a:ext>
              </a:extLst>
            </p:cNvPr>
            <p:cNvSpPr>
              <a:spLocks noChangeArrowheads="1"/>
            </p:cNvSpPr>
            <p:nvPr/>
          </p:nvSpPr>
          <p:spPr bwMode="auto">
            <a:xfrm>
              <a:off x="1605" y="2472"/>
              <a:ext cx="96" cy="96"/>
            </a:xfrm>
            <a:prstGeom prst="ellipse">
              <a:avLst/>
            </a:prstGeom>
            <a:solidFill>
              <a:srgbClr val="0000FF"/>
            </a:solidFill>
            <a:ln w="12700">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0" name="Oval 18">
              <a:extLst>
                <a:ext uri="{FF2B5EF4-FFF2-40B4-BE49-F238E27FC236}">
                  <a16:creationId xmlns:a16="http://schemas.microsoft.com/office/drawing/2014/main" id="{2C85910F-AB32-45EE-8416-8B6929DEC14B}"/>
                </a:ext>
              </a:extLst>
            </p:cNvPr>
            <p:cNvSpPr>
              <a:spLocks noChangeArrowheads="1"/>
            </p:cNvSpPr>
            <p:nvPr/>
          </p:nvSpPr>
          <p:spPr bwMode="auto">
            <a:xfrm>
              <a:off x="1605" y="3652"/>
              <a:ext cx="96" cy="96"/>
            </a:xfrm>
            <a:prstGeom prst="ellipse">
              <a:avLst/>
            </a:prstGeom>
            <a:solidFill>
              <a:srgbClr val="0000FF"/>
            </a:solidFill>
            <a:ln w="12700">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1" name="Line 19">
              <a:extLst>
                <a:ext uri="{FF2B5EF4-FFF2-40B4-BE49-F238E27FC236}">
                  <a16:creationId xmlns:a16="http://schemas.microsoft.com/office/drawing/2014/main" id="{CD57076C-C15C-487F-8417-1061C1A50610}"/>
                </a:ext>
              </a:extLst>
            </p:cNvPr>
            <p:cNvSpPr>
              <a:spLocks noChangeShapeType="1"/>
            </p:cNvSpPr>
            <p:nvPr/>
          </p:nvSpPr>
          <p:spPr bwMode="auto">
            <a:xfrm flipV="1">
              <a:off x="1655" y="1525"/>
              <a:ext cx="1316" cy="45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 name="Line 20">
              <a:extLst>
                <a:ext uri="{FF2B5EF4-FFF2-40B4-BE49-F238E27FC236}">
                  <a16:creationId xmlns:a16="http://schemas.microsoft.com/office/drawing/2014/main" id="{64722F0C-E6C0-41CD-AA44-A11C3AB66F20}"/>
                </a:ext>
              </a:extLst>
            </p:cNvPr>
            <p:cNvSpPr>
              <a:spLocks noChangeShapeType="1"/>
            </p:cNvSpPr>
            <p:nvPr/>
          </p:nvSpPr>
          <p:spPr bwMode="auto">
            <a:xfrm>
              <a:off x="1655" y="1979"/>
              <a:ext cx="1316" cy="49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3" name="Line 21">
              <a:extLst>
                <a:ext uri="{FF2B5EF4-FFF2-40B4-BE49-F238E27FC236}">
                  <a16:creationId xmlns:a16="http://schemas.microsoft.com/office/drawing/2014/main" id="{EEC99271-CE36-4F0A-A989-7BA251C947C9}"/>
                </a:ext>
              </a:extLst>
            </p:cNvPr>
            <p:cNvSpPr>
              <a:spLocks noChangeShapeType="1"/>
            </p:cNvSpPr>
            <p:nvPr/>
          </p:nvSpPr>
          <p:spPr bwMode="auto">
            <a:xfrm>
              <a:off x="1655" y="1979"/>
              <a:ext cx="1316" cy="204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4" name="Line 22">
              <a:extLst>
                <a:ext uri="{FF2B5EF4-FFF2-40B4-BE49-F238E27FC236}">
                  <a16:creationId xmlns:a16="http://schemas.microsoft.com/office/drawing/2014/main" id="{41C21C94-DED7-465A-B233-9C4C8F6BE3E4}"/>
                </a:ext>
              </a:extLst>
            </p:cNvPr>
            <p:cNvSpPr>
              <a:spLocks noChangeShapeType="1"/>
            </p:cNvSpPr>
            <p:nvPr/>
          </p:nvSpPr>
          <p:spPr bwMode="auto">
            <a:xfrm flipV="1">
              <a:off x="1655" y="1570"/>
              <a:ext cx="1316" cy="95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 name="Line 23">
              <a:extLst>
                <a:ext uri="{FF2B5EF4-FFF2-40B4-BE49-F238E27FC236}">
                  <a16:creationId xmlns:a16="http://schemas.microsoft.com/office/drawing/2014/main" id="{825397AD-7B53-4C8F-A615-D0DBD849DD25}"/>
                </a:ext>
              </a:extLst>
            </p:cNvPr>
            <p:cNvSpPr>
              <a:spLocks noChangeShapeType="1"/>
            </p:cNvSpPr>
            <p:nvPr/>
          </p:nvSpPr>
          <p:spPr bwMode="auto">
            <a:xfrm>
              <a:off x="1655" y="2523"/>
              <a:ext cx="131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6" name="Line 24">
              <a:extLst>
                <a:ext uri="{FF2B5EF4-FFF2-40B4-BE49-F238E27FC236}">
                  <a16:creationId xmlns:a16="http://schemas.microsoft.com/office/drawing/2014/main" id="{6C598E39-1E57-47C7-A532-3B5E6DC70FD7}"/>
                </a:ext>
              </a:extLst>
            </p:cNvPr>
            <p:cNvSpPr>
              <a:spLocks noChangeShapeType="1"/>
            </p:cNvSpPr>
            <p:nvPr/>
          </p:nvSpPr>
          <p:spPr bwMode="auto">
            <a:xfrm>
              <a:off x="1655" y="2523"/>
              <a:ext cx="1316" cy="154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7" name="Line 25">
              <a:extLst>
                <a:ext uri="{FF2B5EF4-FFF2-40B4-BE49-F238E27FC236}">
                  <a16:creationId xmlns:a16="http://schemas.microsoft.com/office/drawing/2014/main" id="{EE12A120-B9E6-4459-9FC7-BD89B651D3B5}"/>
                </a:ext>
              </a:extLst>
            </p:cNvPr>
            <p:cNvSpPr>
              <a:spLocks noChangeShapeType="1"/>
            </p:cNvSpPr>
            <p:nvPr/>
          </p:nvSpPr>
          <p:spPr bwMode="auto">
            <a:xfrm flipV="1">
              <a:off x="1655" y="1616"/>
              <a:ext cx="1316" cy="208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8" name="Line 26">
              <a:extLst>
                <a:ext uri="{FF2B5EF4-FFF2-40B4-BE49-F238E27FC236}">
                  <a16:creationId xmlns:a16="http://schemas.microsoft.com/office/drawing/2014/main" id="{4F7195E3-D591-4926-B950-7A1245CC22BD}"/>
                </a:ext>
              </a:extLst>
            </p:cNvPr>
            <p:cNvSpPr>
              <a:spLocks noChangeShapeType="1"/>
            </p:cNvSpPr>
            <p:nvPr/>
          </p:nvSpPr>
          <p:spPr bwMode="auto">
            <a:xfrm flipV="1">
              <a:off x="1655" y="2568"/>
              <a:ext cx="1316" cy="11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 name="Line 27">
              <a:extLst>
                <a:ext uri="{FF2B5EF4-FFF2-40B4-BE49-F238E27FC236}">
                  <a16:creationId xmlns:a16="http://schemas.microsoft.com/office/drawing/2014/main" id="{9CAFC254-7CBA-410B-9CF0-A153AF15C497}"/>
                </a:ext>
              </a:extLst>
            </p:cNvPr>
            <p:cNvSpPr>
              <a:spLocks noChangeShapeType="1"/>
            </p:cNvSpPr>
            <p:nvPr/>
          </p:nvSpPr>
          <p:spPr bwMode="auto">
            <a:xfrm>
              <a:off x="1655" y="3702"/>
              <a:ext cx="1316" cy="40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0" name="Line 28">
              <a:extLst>
                <a:ext uri="{FF2B5EF4-FFF2-40B4-BE49-F238E27FC236}">
                  <a16:creationId xmlns:a16="http://schemas.microsoft.com/office/drawing/2014/main" id="{48A257C1-9C44-4375-A56E-F4AEEB44DE87}"/>
                </a:ext>
              </a:extLst>
            </p:cNvPr>
            <p:cNvSpPr>
              <a:spLocks noChangeShapeType="1"/>
            </p:cNvSpPr>
            <p:nvPr/>
          </p:nvSpPr>
          <p:spPr bwMode="auto">
            <a:xfrm>
              <a:off x="3334" y="1570"/>
              <a:ext cx="1043" cy="204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1" name="Line 29">
              <a:extLst>
                <a:ext uri="{FF2B5EF4-FFF2-40B4-BE49-F238E27FC236}">
                  <a16:creationId xmlns:a16="http://schemas.microsoft.com/office/drawing/2014/main" id="{56015ECD-2570-44CB-B437-18CD2484CDF1}"/>
                </a:ext>
              </a:extLst>
            </p:cNvPr>
            <p:cNvSpPr>
              <a:spLocks noChangeShapeType="1"/>
            </p:cNvSpPr>
            <p:nvPr/>
          </p:nvSpPr>
          <p:spPr bwMode="auto">
            <a:xfrm flipV="1">
              <a:off x="3334" y="1888"/>
              <a:ext cx="1043" cy="63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 name="Line 30">
              <a:extLst>
                <a:ext uri="{FF2B5EF4-FFF2-40B4-BE49-F238E27FC236}">
                  <a16:creationId xmlns:a16="http://schemas.microsoft.com/office/drawing/2014/main" id="{046E0DA8-A502-4CE9-BB0B-C7E38E680D8B}"/>
                </a:ext>
              </a:extLst>
            </p:cNvPr>
            <p:cNvSpPr>
              <a:spLocks noChangeShapeType="1"/>
            </p:cNvSpPr>
            <p:nvPr/>
          </p:nvSpPr>
          <p:spPr bwMode="auto">
            <a:xfrm>
              <a:off x="3333" y="2523"/>
              <a:ext cx="10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3" name="Line 31">
              <a:extLst>
                <a:ext uri="{FF2B5EF4-FFF2-40B4-BE49-F238E27FC236}">
                  <a16:creationId xmlns:a16="http://schemas.microsoft.com/office/drawing/2014/main" id="{9E94CD0B-8307-451E-AC8F-E5DAE1BC89D3}"/>
                </a:ext>
              </a:extLst>
            </p:cNvPr>
            <p:cNvSpPr>
              <a:spLocks noChangeShapeType="1"/>
            </p:cNvSpPr>
            <p:nvPr/>
          </p:nvSpPr>
          <p:spPr bwMode="auto">
            <a:xfrm>
              <a:off x="3334" y="2523"/>
              <a:ext cx="1043" cy="11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4" name="Line 32">
              <a:extLst>
                <a:ext uri="{FF2B5EF4-FFF2-40B4-BE49-F238E27FC236}">
                  <a16:creationId xmlns:a16="http://schemas.microsoft.com/office/drawing/2014/main" id="{CC46614A-4772-4324-A44C-1B10F3E8E928}"/>
                </a:ext>
              </a:extLst>
            </p:cNvPr>
            <p:cNvSpPr>
              <a:spLocks noChangeShapeType="1"/>
            </p:cNvSpPr>
            <p:nvPr/>
          </p:nvSpPr>
          <p:spPr bwMode="auto">
            <a:xfrm flipV="1">
              <a:off x="3334" y="1979"/>
              <a:ext cx="1043" cy="208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5" name="Line 33">
              <a:extLst>
                <a:ext uri="{FF2B5EF4-FFF2-40B4-BE49-F238E27FC236}">
                  <a16:creationId xmlns:a16="http://schemas.microsoft.com/office/drawing/2014/main" id="{1FB3B853-D562-47B8-AA97-968B3BCF27A9}"/>
                </a:ext>
              </a:extLst>
            </p:cNvPr>
            <p:cNvSpPr>
              <a:spLocks noChangeShapeType="1"/>
            </p:cNvSpPr>
            <p:nvPr/>
          </p:nvSpPr>
          <p:spPr bwMode="auto">
            <a:xfrm flipV="1">
              <a:off x="3334" y="2568"/>
              <a:ext cx="1043" cy="149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6" name="Line 34">
              <a:extLst>
                <a:ext uri="{FF2B5EF4-FFF2-40B4-BE49-F238E27FC236}">
                  <a16:creationId xmlns:a16="http://schemas.microsoft.com/office/drawing/2014/main" id="{18C2D370-B5A7-4C4F-BA2C-ED4E84D345DA}"/>
                </a:ext>
              </a:extLst>
            </p:cNvPr>
            <p:cNvSpPr>
              <a:spLocks noChangeShapeType="1"/>
            </p:cNvSpPr>
            <p:nvPr/>
          </p:nvSpPr>
          <p:spPr bwMode="auto">
            <a:xfrm flipV="1">
              <a:off x="3334" y="3702"/>
              <a:ext cx="1043" cy="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 name="Oval 35">
              <a:extLst>
                <a:ext uri="{FF2B5EF4-FFF2-40B4-BE49-F238E27FC236}">
                  <a16:creationId xmlns:a16="http://schemas.microsoft.com/office/drawing/2014/main" id="{89670781-0DA6-4403-B071-601E5B7B23A6}"/>
                </a:ext>
              </a:extLst>
            </p:cNvPr>
            <p:cNvSpPr>
              <a:spLocks noChangeArrowheads="1"/>
            </p:cNvSpPr>
            <p:nvPr/>
          </p:nvSpPr>
          <p:spPr bwMode="auto">
            <a:xfrm>
              <a:off x="2976" y="2341"/>
              <a:ext cx="384" cy="384"/>
            </a:xfrm>
            <a:prstGeom prst="ellipse">
              <a:avLst/>
            </a:prstGeom>
            <a:solidFill>
              <a:schemeClr val="bg1"/>
            </a:solidFill>
            <a:ln w="12700">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8" name="Line 36">
              <a:extLst>
                <a:ext uri="{FF2B5EF4-FFF2-40B4-BE49-F238E27FC236}">
                  <a16:creationId xmlns:a16="http://schemas.microsoft.com/office/drawing/2014/main" id="{95492B08-0892-4EC1-A672-610363C301F4}"/>
                </a:ext>
              </a:extLst>
            </p:cNvPr>
            <p:cNvSpPr>
              <a:spLocks noChangeShapeType="1"/>
            </p:cNvSpPr>
            <p:nvPr/>
          </p:nvSpPr>
          <p:spPr bwMode="auto">
            <a:xfrm>
              <a:off x="3334" y="1525"/>
              <a:ext cx="1088" cy="31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 name="Line 37">
              <a:extLst>
                <a:ext uri="{FF2B5EF4-FFF2-40B4-BE49-F238E27FC236}">
                  <a16:creationId xmlns:a16="http://schemas.microsoft.com/office/drawing/2014/main" id="{13F2E807-5C94-4FE7-A57A-7A3AA3393721}"/>
                </a:ext>
              </a:extLst>
            </p:cNvPr>
            <p:cNvSpPr>
              <a:spLocks noChangeShapeType="1"/>
            </p:cNvSpPr>
            <p:nvPr/>
          </p:nvSpPr>
          <p:spPr bwMode="auto">
            <a:xfrm>
              <a:off x="3334" y="1525"/>
              <a:ext cx="1043" cy="95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 name="Oval 38">
              <a:extLst>
                <a:ext uri="{FF2B5EF4-FFF2-40B4-BE49-F238E27FC236}">
                  <a16:creationId xmlns:a16="http://schemas.microsoft.com/office/drawing/2014/main" id="{6D41926E-EE70-49B1-B226-9BEA188F0D7A}"/>
                </a:ext>
              </a:extLst>
            </p:cNvPr>
            <p:cNvSpPr>
              <a:spLocks noChangeArrowheads="1"/>
            </p:cNvSpPr>
            <p:nvPr/>
          </p:nvSpPr>
          <p:spPr bwMode="auto">
            <a:xfrm>
              <a:off x="2976" y="1296"/>
              <a:ext cx="384" cy="384"/>
            </a:xfrm>
            <a:prstGeom prst="ellipse">
              <a:avLst/>
            </a:prstGeom>
            <a:solidFill>
              <a:schemeClr val="bg1"/>
            </a:solidFill>
            <a:ln w="12700">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1" name="Oval 39">
              <a:extLst>
                <a:ext uri="{FF2B5EF4-FFF2-40B4-BE49-F238E27FC236}">
                  <a16:creationId xmlns:a16="http://schemas.microsoft.com/office/drawing/2014/main" id="{198246A8-3247-4DD4-9C47-4D93BB34E602}"/>
                </a:ext>
              </a:extLst>
            </p:cNvPr>
            <p:cNvSpPr>
              <a:spLocks noChangeArrowheads="1"/>
            </p:cNvSpPr>
            <p:nvPr/>
          </p:nvSpPr>
          <p:spPr bwMode="auto">
            <a:xfrm>
              <a:off x="2976" y="3888"/>
              <a:ext cx="384" cy="384"/>
            </a:xfrm>
            <a:prstGeom prst="ellipse">
              <a:avLst/>
            </a:prstGeom>
            <a:solidFill>
              <a:schemeClr val="bg1"/>
            </a:solidFill>
            <a:ln w="12700">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92" name="Object 40">
              <a:extLst>
                <a:ext uri="{FF2B5EF4-FFF2-40B4-BE49-F238E27FC236}">
                  <a16:creationId xmlns:a16="http://schemas.microsoft.com/office/drawing/2014/main" id="{2425C3F9-07F3-4475-8303-ECD32C11887E}"/>
                </a:ext>
              </a:extLst>
            </p:cNvPr>
            <p:cNvGraphicFramePr>
              <a:graphicFrameLocks noChangeAspect="1"/>
            </p:cNvGraphicFramePr>
            <p:nvPr/>
          </p:nvGraphicFramePr>
          <p:xfrm>
            <a:off x="1429" y="2341"/>
            <a:ext cx="166" cy="264"/>
          </p:xfrm>
          <a:graphic>
            <a:graphicData uri="http://schemas.openxmlformats.org/presentationml/2006/ole">
              <mc:AlternateContent xmlns:mc="http://schemas.openxmlformats.org/markup-compatibility/2006">
                <mc:Choice xmlns:v="urn:schemas-microsoft-com:vml" Requires="v">
                  <p:oleObj spid="_x0000_s9555" name="公式" r:id="rId8" imgW="190440" imgH="215640" progId="Equation.3">
                    <p:embed/>
                  </p:oleObj>
                </mc:Choice>
                <mc:Fallback>
                  <p:oleObj name="公式" r:id="rId8" imgW="190440" imgH="215640" progId="Equation.3">
                    <p:embed/>
                    <p:pic>
                      <p:nvPicPr>
                        <p:cNvPr id="92" name="Object 40">
                          <a:extLst>
                            <a:ext uri="{FF2B5EF4-FFF2-40B4-BE49-F238E27FC236}">
                              <a16:creationId xmlns:a16="http://schemas.microsoft.com/office/drawing/2014/main" id="{2425C3F9-07F3-4475-8303-ECD32C11887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9" y="2341"/>
                          <a:ext cx="166"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3" name="Object 41">
              <a:extLst>
                <a:ext uri="{FF2B5EF4-FFF2-40B4-BE49-F238E27FC236}">
                  <a16:creationId xmlns:a16="http://schemas.microsoft.com/office/drawing/2014/main" id="{33D881EC-E492-41DB-82D8-14C7FE52BF97}"/>
                </a:ext>
              </a:extLst>
            </p:cNvPr>
            <p:cNvGraphicFramePr>
              <a:graphicFrameLocks noChangeAspect="1"/>
            </p:cNvGraphicFramePr>
            <p:nvPr/>
          </p:nvGraphicFramePr>
          <p:xfrm>
            <a:off x="1455" y="1806"/>
            <a:ext cx="155" cy="263"/>
          </p:xfrm>
          <a:graphic>
            <a:graphicData uri="http://schemas.openxmlformats.org/presentationml/2006/ole">
              <mc:AlternateContent xmlns:mc="http://schemas.openxmlformats.org/markup-compatibility/2006">
                <mc:Choice xmlns:v="urn:schemas-microsoft-com:vml" Requires="v">
                  <p:oleObj spid="_x0000_s9556" name="公式" r:id="rId10" imgW="177480" imgH="215640" progId="Equation.3">
                    <p:embed/>
                  </p:oleObj>
                </mc:Choice>
                <mc:Fallback>
                  <p:oleObj name="公式" r:id="rId10" imgW="177480" imgH="215640" progId="Equation.3">
                    <p:embed/>
                    <p:pic>
                      <p:nvPicPr>
                        <p:cNvPr id="93" name="Object 41">
                          <a:extLst>
                            <a:ext uri="{FF2B5EF4-FFF2-40B4-BE49-F238E27FC236}">
                              <a16:creationId xmlns:a16="http://schemas.microsoft.com/office/drawing/2014/main" id="{33D881EC-E492-41DB-82D8-14C7FE52BF9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55" y="1806"/>
                          <a:ext cx="155"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4" name="Object 42">
              <a:extLst>
                <a:ext uri="{FF2B5EF4-FFF2-40B4-BE49-F238E27FC236}">
                  <a16:creationId xmlns:a16="http://schemas.microsoft.com/office/drawing/2014/main" id="{66DEDE11-9C86-4E03-A419-DC83365707CF}"/>
                </a:ext>
              </a:extLst>
            </p:cNvPr>
            <p:cNvGraphicFramePr>
              <a:graphicFrameLocks noChangeAspect="1"/>
            </p:cNvGraphicFramePr>
            <p:nvPr/>
          </p:nvGraphicFramePr>
          <p:xfrm>
            <a:off x="1424" y="3528"/>
            <a:ext cx="177" cy="264"/>
          </p:xfrm>
          <a:graphic>
            <a:graphicData uri="http://schemas.openxmlformats.org/presentationml/2006/ole">
              <mc:AlternateContent xmlns:mc="http://schemas.openxmlformats.org/markup-compatibility/2006">
                <mc:Choice xmlns:v="urn:schemas-microsoft-com:vml" Requires="v">
                  <p:oleObj spid="_x0000_s9557" name="公式" r:id="rId12" imgW="203040" imgH="215640" progId="Equation.3">
                    <p:embed/>
                  </p:oleObj>
                </mc:Choice>
                <mc:Fallback>
                  <p:oleObj name="公式" r:id="rId12" imgW="203040" imgH="215640" progId="Equation.3">
                    <p:embed/>
                    <p:pic>
                      <p:nvPicPr>
                        <p:cNvPr id="94" name="Object 42">
                          <a:extLst>
                            <a:ext uri="{FF2B5EF4-FFF2-40B4-BE49-F238E27FC236}">
                              <a16:creationId xmlns:a16="http://schemas.microsoft.com/office/drawing/2014/main" id="{66DEDE11-9C86-4E03-A419-DC83365707C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24" y="3528"/>
                          <a:ext cx="177"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5" name="Object 43">
              <a:extLst>
                <a:ext uri="{FF2B5EF4-FFF2-40B4-BE49-F238E27FC236}">
                  <a16:creationId xmlns:a16="http://schemas.microsoft.com/office/drawing/2014/main" id="{73B21EC3-D07E-4C79-814E-7764688AE242}"/>
                </a:ext>
              </a:extLst>
            </p:cNvPr>
            <p:cNvGraphicFramePr>
              <a:graphicFrameLocks noChangeAspect="1"/>
            </p:cNvGraphicFramePr>
            <p:nvPr/>
          </p:nvGraphicFramePr>
          <p:xfrm>
            <a:off x="3090" y="3938"/>
            <a:ext cx="165" cy="263"/>
          </p:xfrm>
          <a:graphic>
            <a:graphicData uri="http://schemas.openxmlformats.org/presentationml/2006/ole">
              <mc:AlternateContent xmlns:mc="http://schemas.openxmlformats.org/markup-compatibility/2006">
                <mc:Choice xmlns:v="urn:schemas-microsoft-com:vml" Requires="v">
                  <p:oleObj spid="_x0000_s9558" name="公式" r:id="rId14" imgW="190440" imgH="215640" progId="Equation.3">
                    <p:embed/>
                  </p:oleObj>
                </mc:Choice>
                <mc:Fallback>
                  <p:oleObj name="公式" r:id="rId14" imgW="190440" imgH="215640" progId="Equation.3">
                    <p:embed/>
                    <p:pic>
                      <p:nvPicPr>
                        <p:cNvPr id="95" name="Object 43">
                          <a:extLst>
                            <a:ext uri="{FF2B5EF4-FFF2-40B4-BE49-F238E27FC236}">
                              <a16:creationId xmlns:a16="http://schemas.microsoft.com/office/drawing/2014/main" id="{73B21EC3-D07E-4C79-814E-7764688AE24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90" y="3938"/>
                          <a:ext cx="165"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6" name="Object 44">
              <a:extLst>
                <a:ext uri="{FF2B5EF4-FFF2-40B4-BE49-F238E27FC236}">
                  <a16:creationId xmlns:a16="http://schemas.microsoft.com/office/drawing/2014/main" id="{7E17CB71-B398-49C9-94EE-945B536A3A82}"/>
                </a:ext>
              </a:extLst>
            </p:cNvPr>
            <p:cNvGraphicFramePr>
              <a:graphicFrameLocks noChangeAspect="1"/>
            </p:cNvGraphicFramePr>
            <p:nvPr/>
          </p:nvGraphicFramePr>
          <p:xfrm>
            <a:off x="3077" y="1345"/>
            <a:ext cx="132" cy="263"/>
          </p:xfrm>
          <a:graphic>
            <a:graphicData uri="http://schemas.openxmlformats.org/presentationml/2006/ole">
              <mc:AlternateContent xmlns:mc="http://schemas.openxmlformats.org/markup-compatibility/2006">
                <mc:Choice xmlns:v="urn:schemas-microsoft-com:vml" Requires="v">
                  <p:oleObj spid="_x0000_s9559" name="公式" r:id="rId16" imgW="152280" imgH="215640" progId="Equation.3">
                    <p:embed/>
                  </p:oleObj>
                </mc:Choice>
                <mc:Fallback>
                  <p:oleObj name="公式" r:id="rId16" imgW="152280" imgH="215640" progId="Equation.3">
                    <p:embed/>
                    <p:pic>
                      <p:nvPicPr>
                        <p:cNvPr id="96" name="Object 44">
                          <a:extLst>
                            <a:ext uri="{FF2B5EF4-FFF2-40B4-BE49-F238E27FC236}">
                              <a16:creationId xmlns:a16="http://schemas.microsoft.com/office/drawing/2014/main" id="{7E17CB71-B398-49C9-94EE-945B536A3A8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77" y="1345"/>
                          <a:ext cx="132"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7" name="Object 45">
              <a:extLst>
                <a:ext uri="{FF2B5EF4-FFF2-40B4-BE49-F238E27FC236}">
                  <a16:creationId xmlns:a16="http://schemas.microsoft.com/office/drawing/2014/main" id="{82E52023-9AF9-4531-A895-2F8315350151}"/>
                </a:ext>
              </a:extLst>
            </p:cNvPr>
            <p:cNvGraphicFramePr>
              <a:graphicFrameLocks noChangeAspect="1"/>
            </p:cNvGraphicFramePr>
            <p:nvPr/>
          </p:nvGraphicFramePr>
          <p:xfrm>
            <a:off x="3123" y="2388"/>
            <a:ext cx="132" cy="263"/>
          </p:xfrm>
          <a:graphic>
            <a:graphicData uri="http://schemas.openxmlformats.org/presentationml/2006/ole">
              <mc:AlternateContent xmlns:mc="http://schemas.openxmlformats.org/markup-compatibility/2006">
                <mc:Choice xmlns:v="urn:schemas-microsoft-com:vml" Requires="v">
                  <p:oleObj spid="_x0000_s9560" name="公式" r:id="rId18" imgW="152280" imgH="215640" progId="Equation.3">
                    <p:embed/>
                  </p:oleObj>
                </mc:Choice>
                <mc:Fallback>
                  <p:oleObj name="公式" r:id="rId18" imgW="152280" imgH="215640" progId="Equation.3">
                    <p:embed/>
                    <p:pic>
                      <p:nvPicPr>
                        <p:cNvPr id="97" name="Object 45">
                          <a:extLst>
                            <a:ext uri="{FF2B5EF4-FFF2-40B4-BE49-F238E27FC236}">
                              <a16:creationId xmlns:a16="http://schemas.microsoft.com/office/drawing/2014/main" id="{82E52023-9AF9-4531-A895-2F831535015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123" y="2388"/>
                          <a:ext cx="132"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8" name="Object 46">
              <a:extLst>
                <a:ext uri="{FF2B5EF4-FFF2-40B4-BE49-F238E27FC236}">
                  <a16:creationId xmlns:a16="http://schemas.microsoft.com/office/drawing/2014/main" id="{1BC59EA6-12A2-4C90-A4B6-BE04498ABF11}"/>
                </a:ext>
              </a:extLst>
            </p:cNvPr>
            <p:cNvGraphicFramePr>
              <a:graphicFrameLocks noChangeAspect="1"/>
            </p:cNvGraphicFramePr>
            <p:nvPr/>
          </p:nvGraphicFramePr>
          <p:xfrm>
            <a:off x="4490" y="3544"/>
            <a:ext cx="154" cy="263"/>
          </p:xfrm>
          <a:graphic>
            <a:graphicData uri="http://schemas.openxmlformats.org/presentationml/2006/ole">
              <mc:AlternateContent xmlns:mc="http://schemas.openxmlformats.org/markup-compatibility/2006">
                <mc:Choice xmlns:v="urn:schemas-microsoft-com:vml" Requires="v">
                  <p:oleObj spid="_x0000_s9561" name="公式" r:id="rId20" imgW="177480" imgH="215640" progId="Equation.3">
                    <p:embed/>
                  </p:oleObj>
                </mc:Choice>
                <mc:Fallback>
                  <p:oleObj name="公式" r:id="rId20" imgW="177480" imgH="215640" progId="Equation.3">
                    <p:embed/>
                    <p:pic>
                      <p:nvPicPr>
                        <p:cNvPr id="98" name="Object 46">
                          <a:extLst>
                            <a:ext uri="{FF2B5EF4-FFF2-40B4-BE49-F238E27FC236}">
                              <a16:creationId xmlns:a16="http://schemas.microsoft.com/office/drawing/2014/main" id="{1BC59EA6-12A2-4C90-A4B6-BE04498ABF11}"/>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490" y="3544"/>
                          <a:ext cx="154"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9" name="Object 47">
              <a:extLst>
                <a:ext uri="{FF2B5EF4-FFF2-40B4-BE49-F238E27FC236}">
                  <a16:creationId xmlns:a16="http://schemas.microsoft.com/office/drawing/2014/main" id="{F3A44F77-EDFC-4C59-840F-3AF59FA919E9}"/>
                </a:ext>
              </a:extLst>
            </p:cNvPr>
            <p:cNvGraphicFramePr>
              <a:graphicFrameLocks noChangeAspect="1"/>
            </p:cNvGraphicFramePr>
            <p:nvPr/>
          </p:nvGraphicFramePr>
          <p:xfrm>
            <a:off x="4478" y="1850"/>
            <a:ext cx="154" cy="263"/>
          </p:xfrm>
          <a:graphic>
            <a:graphicData uri="http://schemas.openxmlformats.org/presentationml/2006/ole">
              <mc:AlternateContent xmlns:mc="http://schemas.openxmlformats.org/markup-compatibility/2006">
                <mc:Choice xmlns:v="urn:schemas-microsoft-com:vml" Requires="v">
                  <p:oleObj spid="_x0000_s9562" name="公式" r:id="rId22" imgW="177480" imgH="215640" progId="Equation.3">
                    <p:embed/>
                  </p:oleObj>
                </mc:Choice>
                <mc:Fallback>
                  <p:oleObj name="公式" r:id="rId22" imgW="177480" imgH="215640" progId="Equation.3">
                    <p:embed/>
                    <p:pic>
                      <p:nvPicPr>
                        <p:cNvPr id="99" name="Object 47">
                          <a:extLst>
                            <a:ext uri="{FF2B5EF4-FFF2-40B4-BE49-F238E27FC236}">
                              <a16:creationId xmlns:a16="http://schemas.microsoft.com/office/drawing/2014/main" id="{F3A44F77-EDFC-4C59-840F-3AF59FA919E9}"/>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478" y="1850"/>
                          <a:ext cx="154"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0" name="Object 48">
              <a:extLst>
                <a:ext uri="{FF2B5EF4-FFF2-40B4-BE49-F238E27FC236}">
                  <a16:creationId xmlns:a16="http://schemas.microsoft.com/office/drawing/2014/main" id="{09F4BE4B-BF78-45FF-8739-25ACF7F250E8}"/>
                </a:ext>
              </a:extLst>
            </p:cNvPr>
            <p:cNvGraphicFramePr>
              <a:graphicFrameLocks noChangeAspect="1"/>
            </p:cNvGraphicFramePr>
            <p:nvPr/>
          </p:nvGraphicFramePr>
          <p:xfrm>
            <a:off x="4478" y="2410"/>
            <a:ext cx="154" cy="263"/>
          </p:xfrm>
          <a:graphic>
            <a:graphicData uri="http://schemas.openxmlformats.org/presentationml/2006/ole">
              <mc:AlternateContent xmlns:mc="http://schemas.openxmlformats.org/markup-compatibility/2006">
                <mc:Choice xmlns:v="urn:schemas-microsoft-com:vml" Requires="v">
                  <p:oleObj spid="_x0000_s9563" name="公式" r:id="rId24" imgW="177480" imgH="215640" progId="Equation.3">
                    <p:embed/>
                  </p:oleObj>
                </mc:Choice>
                <mc:Fallback>
                  <p:oleObj name="公式" r:id="rId24" imgW="177480" imgH="215640" progId="Equation.3">
                    <p:embed/>
                    <p:pic>
                      <p:nvPicPr>
                        <p:cNvPr id="100" name="Object 48">
                          <a:extLst>
                            <a:ext uri="{FF2B5EF4-FFF2-40B4-BE49-F238E27FC236}">
                              <a16:creationId xmlns:a16="http://schemas.microsoft.com/office/drawing/2014/main" id="{09F4BE4B-BF78-45FF-8739-25ACF7F250E8}"/>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78" y="2410"/>
                          <a:ext cx="154"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01" name="Object 49">
            <a:extLst>
              <a:ext uri="{FF2B5EF4-FFF2-40B4-BE49-F238E27FC236}">
                <a16:creationId xmlns:a16="http://schemas.microsoft.com/office/drawing/2014/main" id="{0E743259-8C9F-4BE1-AE4E-4BCEC3500AE3}"/>
              </a:ext>
            </a:extLst>
          </p:cNvPr>
          <p:cNvGraphicFramePr>
            <a:graphicFrameLocks noChangeAspect="1"/>
          </p:cNvGraphicFramePr>
          <p:nvPr>
            <p:extLst>
              <p:ext uri="{D42A27DB-BD31-4B8C-83A1-F6EECF244321}">
                <p14:modId xmlns:p14="http://schemas.microsoft.com/office/powerpoint/2010/main" val="1884227039"/>
              </p:ext>
            </p:extLst>
          </p:nvPr>
        </p:nvGraphicFramePr>
        <p:xfrm>
          <a:off x="7194792" y="4426790"/>
          <a:ext cx="4499379" cy="875908"/>
        </p:xfrm>
        <a:graphic>
          <a:graphicData uri="http://schemas.openxmlformats.org/presentationml/2006/ole">
            <mc:AlternateContent xmlns:mc="http://schemas.openxmlformats.org/markup-compatibility/2006">
              <mc:Choice xmlns:v="urn:schemas-microsoft-com:vml" Requires="v">
                <p:oleObj spid="_x0000_s9564" name="公式" r:id="rId26" imgW="1269720" imgH="241200" progId="Equation.3">
                  <p:embed/>
                </p:oleObj>
              </mc:Choice>
              <mc:Fallback>
                <p:oleObj name="公式" r:id="rId26" imgW="1269720" imgH="241200" progId="Equation.3">
                  <p:embed/>
                  <p:pic>
                    <p:nvPicPr>
                      <p:cNvPr id="101" name="Object 49">
                        <a:extLst>
                          <a:ext uri="{FF2B5EF4-FFF2-40B4-BE49-F238E27FC236}">
                            <a16:creationId xmlns:a16="http://schemas.microsoft.com/office/drawing/2014/main" id="{0E743259-8C9F-4BE1-AE4E-4BCEC3500AE3}"/>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194792" y="4426790"/>
                        <a:ext cx="4499379" cy="875908"/>
                      </a:xfrm>
                      <a:prstGeom prst="rect">
                        <a:avLst/>
                      </a:prstGeom>
                      <a:noFill/>
                      <a:ln>
                        <a:noFill/>
                      </a:ln>
                      <a:effectLst/>
                    </p:spPr>
                  </p:pic>
                </p:oleObj>
              </mc:Fallback>
            </mc:AlternateContent>
          </a:graphicData>
        </a:graphic>
      </p:graphicFrame>
      <p:graphicFrame>
        <p:nvGraphicFramePr>
          <p:cNvPr id="102" name="Object 52">
            <a:extLst>
              <a:ext uri="{FF2B5EF4-FFF2-40B4-BE49-F238E27FC236}">
                <a16:creationId xmlns:a16="http://schemas.microsoft.com/office/drawing/2014/main" id="{F55A0067-CB6C-4BAF-A378-CD30C46CAB20}"/>
              </a:ext>
            </a:extLst>
          </p:cNvPr>
          <p:cNvGraphicFramePr>
            <a:graphicFrameLocks noChangeAspect="1"/>
          </p:cNvGraphicFramePr>
          <p:nvPr>
            <p:extLst>
              <p:ext uri="{D42A27DB-BD31-4B8C-83A1-F6EECF244321}">
                <p14:modId xmlns:p14="http://schemas.microsoft.com/office/powerpoint/2010/main" val="1488606670"/>
              </p:ext>
            </p:extLst>
          </p:nvPr>
        </p:nvGraphicFramePr>
        <p:xfrm>
          <a:off x="7583833" y="5958596"/>
          <a:ext cx="3158300" cy="1019720"/>
        </p:xfrm>
        <a:graphic>
          <a:graphicData uri="http://schemas.openxmlformats.org/presentationml/2006/ole">
            <mc:AlternateContent xmlns:mc="http://schemas.openxmlformats.org/markup-compatibility/2006">
              <mc:Choice xmlns:v="urn:schemas-microsoft-com:vml" Requires="v">
                <p:oleObj spid="_x0000_s9565" name="公式" r:id="rId28" imgW="685800" imgH="215640" progId="Equation.3">
                  <p:embed/>
                </p:oleObj>
              </mc:Choice>
              <mc:Fallback>
                <p:oleObj name="公式" r:id="rId28" imgW="685800" imgH="215640" progId="Equation.3">
                  <p:embed/>
                  <p:pic>
                    <p:nvPicPr>
                      <p:cNvPr id="102" name="Object 52">
                        <a:extLst>
                          <a:ext uri="{FF2B5EF4-FFF2-40B4-BE49-F238E27FC236}">
                            <a16:creationId xmlns:a16="http://schemas.microsoft.com/office/drawing/2014/main" id="{F55A0067-CB6C-4BAF-A378-CD30C46CAB20}"/>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583833" y="5958596"/>
                        <a:ext cx="3158300" cy="1019720"/>
                      </a:xfrm>
                      <a:prstGeom prst="rect">
                        <a:avLst/>
                      </a:prstGeom>
                      <a:noFill/>
                      <a:ln>
                        <a:noFill/>
                      </a:ln>
                      <a:effectLst/>
                    </p:spPr>
                  </p:pic>
                </p:oleObj>
              </mc:Fallback>
            </mc:AlternateContent>
          </a:graphicData>
        </a:graphic>
      </p:graphicFrame>
      <p:sp>
        <p:nvSpPr>
          <p:cNvPr id="103" name="Rectangle 51">
            <a:extLst>
              <a:ext uri="{FF2B5EF4-FFF2-40B4-BE49-F238E27FC236}">
                <a16:creationId xmlns:a16="http://schemas.microsoft.com/office/drawing/2014/main" id="{C0F57972-4726-4228-9FF0-A3A62520BEE4}"/>
              </a:ext>
            </a:extLst>
          </p:cNvPr>
          <p:cNvSpPr>
            <a:spLocks noChangeArrowheads="1"/>
          </p:cNvSpPr>
          <p:nvPr/>
        </p:nvSpPr>
        <p:spPr bwMode="auto">
          <a:xfrm>
            <a:off x="2327576" y="7305398"/>
            <a:ext cx="2603764"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a:r>
              <a:rPr lang="en-US" altLang="zh-CN" sz="2400" b="1" dirty="0"/>
              <a:t>Training Set</a:t>
            </a:r>
          </a:p>
        </p:txBody>
      </p:sp>
      <p:pic>
        <p:nvPicPr>
          <p:cNvPr id="104" name="Picture 50">
            <a:extLst>
              <a:ext uri="{FF2B5EF4-FFF2-40B4-BE49-F238E27FC236}">
                <a16:creationId xmlns:a16="http://schemas.microsoft.com/office/drawing/2014/main" id="{C0427FB0-5DA3-4234-AC56-7AD9DF2103B2}"/>
              </a:ext>
            </a:extLst>
          </p:cNvPr>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615582" y="8258529"/>
            <a:ext cx="4111449" cy="643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aphicFrame>
        <p:nvGraphicFramePr>
          <p:cNvPr id="105" name="Object 55">
            <a:extLst>
              <a:ext uri="{FF2B5EF4-FFF2-40B4-BE49-F238E27FC236}">
                <a16:creationId xmlns:a16="http://schemas.microsoft.com/office/drawing/2014/main" id="{12FCA3BC-84B4-49AB-B3E1-3A50646B0490}"/>
              </a:ext>
            </a:extLst>
          </p:cNvPr>
          <p:cNvGraphicFramePr>
            <a:graphicFrameLocks noChangeAspect="1"/>
          </p:cNvGraphicFramePr>
          <p:nvPr>
            <p:extLst>
              <p:ext uri="{D42A27DB-BD31-4B8C-83A1-F6EECF244321}">
                <p14:modId xmlns:p14="http://schemas.microsoft.com/office/powerpoint/2010/main" val="2966302838"/>
              </p:ext>
            </p:extLst>
          </p:nvPr>
        </p:nvGraphicFramePr>
        <p:xfrm>
          <a:off x="7449134" y="7764498"/>
          <a:ext cx="2801771" cy="922624"/>
        </p:xfrm>
        <a:graphic>
          <a:graphicData uri="http://schemas.openxmlformats.org/presentationml/2006/ole">
            <mc:AlternateContent xmlns:mc="http://schemas.openxmlformats.org/markup-compatibility/2006">
              <mc:Choice xmlns:v="urn:schemas-microsoft-com:vml" Requires="v">
                <p:oleObj spid="_x0000_s9566" name="公式" r:id="rId31" imgW="711000" imgH="228600" progId="Equation.3">
                  <p:embed/>
                </p:oleObj>
              </mc:Choice>
              <mc:Fallback>
                <p:oleObj name="公式" r:id="rId31" imgW="711000" imgH="228600" progId="Equation.3">
                  <p:embed/>
                  <p:pic>
                    <p:nvPicPr>
                      <p:cNvPr id="12294" name="Object 55">
                        <a:extLst>
                          <a:ext uri="{FF2B5EF4-FFF2-40B4-BE49-F238E27FC236}">
                            <a16:creationId xmlns:a16="http://schemas.microsoft.com/office/drawing/2014/main" id="{C607C52C-8E97-40E0-A204-B529D11BF7BA}"/>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449134" y="7764498"/>
                        <a:ext cx="2801771" cy="92262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091556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p:cNvPicPr>
          <p:nvPr/>
        </p:nvPicPr>
        <p:blipFill>
          <a:blip r:embed="rId3">
            <a:extLst>
              <a:ext uri="{28A0092B-C50C-407E-A947-70E740481C1C}">
                <a14:useLocalDpi xmlns:a14="http://schemas.microsoft.com/office/drawing/2010/main" val="0"/>
              </a:ext>
            </a:extLst>
          </a:blip>
          <a:stretch>
            <a:fillRect/>
          </a:stretch>
        </p:blipFill>
        <p:spPr>
          <a:xfrm>
            <a:off x="-343360" y="-15329"/>
            <a:ext cx="13004800" cy="9753600"/>
          </a:xfrm>
          <a:prstGeom prst="rect">
            <a:avLst/>
          </a:prstGeom>
        </p:spPr>
      </p:pic>
      <p:sp>
        <p:nvSpPr>
          <p:cNvPr id="3" name="TextBox 2"/>
          <p:cNvSpPr txBox="1"/>
          <p:nvPr/>
        </p:nvSpPr>
        <p:spPr>
          <a:xfrm>
            <a:off x="497209" y="482808"/>
            <a:ext cx="67326" cy="192360"/>
          </a:xfrm>
          <a:prstGeom prst="rect">
            <a:avLst/>
          </a:prstGeom>
          <a:noFill/>
        </p:spPr>
        <p:txBody>
          <a:bodyPr vert="horz" wrap="none" lIns="0" tIns="0" rIns="0" bIns="0" rtlCol="0">
            <a:spAutoFit/>
          </a:bodyPr>
          <a:lstStyle/>
          <a:p>
            <a:pPr>
              <a:lnSpc>
                <a:spcPts val="1500"/>
              </a:lnSpc>
            </a:pPr>
            <a:r>
              <a:rPr lang="en-US" altLang="zh-CN" sz="1500">
                <a:solidFill>
                  <a:srgbClr val="FFFFFF"/>
                </a:solidFill>
                <a:latin typeface="Times New Roman"/>
              </a:rPr>
              <a:t>•</a:t>
            </a:r>
            <a:endParaRPr lang="zh-CN" altLang="en-US" sz="1500">
              <a:solidFill>
                <a:srgbClr val="FFFFFF"/>
              </a:solidFill>
              <a:latin typeface="Times New Roman"/>
            </a:endParaRPr>
          </a:p>
        </p:txBody>
      </p:sp>
      <p:sp>
        <p:nvSpPr>
          <p:cNvPr id="4" name="TextBox 3"/>
          <p:cNvSpPr txBox="1"/>
          <p:nvPr/>
        </p:nvSpPr>
        <p:spPr>
          <a:xfrm>
            <a:off x="24828" y="44569"/>
            <a:ext cx="2051845"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深度前馈神经网络</a:t>
            </a:r>
          </a:p>
        </p:txBody>
      </p:sp>
      <p:sp>
        <p:nvSpPr>
          <p:cNvPr id="5" name="TextBox 4"/>
          <p:cNvSpPr txBox="1"/>
          <p:nvPr/>
        </p:nvSpPr>
        <p:spPr>
          <a:xfrm>
            <a:off x="301804" y="434548"/>
            <a:ext cx="2051845"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深度前馈神经网络</a:t>
            </a:r>
          </a:p>
        </p:txBody>
      </p:sp>
      <p:sp>
        <p:nvSpPr>
          <p:cNvPr id="6" name="TextBox 5"/>
          <p:cNvSpPr txBox="1"/>
          <p:nvPr/>
        </p:nvSpPr>
        <p:spPr>
          <a:xfrm>
            <a:off x="-18034" y="773112"/>
            <a:ext cx="7119921" cy="9233297"/>
          </a:xfrm>
          <a:prstGeom prst="rect">
            <a:avLst/>
          </a:prstGeom>
          <a:noFill/>
        </p:spPr>
        <p:txBody>
          <a:bodyPr vert="horz" wrap="square" lIns="0" tIns="0" rIns="0" bIns="0" rtlCol="0">
            <a:spAutoFit/>
          </a:bodyPr>
          <a:lstStyle/>
          <a:p>
            <a:pPr algn="l">
              <a:lnSpc>
                <a:spcPts val="8000"/>
              </a:lnSpc>
            </a:pPr>
            <a:r>
              <a:rPr lang="zh-CN" altLang="en-US" sz="3200" dirty="0">
                <a:solidFill>
                  <a:schemeClr val="tx1"/>
                </a:solidFill>
                <a:latin typeface="微软雅黑"/>
              </a:rPr>
              <a:t>训练步骤：</a:t>
            </a:r>
            <a:endParaRPr lang="en-US" altLang="zh-CN" sz="3200" dirty="0">
              <a:solidFill>
                <a:schemeClr val="tx1"/>
              </a:solidFill>
              <a:latin typeface="微软雅黑"/>
            </a:endParaRPr>
          </a:p>
          <a:p>
            <a:pPr algn="l">
              <a:lnSpc>
                <a:spcPts val="8000"/>
              </a:lnSpc>
            </a:pPr>
            <a:r>
              <a:rPr lang="zh-CN" altLang="en-US" sz="3200" dirty="0">
                <a:solidFill>
                  <a:schemeClr val="tx1"/>
                </a:solidFill>
                <a:latin typeface="微软雅黑"/>
              </a:rPr>
              <a:t>１</a:t>
            </a:r>
            <a:r>
              <a:rPr lang="en-US" altLang="zh-CN" sz="3200" dirty="0">
                <a:solidFill>
                  <a:schemeClr val="tx1"/>
                </a:solidFill>
                <a:latin typeface="微软雅黑"/>
              </a:rPr>
              <a:t>.</a:t>
            </a:r>
            <a:r>
              <a:rPr lang="zh-CN" altLang="en-US" sz="3200" dirty="0">
                <a:solidFill>
                  <a:schemeClr val="tx1"/>
                </a:solidFill>
                <a:latin typeface="微软雅黑"/>
              </a:rPr>
              <a:t>随机初始化：给网络参数Ｗ随机初始化权值，通常是接近０的随机初始化值；</a:t>
            </a:r>
            <a:endParaRPr lang="en-US" altLang="zh-CN" sz="3200" dirty="0">
              <a:solidFill>
                <a:schemeClr val="tx1"/>
              </a:solidFill>
              <a:latin typeface="微软雅黑"/>
            </a:endParaRPr>
          </a:p>
          <a:p>
            <a:pPr algn="l">
              <a:lnSpc>
                <a:spcPts val="8000"/>
              </a:lnSpc>
            </a:pPr>
            <a:r>
              <a:rPr lang="zh-CN" altLang="en-US" sz="3200" dirty="0">
                <a:solidFill>
                  <a:schemeClr val="tx1"/>
                </a:solidFill>
                <a:latin typeface="微软雅黑"/>
              </a:rPr>
              <a:t>２</a:t>
            </a:r>
            <a:r>
              <a:rPr lang="en-US" altLang="zh-CN" sz="3200" dirty="0">
                <a:solidFill>
                  <a:schemeClr val="tx1"/>
                </a:solidFill>
                <a:latin typeface="微软雅黑"/>
              </a:rPr>
              <a:t>.</a:t>
            </a:r>
            <a:r>
              <a:rPr lang="zh-CN" altLang="en-US" sz="3200" dirty="0">
                <a:solidFill>
                  <a:schemeClr val="tx1"/>
                </a:solidFill>
                <a:latin typeface="微软雅黑"/>
              </a:rPr>
              <a:t>前向计算：将样本作为输入，利用：</a:t>
            </a:r>
            <a:endParaRPr lang="en-US" altLang="zh-CN" sz="3200" dirty="0">
              <a:solidFill>
                <a:schemeClr val="tx1"/>
              </a:solidFill>
              <a:latin typeface="微软雅黑"/>
            </a:endParaRPr>
          </a:p>
          <a:p>
            <a:pPr algn="l">
              <a:lnSpc>
                <a:spcPts val="8000"/>
              </a:lnSpc>
            </a:pPr>
            <a:endParaRPr lang="en-US" altLang="zh-CN" sz="3200" dirty="0">
              <a:solidFill>
                <a:schemeClr val="tx1"/>
              </a:solidFill>
              <a:latin typeface="微软雅黑"/>
            </a:endParaRPr>
          </a:p>
          <a:p>
            <a:pPr algn="l">
              <a:lnSpc>
                <a:spcPts val="8000"/>
              </a:lnSpc>
            </a:pPr>
            <a:r>
              <a:rPr lang="zh-CN" altLang="en-US" sz="3200" dirty="0">
                <a:solidFill>
                  <a:schemeClr val="tx1"/>
                </a:solidFill>
                <a:latin typeface="微软雅黑"/>
              </a:rPr>
              <a:t>计算网络的输出值。</a:t>
            </a:r>
            <a:endParaRPr lang="en-US" altLang="zh-CN" sz="3200" dirty="0">
              <a:solidFill>
                <a:schemeClr val="tx1"/>
              </a:solidFill>
              <a:latin typeface="微软雅黑"/>
            </a:endParaRPr>
          </a:p>
          <a:p>
            <a:pPr algn="l">
              <a:lnSpc>
                <a:spcPts val="8000"/>
              </a:lnSpc>
            </a:pPr>
            <a:r>
              <a:rPr lang="zh-CN" altLang="en-US" sz="3200" dirty="0">
                <a:solidFill>
                  <a:schemeClr val="tx1"/>
                </a:solidFill>
                <a:latin typeface="微软雅黑"/>
              </a:rPr>
              <a:t>３</a:t>
            </a:r>
            <a:r>
              <a:rPr lang="en-US" altLang="zh-CN" sz="3200" dirty="0">
                <a:solidFill>
                  <a:schemeClr val="tx1"/>
                </a:solidFill>
                <a:latin typeface="微软雅黑"/>
              </a:rPr>
              <a:t>.</a:t>
            </a:r>
            <a:r>
              <a:rPr lang="zh-CN" altLang="en-US" sz="3200" dirty="0">
                <a:solidFill>
                  <a:schemeClr val="tx1"/>
                </a:solidFill>
                <a:latin typeface="微软雅黑"/>
              </a:rPr>
              <a:t>定义目标函数，采用ＢＰ算法更新权值。</a:t>
            </a:r>
            <a:endParaRPr lang="en-US" altLang="zh-CN" sz="3200" dirty="0">
              <a:solidFill>
                <a:schemeClr val="tx1"/>
              </a:solidFill>
              <a:latin typeface="微软雅黑"/>
            </a:endParaRPr>
          </a:p>
        </p:txBody>
      </p:sp>
      <p:grpSp>
        <p:nvGrpSpPr>
          <p:cNvPr id="57" name="Group 5">
            <a:extLst>
              <a:ext uri="{FF2B5EF4-FFF2-40B4-BE49-F238E27FC236}">
                <a16:creationId xmlns:a16="http://schemas.microsoft.com/office/drawing/2014/main" id="{F5122355-9396-488D-A8DB-9DD5AB6DBB35}"/>
              </a:ext>
            </a:extLst>
          </p:cNvPr>
          <p:cNvGrpSpPr>
            <a:grpSpLocks/>
          </p:cNvGrpSpPr>
          <p:nvPr/>
        </p:nvGrpSpPr>
        <p:grpSpPr bwMode="auto">
          <a:xfrm>
            <a:off x="7124574" y="2176866"/>
            <a:ext cx="5536866" cy="5062203"/>
            <a:chOff x="1424" y="1296"/>
            <a:chExt cx="3905" cy="2976"/>
          </a:xfrm>
        </p:grpSpPr>
        <p:sp>
          <p:nvSpPr>
            <p:cNvPr id="58" name="Line 6">
              <a:extLst>
                <a:ext uri="{FF2B5EF4-FFF2-40B4-BE49-F238E27FC236}">
                  <a16:creationId xmlns:a16="http://schemas.microsoft.com/office/drawing/2014/main" id="{1F1E7EDB-D344-4085-84F1-3A907E9A9A9B}"/>
                </a:ext>
              </a:extLst>
            </p:cNvPr>
            <p:cNvSpPr>
              <a:spLocks noChangeShapeType="1"/>
            </p:cNvSpPr>
            <p:nvPr/>
          </p:nvSpPr>
          <p:spPr bwMode="auto">
            <a:xfrm>
              <a:off x="3168" y="3024"/>
              <a:ext cx="0" cy="624"/>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Oval 7">
              <a:extLst>
                <a:ext uri="{FF2B5EF4-FFF2-40B4-BE49-F238E27FC236}">
                  <a16:creationId xmlns:a16="http://schemas.microsoft.com/office/drawing/2014/main" id="{007076E2-3581-4A13-8345-984D44A8773D}"/>
                </a:ext>
              </a:extLst>
            </p:cNvPr>
            <p:cNvSpPr>
              <a:spLocks noChangeArrowheads="1"/>
            </p:cNvSpPr>
            <p:nvPr/>
          </p:nvSpPr>
          <p:spPr bwMode="auto">
            <a:xfrm>
              <a:off x="4369" y="2320"/>
              <a:ext cx="384" cy="384"/>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0" name="Line 8">
              <a:extLst>
                <a:ext uri="{FF2B5EF4-FFF2-40B4-BE49-F238E27FC236}">
                  <a16:creationId xmlns:a16="http://schemas.microsoft.com/office/drawing/2014/main" id="{B2CAF1DA-E916-45D0-A660-20B1AB72164B}"/>
                </a:ext>
              </a:extLst>
            </p:cNvPr>
            <p:cNvSpPr>
              <a:spLocks noChangeShapeType="1"/>
            </p:cNvSpPr>
            <p:nvPr/>
          </p:nvSpPr>
          <p:spPr bwMode="auto">
            <a:xfrm>
              <a:off x="4561" y="2832"/>
              <a:ext cx="0" cy="624"/>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Oval 9">
              <a:extLst>
                <a:ext uri="{FF2B5EF4-FFF2-40B4-BE49-F238E27FC236}">
                  <a16:creationId xmlns:a16="http://schemas.microsoft.com/office/drawing/2014/main" id="{2EE17496-5EB3-459D-95B7-0546356E2D46}"/>
                </a:ext>
              </a:extLst>
            </p:cNvPr>
            <p:cNvSpPr>
              <a:spLocks noChangeArrowheads="1"/>
            </p:cNvSpPr>
            <p:nvPr/>
          </p:nvSpPr>
          <p:spPr bwMode="auto">
            <a:xfrm>
              <a:off x="4369" y="3504"/>
              <a:ext cx="384" cy="384"/>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2" name="Oval 10">
              <a:extLst>
                <a:ext uri="{FF2B5EF4-FFF2-40B4-BE49-F238E27FC236}">
                  <a16:creationId xmlns:a16="http://schemas.microsoft.com/office/drawing/2014/main" id="{A5B2BC2F-1356-4E8A-A3D9-D3E83DDC53FD}"/>
                </a:ext>
              </a:extLst>
            </p:cNvPr>
            <p:cNvSpPr>
              <a:spLocks noChangeArrowheads="1"/>
            </p:cNvSpPr>
            <p:nvPr/>
          </p:nvSpPr>
          <p:spPr bwMode="auto">
            <a:xfrm>
              <a:off x="4369" y="1797"/>
              <a:ext cx="384" cy="384"/>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3" name="Line 11">
              <a:extLst>
                <a:ext uri="{FF2B5EF4-FFF2-40B4-BE49-F238E27FC236}">
                  <a16:creationId xmlns:a16="http://schemas.microsoft.com/office/drawing/2014/main" id="{7740B51B-CFB9-4A0A-B464-2A3C84241D3C}"/>
                </a:ext>
              </a:extLst>
            </p:cNvPr>
            <p:cNvSpPr>
              <a:spLocks noChangeShapeType="1"/>
            </p:cNvSpPr>
            <p:nvPr/>
          </p:nvSpPr>
          <p:spPr bwMode="auto">
            <a:xfrm>
              <a:off x="4753" y="1968"/>
              <a:ext cx="57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4" name="Line 12">
              <a:extLst>
                <a:ext uri="{FF2B5EF4-FFF2-40B4-BE49-F238E27FC236}">
                  <a16:creationId xmlns:a16="http://schemas.microsoft.com/office/drawing/2014/main" id="{ED600985-6DD9-4983-B053-CA52173C545A}"/>
                </a:ext>
              </a:extLst>
            </p:cNvPr>
            <p:cNvSpPr>
              <a:spLocks noChangeShapeType="1"/>
            </p:cNvSpPr>
            <p:nvPr/>
          </p:nvSpPr>
          <p:spPr bwMode="auto">
            <a:xfrm>
              <a:off x="4753" y="2523"/>
              <a:ext cx="57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5" name="Line 13">
              <a:extLst>
                <a:ext uri="{FF2B5EF4-FFF2-40B4-BE49-F238E27FC236}">
                  <a16:creationId xmlns:a16="http://schemas.microsoft.com/office/drawing/2014/main" id="{EA6DD06E-EBE4-4B7A-B192-06B4A1D9B954}"/>
                </a:ext>
              </a:extLst>
            </p:cNvPr>
            <p:cNvSpPr>
              <a:spLocks noChangeShapeType="1"/>
            </p:cNvSpPr>
            <p:nvPr/>
          </p:nvSpPr>
          <p:spPr bwMode="auto">
            <a:xfrm>
              <a:off x="4753" y="3696"/>
              <a:ext cx="57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6" name="Line 14">
              <a:extLst>
                <a:ext uri="{FF2B5EF4-FFF2-40B4-BE49-F238E27FC236}">
                  <a16:creationId xmlns:a16="http://schemas.microsoft.com/office/drawing/2014/main" id="{52D884EA-E7EE-49F0-9D77-9E5FB0FB9367}"/>
                </a:ext>
              </a:extLst>
            </p:cNvPr>
            <p:cNvSpPr>
              <a:spLocks noChangeShapeType="1"/>
            </p:cNvSpPr>
            <p:nvPr/>
          </p:nvSpPr>
          <p:spPr bwMode="auto">
            <a:xfrm>
              <a:off x="5041" y="2832"/>
              <a:ext cx="0" cy="624"/>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Line 15">
              <a:extLst>
                <a:ext uri="{FF2B5EF4-FFF2-40B4-BE49-F238E27FC236}">
                  <a16:creationId xmlns:a16="http://schemas.microsoft.com/office/drawing/2014/main" id="{DF7E55F0-DE5A-4145-A40A-9CB517F3C0FC}"/>
                </a:ext>
              </a:extLst>
            </p:cNvPr>
            <p:cNvSpPr>
              <a:spLocks noChangeShapeType="1"/>
            </p:cNvSpPr>
            <p:nvPr/>
          </p:nvSpPr>
          <p:spPr bwMode="auto">
            <a:xfrm>
              <a:off x="1655" y="2832"/>
              <a:ext cx="0" cy="624"/>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 name="Oval 16">
              <a:extLst>
                <a:ext uri="{FF2B5EF4-FFF2-40B4-BE49-F238E27FC236}">
                  <a16:creationId xmlns:a16="http://schemas.microsoft.com/office/drawing/2014/main" id="{17ED341E-88B6-46E8-B174-A8249BDF840F}"/>
                </a:ext>
              </a:extLst>
            </p:cNvPr>
            <p:cNvSpPr>
              <a:spLocks noChangeArrowheads="1"/>
            </p:cNvSpPr>
            <p:nvPr/>
          </p:nvSpPr>
          <p:spPr bwMode="auto">
            <a:xfrm>
              <a:off x="1605" y="1928"/>
              <a:ext cx="96" cy="96"/>
            </a:xfrm>
            <a:prstGeom prst="ellipse">
              <a:avLst/>
            </a:prstGeom>
            <a:solidFill>
              <a:srgbClr val="0000FF"/>
            </a:solidFill>
            <a:ln w="12700">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9" name="Oval 17">
              <a:extLst>
                <a:ext uri="{FF2B5EF4-FFF2-40B4-BE49-F238E27FC236}">
                  <a16:creationId xmlns:a16="http://schemas.microsoft.com/office/drawing/2014/main" id="{97CC4485-0B1F-417E-B124-D7A1FB6B1591}"/>
                </a:ext>
              </a:extLst>
            </p:cNvPr>
            <p:cNvSpPr>
              <a:spLocks noChangeArrowheads="1"/>
            </p:cNvSpPr>
            <p:nvPr/>
          </p:nvSpPr>
          <p:spPr bwMode="auto">
            <a:xfrm>
              <a:off x="1605" y="2472"/>
              <a:ext cx="96" cy="96"/>
            </a:xfrm>
            <a:prstGeom prst="ellipse">
              <a:avLst/>
            </a:prstGeom>
            <a:solidFill>
              <a:srgbClr val="0000FF"/>
            </a:solidFill>
            <a:ln w="12700">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0" name="Oval 18">
              <a:extLst>
                <a:ext uri="{FF2B5EF4-FFF2-40B4-BE49-F238E27FC236}">
                  <a16:creationId xmlns:a16="http://schemas.microsoft.com/office/drawing/2014/main" id="{2C85910F-AB32-45EE-8416-8B6929DEC14B}"/>
                </a:ext>
              </a:extLst>
            </p:cNvPr>
            <p:cNvSpPr>
              <a:spLocks noChangeArrowheads="1"/>
            </p:cNvSpPr>
            <p:nvPr/>
          </p:nvSpPr>
          <p:spPr bwMode="auto">
            <a:xfrm>
              <a:off x="1605" y="3652"/>
              <a:ext cx="96" cy="96"/>
            </a:xfrm>
            <a:prstGeom prst="ellipse">
              <a:avLst/>
            </a:prstGeom>
            <a:solidFill>
              <a:srgbClr val="0000FF"/>
            </a:solidFill>
            <a:ln w="12700">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1" name="Line 19">
              <a:extLst>
                <a:ext uri="{FF2B5EF4-FFF2-40B4-BE49-F238E27FC236}">
                  <a16:creationId xmlns:a16="http://schemas.microsoft.com/office/drawing/2014/main" id="{CD57076C-C15C-487F-8417-1061C1A50610}"/>
                </a:ext>
              </a:extLst>
            </p:cNvPr>
            <p:cNvSpPr>
              <a:spLocks noChangeShapeType="1"/>
            </p:cNvSpPr>
            <p:nvPr/>
          </p:nvSpPr>
          <p:spPr bwMode="auto">
            <a:xfrm flipV="1">
              <a:off x="1655" y="1525"/>
              <a:ext cx="1316" cy="45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 name="Line 20">
              <a:extLst>
                <a:ext uri="{FF2B5EF4-FFF2-40B4-BE49-F238E27FC236}">
                  <a16:creationId xmlns:a16="http://schemas.microsoft.com/office/drawing/2014/main" id="{64722F0C-E6C0-41CD-AA44-A11C3AB66F20}"/>
                </a:ext>
              </a:extLst>
            </p:cNvPr>
            <p:cNvSpPr>
              <a:spLocks noChangeShapeType="1"/>
            </p:cNvSpPr>
            <p:nvPr/>
          </p:nvSpPr>
          <p:spPr bwMode="auto">
            <a:xfrm>
              <a:off x="1655" y="1979"/>
              <a:ext cx="1316" cy="49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3" name="Line 21">
              <a:extLst>
                <a:ext uri="{FF2B5EF4-FFF2-40B4-BE49-F238E27FC236}">
                  <a16:creationId xmlns:a16="http://schemas.microsoft.com/office/drawing/2014/main" id="{EEC99271-CE36-4F0A-A989-7BA251C947C9}"/>
                </a:ext>
              </a:extLst>
            </p:cNvPr>
            <p:cNvSpPr>
              <a:spLocks noChangeShapeType="1"/>
            </p:cNvSpPr>
            <p:nvPr/>
          </p:nvSpPr>
          <p:spPr bwMode="auto">
            <a:xfrm>
              <a:off x="1655" y="1979"/>
              <a:ext cx="1316" cy="204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4" name="Line 22">
              <a:extLst>
                <a:ext uri="{FF2B5EF4-FFF2-40B4-BE49-F238E27FC236}">
                  <a16:creationId xmlns:a16="http://schemas.microsoft.com/office/drawing/2014/main" id="{41C21C94-DED7-465A-B233-9C4C8F6BE3E4}"/>
                </a:ext>
              </a:extLst>
            </p:cNvPr>
            <p:cNvSpPr>
              <a:spLocks noChangeShapeType="1"/>
            </p:cNvSpPr>
            <p:nvPr/>
          </p:nvSpPr>
          <p:spPr bwMode="auto">
            <a:xfrm flipV="1">
              <a:off x="1655" y="1570"/>
              <a:ext cx="1316" cy="95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 name="Line 23">
              <a:extLst>
                <a:ext uri="{FF2B5EF4-FFF2-40B4-BE49-F238E27FC236}">
                  <a16:creationId xmlns:a16="http://schemas.microsoft.com/office/drawing/2014/main" id="{825397AD-7B53-4C8F-A615-D0DBD849DD25}"/>
                </a:ext>
              </a:extLst>
            </p:cNvPr>
            <p:cNvSpPr>
              <a:spLocks noChangeShapeType="1"/>
            </p:cNvSpPr>
            <p:nvPr/>
          </p:nvSpPr>
          <p:spPr bwMode="auto">
            <a:xfrm>
              <a:off x="1655" y="2523"/>
              <a:ext cx="131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6" name="Line 24">
              <a:extLst>
                <a:ext uri="{FF2B5EF4-FFF2-40B4-BE49-F238E27FC236}">
                  <a16:creationId xmlns:a16="http://schemas.microsoft.com/office/drawing/2014/main" id="{6C598E39-1E57-47C7-A532-3B5E6DC70FD7}"/>
                </a:ext>
              </a:extLst>
            </p:cNvPr>
            <p:cNvSpPr>
              <a:spLocks noChangeShapeType="1"/>
            </p:cNvSpPr>
            <p:nvPr/>
          </p:nvSpPr>
          <p:spPr bwMode="auto">
            <a:xfrm>
              <a:off x="1655" y="2523"/>
              <a:ext cx="1316" cy="154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7" name="Line 25">
              <a:extLst>
                <a:ext uri="{FF2B5EF4-FFF2-40B4-BE49-F238E27FC236}">
                  <a16:creationId xmlns:a16="http://schemas.microsoft.com/office/drawing/2014/main" id="{EE12A120-B9E6-4459-9FC7-BD89B651D3B5}"/>
                </a:ext>
              </a:extLst>
            </p:cNvPr>
            <p:cNvSpPr>
              <a:spLocks noChangeShapeType="1"/>
            </p:cNvSpPr>
            <p:nvPr/>
          </p:nvSpPr>
          <p:spPr bwMode="auto">
            <a:xfrm flipV="1">
              <a:off x="1655" y="1616"/>
              <a:ext cx="1316" cy="208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8" name="Line 26">
              <a:extLst>
                <a:ext uri="{FF2B5EF4-FFF2-40B4-BE49-F238E27FC236}">
                  <a16:creationId xmlns:a16="http://schemas.microsoft.com/office/drawing/2014/main" id="{4F7195E3-D591-4926-B950-7A1245CC22BD}"/>
                </a:ext>
              </a:extLst>
            </p:cNvPr>
            <p:cNvSpPr>
              <a:spLocks noChangeShapeType="1"/>
            </p:cNvSpPr>
            <p:nvPr/>
          </p:nvSpPr>
          <p:spPr bwMode="auto">
            <a:xfrm flipV="1">
              <a:off x="1655" y="2568"/>
              <a:ext cx="1316" cy="11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 name="Line 27">
              <a:extLst>
                <a:ext uri="{FF2B5EF4-FFF2-40B4-BE49-F238E27FC236}">
                  <a16:creationId xmlns:a16="http://schemas.microsoft.com/office/drawing/2014/main" id="{9CAFC254-7CBA-410B-9CF0-A153AF15C497}"/>
                </a:ext>
              </a:extLst>
            </p:cNvPr>
            <p:cNvSpPr>
              <a:spLocks noChangeShapeType="1"/>
            </p:cNvSpPr>
            <p:nvPr/>
          </p:nvSpPr>
          <p:spPr bwMode="auto">
            <a:xfrm>
              <a:off x="1655" y="3702"/>
              <a:ext cx="1316" cy="40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0" name="Line 28">
              <a:extLst>
                <a:ext uri="{FF2B5EF4-FFF2-40B4-BE49-F238E27FC236}">
                  <a16:creationId xmlns:a16="http://schemas.microsoft.com/office/drawing/2014/main" id="{48A257C1-9C44-4375-A56E-F4AEEB44DE87}"/>
                </a:ext>
              </a:extLst>
            </p:cNvPr>
            <p:cNvSpPr>
              <a:spLocks noChangeShapeType="1"/>
            </p:cNvSpPr>
            <p:nvPr/>
          </p:nvSpPr>
          <p:spPr bwMode="auto">
            <a:xfrm>
              <a:off x="3334" y="1570"/>
              <a:ext cx="1043" cy="204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1" name="Line 29">
              <a:extLst>
                <a:ext uri="{FF2B5EF4-FFF2-40B4-BE49-F238E27FC236}">
                  <a16:creationId xmlns:a16="http://schemas.microsoft.com/office/drawing/2014/main" id="{56015ECD-2570-44CB-B437-18CD2484CDF1}"/>
                </a:ext>
              </a:extLst>
            </p:cNvPr>
            <p:cNvSpPr>
              <a:spLocks noChangeShapeType="1"/>
            </p:cNvSpPr>
            <p:nvPr/>
          </p:nvSpPr>
          <p:spPr bwMode="auto">
            <a:xfrm flipV="1">
              <a:off x="3334" y="1888"/>
              <a:ext cx="1043" cy="63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 name="Line 30">
              <a:extLst>
                <a:ext uri="{FF2B5EF4-FFF2-40B4-BE49-F238E27FC236}">
                  <a16:creationId xmlns:a16="http://schemas.microsoft.com/office/drawing/2014/main" id="{046E0DA8-A502-4CE9-BB0B-C7E38E680D8B}"/>
                </a:ext>
              </a:extLst>
            </p:cNvPr>
            <p:cNvSpPr>
              <a:spLocks noChangeShapeType="1"/>
            </p:cNvSpPr>
            <p:nvPr/>
          </p:nvSpPr>
          <p:spPr bwMode="auto">
            <a:xfrm>
              <a:off x="3333" y="2523"/>
              <a:ext cx="10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3" name="Line 31">
              <a:extLst>
                <a:ext uri="{FF2B5EF4-FFF2-40B4-BE49-F238E27FC236}">
                  <a16:creationId xmlns:a16="http://schemas.microsoft.com/office/drawing/2014/main" id="{9E94CD0B-8307-451E-AC8F-E5DAE1BC89D3}"/>
                </a:ext>
              </a:extLst>
            </p:cNvPr>
            <p:cNvSpPr>
              <a:spLocks noChangeShapeType="1"/>
            </p:cNvSpPr>
            <p:nvPr/>
          </p:nvSpPr>
          <p:spPr bwMode="auto">
            <a:xfrm>
              <a:off x="3334" y="2523"/>
              <a:ext cx="1043" cy="11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4" name="Line 32">
              <a:extLst>
                <a:ext uri="{FF2B5EF4-FFF2-40B4-BE49-F238E27FC236}">
                  <a16:creationId xmlns:a16="http://schemas.microsoft.com/office/drawing/2014/main" id="{CC46614A-4772-4324-A44C-1B10F3E8E928}"/>
                </a:ext>
              </a:extLst>
            </p:cNvPr>
            <p:cNvSpPr>
              <a:spLocks noChangeShapeType="1"/>
            </p:cNvSpPr>
            <p:nvPr/>
          </p:nvSpPr>
          <p:spPr bwMode="auto">
            <a:xfrm flipV="1">
              <a:off x="3334" y="1979"/>
              <a:ext cx="1043" cy="208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5" name="Line 33">
              <a:extLst>
                <a:ext uri="{FF2B5EF4-FFF2-40B4-BE49-F238E27FC236}">
                  <a16:creationId xmlns:a16="http://schemas.microsoft.com/office/drawing/2014/main" id="{1FB3B853-D562-47B8-AA97-968B3BCF27A9}"/>
                </a:ext>
              </a:extLst>
            </p:cNvPr>
            <p:cNvSpPr>
              <a:spLocks noChangeShapeType="1"/>
            </p:cNvSpPr>
            <p:nvPr/>
          </p:nvSpPr>
          <p:spPr bwMode="auto">
            <a:xfrm flipV="1">
              <a:off x="3334" y="2568"/>
              <a:ext cx="1043" cy="149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6" name="Line 34">
              <a:extLst>
                <a:ext uri="{FF2B5EF4-FFF2-40B4-BE49-F238E27FC236}">
                  <a16:creationId xmlns:a16="http://schemas.microsoft.com/office/drawing/2014/main" id="{18C2D370-B5A7-4C4F-BA2C-ED4E84D345DA}"/>
                </a:ext>
              </a:extLst>
            </p:cNvPr>
            <p:cNvSpPr>
              <a:spLocks noChangeShapeType="1"/>
            </p:cNvSpPr>
            <p:nvPr/>
          </p:nvSpPr>
          <p:spPr bwMode="auto">
            <a:xfrm flipV="1">
              <a:off x="3334" y="3702"/>
              <a:ext cx="1043" cy="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 name="Oval 35">
              <a:extLst>
                <a:ext uri="{FF2B5EF4-FFF2-40B4-BE49-F238E27FC236}">
                  <a16:creationId xmlns:a16="http://schemas.microsoft.com/office/drawing/2014/main" id="{89670781-0DA6-4403-B071-601E5B7B23A6}"/>
                </a:ext>
              </a:extLst>
            </p:cNvPr>
            <p:cNvSpPr>
              <a:spLocks noChangeArrowheads="1"/>
            </p:cNvSpPr>
            <p:nvPr/>
          </p:nvSpPr>
          <p:spPr bwMode="auto">
            <a:xfrm>
              <a:off x="2976" y="2341"/>
              <a:ext cx="384" cy="384"/>
            </a:xfrm>
            <a:prstGeom prst="ellipse">
              <a:avLst/>
            </a:prstGeom>
            <a:solidFill>
              <a:schemeClr val="bg1"/>
            </a:solidFill>
            <a:ln w="12700">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8" name="Line 36">
              <a:extLst>
                <a:ext uri="{FF2B5EF4-FFF2-40B4-BE49-F238E27FC236}">
                  <a16:creationId xmlns:a16="http://schemas.microsoft.com/office/drawing/2014/main" id="{95492B08-0892-4EC1-A672-610363C301F4}"/>
                </a:ext>
              </a:extLst>
            </p:cNvPr>
            <p:cNvSpPr>
              <a:spLocks noChangeShapeType="1"/>
            </p:cNvSpPr>
            <p:nvPr/>
          </p:nvSpPr>
          <p:spPr bwMode="auto">
            <a:xfrm>
              <a:off x="3334" y="1525"/>
              <a:ext cx="1088" cy="31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 name="Line 37">
              <a:extLst>
                <a:ext uri="{FF2B5EF4-FFF2-40B4-BE49-F238E27FC236}">
                  <a16:creationId xmlns:a16="http://schemas.microsoft.com/office/drawing/2014/main" id="{13F2E807-5C94-4FE7-A57A-7A3AA3393721}"/>
                </a:ext>
              </a:extLst>
            </p:cNvPr>
            <p:cNvSpPr>
              <a:spLocks noChangeShapeType="1"/>
            </p:cNvSpPr>
            <p:nvPr/>
          </p:nvSpPr>
          <p:spPr bwMode="auto">
            <a:xfrm>
              <a:off x="3334" y="1525"/>
              <a:ext cx="1043" cy="95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 name="Oval 38">
              <a:extLst>
                <a:ext uri="{FF2B5EF4-FFF2-40B4-BE49-F238E27FC236}">
                  <a16:creationId xmlns:a16="http://schemas.microsoft.com/office/drawing/2014/main" id="{6D41926E-EE70-49B1-B226-9BEA188F0D7A}"/>
                </a:ext>
              </a:extLst>
            </p:cNvPr>
            <p:cNvSpPr>
              <a:spLocks noChangeArrowheads="1"/>
            </p:cNvSpPr>
            <p:nvPr/>
          </p:nvSpPr>
          <p:spPr bwMode="auto">
            <a:xfrm>
              <a:off x="2976" y="1296"/>
              <a:ext cx="384" cy="384"/>
            </a:xfrm>
            <a:prstGeom prst="ellipse">
              <a:avLst/>
            </a:prstGeom>
            <a:solidFill>
              <a:schemeClr val="bg1"/>
            </a:solidFill>
            <a:ln w="12700">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1" name="Oval 39">
              <a:extLst>
                <a:ext uri="{FF2B5EF4-FFF2-40B4-BE49-F238E27FC236}">
                  <a16:creationId xmlns:a16="http://schemas.microsoft.com/office/drawing/2014/main" id="{198246A8-3247-4DD4-9C47-4D93BB34E602}"/>
                </a:ext>
              </a:extLst>
            </p:cNvPr>
            <p:cNvSpPr>
              <a:spLocks noChangeArrowheads="1"/>
            </p:cNvSpPr>
            <p:nvPr/>
          </p:nvSpPr>
          <p:spPr bwMode="auto">
            <a:xfrm>
              <a:off x="2976" y="3888"/>
              <a:ext cx="384" cy="384"/>
            </a:xfrm>
            <a:prstGeom prst="ellipse">
              <a:avLst/>
            </a:prstGeom>
            <a:solidFill>
              <a:schemeClr val="bg1"/>
            </a:solidFill>
            <a:ln w="12700">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92" name="Object 40">
              <a:extLst>
                <a:ext uri="{FF2B5EF4-FFF2-40B4-BE49-F238E27FC236}">
                  <a16:creationId xmlns:a16="http://schemas.microsoft.com/office/drawing/2014/main" id="{2425C3F9-07F3-4475-8303-ECD32C11887E}"/>
                </a:ext>
              </a:extLst>
            </p:cNvPr>
            <p:cNvGraphicFramePr>
              <a:graphicFrameLocks noChangeAspect="1"/>
            </p:cNvGraphicFramePr>
            <p:nvPr/>
          </p:nvGraphicFramePr>
          <p:xfrm>
            <a:off x="1429" y="2341"/>
            <a:ext cx="166" cy="264"/>
          </p:xfrm>
          <a:graphic>
            <a:graphicData uri="http://schemas.openxmlformats.org/presentationml/2006/ole">
              <mc:AlternateContent xmlns:mc="http://schemas.openxmlformats.org/markup-compatibility/2006">
                <mc:Choice xmlns:v="urn:schemas-microsoft-com:vml" Requires="v">
                  <p:oleObj spid="_x0000_s10482" name="公式" r:id="rId4" imgW="190440" imgH="215640" progId="Equation.3">
                    <p:embed/>
                  </p:oleObj>
                </mc:Choice>
                <mc:Fallback>
                  <p:oleObj name="公式" r:id="rId4" imgW="190440" imgH="215640" progId="Equation.3">
                    <p:embed/>
                    <p:pic>
                      <p:nvPicPr>
                        <p:cNvPr id="92" name="Object 40">
                          <a:extLst>
                            <a:ext uri="{FF2B5EF4-FFF2-40B4-BE49-F238E27FC236}">
                              <a16:creationId xmlns:a16="http://schemas.microsoft.com/office/drawing/2014/main" id="{2425C3F9-07F3-4475-8303-ECD32C1188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9" y="2341"/>
                          <a:ext cx="166"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3" name="Object 41">
              <a:extLst>
                <a:ext uri="{FF2B5EF4-FFF2-40B4-BE49-F238E27FC236}">
                  <a16:creationId xmlns:a16="http://schemas.microsoft.com/office/drawing/2014/main" id="{33D881EC-E492-41DB-82D8-14C7FE52BF97}"/>
                </a:ext>
              </a:extLst>
            </p:cNvPr>
            <p:cNvGraphicFramePr>
              <a:graphicFrameLocks noChangeAspect="1"/>
            </p:cNvGraphicFramePr>
            <p:nvPr/>
          </p:nvGraphicFramePr>
          <p:xfrm>
            <a:off x="1455" y="1806"/>
            <a:ext cx="155" cy="263"/>
          </p:xfrm>
          <a:graphic>
            <a:graphicData uri="http://schemas.openxmlformats.org/presentationml/2006/ole">
              <mc:AlternateContent xmlns:mc="http://schemas.openxmlformats.org/markup-compatibility/2006">
                <mc:Choice xmlns:v="urn:schemas-microsoft-com:vml" Requires="v">
                  <p:oleObj spid="_x0000_s10483" name="公式" r:id="rId6" imgW="177480" imgH="215640" progId="Equation.3">
                    <p:embed/>
                  </p:oleObj>
                </mc:Choice>
                <mc:Fallback>
                  <p:oleObj name="公式" r:id="rId6" imgW="177480" imgH="215640" progId="Equation.3">
                    <p:embed/>
                    <p:pic>
                      <p:nvPicPr>
                        <p:cNvPr id="93" name="Object 41">
                          <a:extLst>
                            <a:ext uri="{FF2B5EF4-FFF2-40B4-BE49-F238E27FC236}">
                              <a16:creationId xmlns:a16="http://schemas.microsoft.com/office/drawing/2014/main" id="{33D881EC-E492-41DB-82D8-14C7FE52BF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55" y="1806"/>
                          <a:ext cx="155"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4" name="Object 42">
              <a:extLst>
                <a:ext uri="{FF2B5EF4-FFF2-40B4-BE49-F238E27FC236}">
                  <a16:creationId xmlns:a16="http://schemas.microsoft.com/office/drawing/2014/main" id="{66DEDE11-9C86-4E03-A419-DC83365707CF}"/>
                </a:ext>
              </a:extLst>
            </p:cNvPr>
            <p:cNvGraphicFramePr>
              <a:graphicFrameLocks noChangeAspect="1"/>
            </p:cNvGraphicFramePr>
            <p:nvPr/>
          </p:nvGraphicFramePr>
          <p:xfrm>
            <a:off x="1424" y="3528"/>
            <a:ext cx="177" cy="264"/>
          </p:xfrm>
          <a:graphic>
            <a:graphicData uri="http://schemas.openxmlformats.org/presentationml/2006/ole">
              <mc:AlternateContent xmlns:mc="http://schemas.openxmlformats.org/markup-compatibility/2006">
                <mc:Choice xmlns:v="urn:schemas-microsoft-com:vml" Requires="v">
                  <p:oleObj spid="_x0000_s10484" name="公式" r:id="rId8" imgW="203040" imgH="215640" progId="Equation.3">
                    <p:embed/>
                  </p:oleObj>
                </mc:Choice>
                <mc:Fallback>
                  <p:oleObj name="公式" r:id="rId8" imgW="203040" imgH="215640" progId="Equation.3">
                    <p:embed/>
                    <p:pic>
                      <p:nvPicPr>
                        <p:cNvPr id="94" name="Object 42">
                          <a:extLst>
                            <a:ext uri="{FF2B5EF4-FFF2-40B4-BE49-F238E27FC236}">
                              <a16:creationId xmlns:a16="http://schemas.microsoft.com/office/drawing/2014/main" id="{66DEDE11-9C86-4E03-A419-DC83365707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4" y="3528"/>
                          <a:ext cx="177"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5" name="Object 43">
              <a:extLst>
                <a:ext uri="{FF2B5EF4-FFF2-40B4-BE49-F238E27FC236}">
                  <a16:creationId xmlns:a16="http://schemas.microsoft.com/office/drawing/2014/main" id="{73B21EC3-D07E-4C79-814E-7764688AE242}"/>
                </a:ext>
              </a:extLst>
            </p:cNvPr>
            <p:cNvGraphicFramePr>
              <a:graphicFrameLocks noChangeAspect="1"/>
            </p:cNvGraphicFramePr>
            <p:nvPr>
              <p:extLst>
                <p:ext uri="{D42A27DB-BD31-4B8C-83A1-F6EECF244321}">
                  <p14:modId xmlns:p14="http://schemas.microsoft.com/office/powerpoint/2010/main" val="524672323"/>
                </p:ext>
              </p:extLst>
            </p:nvPr>
          </p:nvGraphicFramePr>
          <p:xfrm>
            <a:off x="3090" y="3938"/>
            <a:ext cx="165" cy="263"/>
          </p:xfrm>
          <a:graphic>
            <a:graphicData uri="http://schemas.openxmlformats.org/presentationml/2006/ole">
              <mc:AlternateContent xmlns:mc="http://schemas.openxmlformats.org/markup-compatibility/2006">
                <mc:Choice xmlns:v="urn:schemas-microsoft-com:vml" Requires="v">
                  <p:oleObj spid="_x0000_s10485" name="公式" r:id="rId10" imgW="190440" imgH="215640" progId="Equation.3">
                    <p:embed/>
                  </p:oleObj>
                </mc:Choice>
                <mc:Fallback>
                  <p:oleObj name="公式" r:id="rId10" imgW="190440" imgH="215640" progId="Equation.3">
                    <p:embed/>
                    <p:pic>
                      <p:nvPicPr>
                        <p:cNvPr id="95" name="Object 43">
                          <a:extLst>
                            <a:ext uri="{FF2B5EF4-FFF2-40B4-BE49-F238E27FC236}">
                              <a16:creationId xmlns:a16="http://schemas.microsoft.com/office/drawing/2014/main" id="{73B21EC3-D07E-4C79-814E-7764688AE24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90" y="3938"/>
                          <a:ext cx="165"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6" name="Object 44">
              <a:extLst>
                <a:ext uri="{FF2B5EF4-FFF2-40B4-BE49-F238E27FC236}">
                  <a16:creationId xmlns:a16="http://schemas.microsoft.com/office/drawing/2014/main" id="{7E17CB71-B398-49C9-94EE-945B536A3A82}"/>
                </a:ext>
              </a:extLst>
            </p:cNvPr>
            <p:cNvGraphicFramePr>
              <a:graphicFrameLocks noChangeAspect="1"/>
            </p:cNvGraphicFramePr>
            <p:nvPr/>
          </p:nvGraphicFramePr>
          <p:xfrm>
            <a:off x="3077" y="1345"/>
            <a:ext cx="132" cy="263"/>
          </p:xfrm>
          <a:graphic>
            <a:graphicData uri="http://schemas.openxmlformats.org/presentationml/2006/ole">
              <mc:AlternateContent xmlns:mc="http://schemas.openxmlformats.org/markup-compatibility/2006">
                <mc:Choice xmlns:v="urn:schemas-microsoft-com:vml" Requires="v">
                  <p:oleObj spid="_x0000_s10486" name="公式" r:id="rId12" imgW="152280" imgH="215640" progId="Equation.3">
                    <p:embed/>
                  </p:oleObj>
                </mc:Choice>
                <mc:Fallback>
                  <p:oleObj name="公式" r:id="rId12" imgW="152280" imgH="215640" progId="Equation.3">
                    <p:embed/>
                    <p:pic>
                      <p:nvPicPr>
                        <p:cNvPr id="96" name="Object 44">
                          <a:extLst>
                            <a:ext uri="{FF2B5EF4-FFF2-40B4-BE49-F238E27FC236}">
                              <a16:creationId xmlns:a16="http://schemas.microsoft.com/office/drawing/2014/main" id="{7E17CB71-B398-49C9-94EE-945B536A3A8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77" y="1345"/>
                          <a:ext cx="132"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7" name="Object 45">
              <a:extLst>
                <a:ext uri="{FF2B5EF4-FFF2-40B4-BE49-F238E27FC236}">
                  <a16:creationId xmlns:a16="http://schemas.microsoft.com/office/drawing/2014/main" id="{82E52023-9AF9-4531-A895-2F8315350151}"/>
                </a:ext>
              </a:extLst>
            </p:cNvPr>
            <p:cNvGraphicFramePr>
              <a:graphicFrameLocks noChangeAspect="1"/>
            </p:cNvGraphicFramePr>
            <p:nvPr/>
          </p:nvGraphicFramePr>
          <p:xfrm>
            <a:off x="3123" y="2388"/>
            <a:ext cx="132" cy="263"/>
          </p:xfrm>
          <a:graphic>
            <a:graphicData uri="http://schemas.openxmlformats.org/presentationml/2006/ole">
              <mc:AlternateContent xmlns:mc="http://schemas.openxmlformats.org/markup-compatibility/2006">
                <mc:Choice xmlns:v="urn:schemas-microsoft-com:vml" Requires="v">
                  <p:oleObj spid="_x0000_s10487" name="公式" r:id="rId14" imgW="152280" imgH="215640" progId="Equation.3">
                    <p:embed/>
                  </p:oleObj>
                </mc:Choice>
                <mc:Fallback>
                  <p:oleObj name="公式" r:id="rId14" imgW="152280" imgH="215640" progId="Equation.3">
                    <p:embed/>
                    <p:pic>
                      <p:nvPicPr>
                        <p:cNvPr id="97" name="Object 45">
                          <a:extLst>
                            <a:ext uri="{FF2B5EF4-FFF2-40B4-BE49-F238E27FC236}">
                              <a16:creationId xmlns:a16="http://schemas.microsoft.com/office/drawing/2014/main" id="{82E52023-9AF9-4531-A895-2F831535015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23" y="2388"/>
                          <a:ext cx="132"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8" name="Object 46">
              <a:extLst>
                <a:ext uri="{FF2B5EF4-FFF2-40B4-BE49-F238E27FC236}">
                  <a16:creationId xmlns:a16="http://schemas.microsoft.com/office/drawing/2014/main" id="{1BC59EA6-12A2-4C90-A4B6-BE04498ABF11}"/>
                </a:ext>
              </a:extLst>
            </p:cNvPr>
            <p:cNvGraphicFramePr>
              <a:graphicFrameLocks noChangeAspect="1"/>
            </p:cNvGraphicFramePr>
            <p:nvPr/>
          </p:nvGraphicFramePr>
          <p:xfrm>
            <a:off x="4490" y="3544"/>
            <a:ext cx="154" cy="263"/>
          </p:xfrm>
          <a:graphic>
            <a:graphicData uri="http://schemas.openxmlformats.org/presentationml/2006/ole">
              <mc:AlternateContent xmlns:mc="http://schemas.openxmlformats.org/markup-compatibility/2006">
                <mc:Choice xmlns:v="urn:schemas-microsoft-com:vml" Requires="v">
                  <p:oleObj spid="_x0000_s10488" name="公式" r:id="rId16" imgW="177480" imgH="215640" progId="Equation.3">
                    <p:embed/>
                  </p:oleObj>
                </mc:Choice>
                <mc:Fallback>
                  <p:oleObj name="公式" r:id="rId16" imgW="177480" imgH="215640" progId="Equation.3">
                    <p:embed/>
                    <p:pic>
                      <p:nvPicPr>
                        <p:cNvPr id="98" name="Object 46">
                          <a:extLst>
                            <a:ext uri="{FF2B5EF4-FFF2-40B4-BE49-F238E27FC236}">
                              <a16:creationId xmlns:a16="http://schemas.microsoft.com/office/drawing/2014/main" id="{1BC59EA6-12A2-4C90-A4B6-BE04498ABF1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90" y="3544"/>
                          <a:ext cx="154"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9" name="Object 47">
              <a:extLst>
                <a:ext uri="{FF2B5EF4-FFF2-40B4-BE49-F238E27FC236}">
                  <a16:creationId xmlns:a16="http://schemas.microsoft.com/office/drawing/2014/main" id="{F3A44F77-EDFC-4C59-840F-3AF59FA919E9}"/>
                </a:ext>
              </a:extLst>
            </p:cNvPr>
            <p:cNvGraphicFramePr>
              <a:graphicFrameLocks noChangeAspect="1"/>
            </p:cNvGraphicFramePr>
            <p:nvPr/>
          </p:nvGraphicFramePr>
          <p:xfrm>
            <a:off x="4478" y="1850"/>
            <a:ext cx="154" cy="263"/>
          </p:xfrm>
          <a:graphic>
            <a:graphicData uri="http://schemas.openxmlformats.org/presentationml/2006/ole">
              <mc:AlternateContent xmlns:mc="http://schemas.openxmlformats.org/markup-compatibility/2006">
                <mc:Choice xmlns:v="urn:schemas-microsoft-com:vml" Requires="v">
                  <p:oleObj spid="_x0000_s10489" name="公式" r:id="rId18" imgW="177480" imgH="215640" progId="Equation.3">
                    <p:embed/>
                  </p:oleObj>
                </mc:Choice>
                <mc:Fallback>
                  <p:oleObj name="公式" r:id="rId18" imgW="177480" imgH="215640" progId="Equation.3">
                    <p:embed/>
                    <p:pic>
                      <p:nvPicPr>
                        <p:cNvPr id="99" name="Object 47">
                          <a:extLst>
                            <a:ext uri="{FF2B5EF4-FFF2-40B4-BE49-F238E27FC236}">
                              <a16:creationId xmlns:a16="http://schemas.microsoft.com/office/drawing/2014/main" id="{F3A44F77-EDFC-4C59-840F-3AF59FA919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478" y="1850"/>
                          <a:ext cx="154"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0" name="Object 48">
              <a:extLst>
                <a:ext uri="{FF2B5EF4-FFF2-40B4-BE49-F238E27FC236}">
                  <a16:creationId xmlns:a16="http://schemas.microsoft.com/office/drawing/2014/main" id="{09F4BE4B-BF78-45FF-8739-25ACF7F250E8}"/>
                </a:ext>
              </a:extLst>
            </p:cNvPr>
            <p:cNvGraphicFramePr>
              <a:graphicFrameLocks noChangeAspect="1"/>
            </p:cNvGraphicFramePr>
            <p:nvPr/>
          </p:nvGraphicFramePr>
          <p:xfrm>
            <a:off x="4478" y="2410"/>
            <a:ext cx="154" cy="263"/>
          </p:xfrm>
          <a:graphic>
            <a:graphicData uri="http://schemas.openxmlformats.org/presentationml/2006/ole">
              <mc:AlternateContent xmlns:mc="http://schemas.openxmlformats.org/markup-compatibility/2006">
                <mc:Choice xmlns:v="urn:schemas-microsoft-com:vml" Requires="v">
                  <p:oleObj spid="_x0000_s10490" name="公式" r:id="rId20" imgW="177480" imgH="215640" progId="Equation.3">
                    <p:embed/>
                  </p:oleObj>
                </mc:Choice>
                <mc:Fallback>
                  <p:oleObj name="公式" r:id="rId20" imgW="177480" imgH="215640" progId="Equation.3">
                    <p:embed/>
                    <p:pic>
                      <p:nvPicPr>
                        <p:cNvPr id="100" name="Object 48">
                          <a:extLst>
                            <a:ext uri="{FF2B5EF4-FFF2-40B4-BE49-F238E27FC236}">
                              <a16:creationId xmlns:a16="http://schemas.microsoft.com/office/drawing/2014/main" id="{09F4BE4B-BF78-45FF-8739-25ACF7F250E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478" y="2410"/>
                          <a:ext cx="154"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01" name="Object 49">
            <a:extLst>
              <a:ext uri="{FF2B5EF4-FFF2-40B4-BE49-F238E27FC236}">
                <a16:creationId xmlns:a16="http://schemas.microsoft.com/office/drawing/2014/main" id="{0E743259-8C9F-4BE1-AE4E-4BCEC3500AE3}"/>
              </a:ext>
            </a:extLst>
          </p:cNvPr>
          <p:cNvGraphicFramePr>
            <a:graphicFrameLocks noChangeAspect="1"/>
          </p:cNvGraphicFramePr>
          <p:nvPr>
            <p:extLst>
              <p:ext uri="{D42A27DB-BD31-4B8C-83A1-F6EECF244321}">
                <p14:modId xmlns:p14="http://schemas.microsoft.com/office/powerpoint/2010/main" val="2264191478"/>
              </p:ext>
            </p:extLst>
          </p:nvPr>
        </p:nvGraphicFramePr>
        <p:xfrm>
          <a:off x="1304684" y="6147928"/>
          <a:ext cx="4499379" cy="875908"/>
        </p:xfrm>
        <a:graphic>
          <a:graphicData uri="http://schemas.openxmlformats.org/presentationml/2006/ole">
            <mc:AlternateContent xmlns:mc="http://schemas.openxmlformats.org/markup-compatibility/2006">
              <mc:Choice xmlns:v="urn:schemas-microsoft-com:vml" Requires="v">
                <p:oleObj spid="_x0000_s10491" name="Equation" r:id="rId22" imgW="1269720" imgH="241200" progId="Equation.DSMT4">
                  <p:embed/>
                </p:oleObj>
              </mc:Choice>
              <mc:Fallback>
                <p:oleObj name="Equation" r:id="rId22" imgW="1269720" imgH="241200" progId="Equation.DSMT4">
                  <p:embed/>
                  <p:pic>
                    <p:nvPicPr>
                      <p:cNvPr id="101" name="Object 49">
                        <a:extLst>
                          <a:ext uri="{FF2B5EF4-FFF2-40B4-BE49-F238E27FC236}">
                            <a16:creationId xmlns:a16="http://schemas.microsoft.com/office/drawing/2014/main" id="{0E743259-8C9F-4BE1-AE4E-4BCEC3500AE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304684" y="6147928"/>
                        <a:ext cx="4499379" cy="875908"/>
                      </a:xfrm>
                      <a:prstGeom prst="rect">
                        <a:avLst/>
                      </a:prstGeom>
                      <a:noFill/>
                      <a:ln>
                        <a:noFill/>
                      </a:ln>
                      <a:effectLst/>
                    </p:spPr>
                  </p:pic>
                </p:oleObj>
              </mc:Fallback>
            </mc:AlternateContent>
          </a:graphicData>
        </a:graphic>
      </p:graphicFrame>
      <p:sp>
        <p:nvSpPr>
          <p:cNvPr id="103" name="Rectangle 51">
            <a:extLst>
              <a:ext uri="{FF2B5EF4-FFF2-40B4-BE49-F238E27FC236}">
                <a16:creationId xmlns:a16="http://schemas.microsoft.com/office/drawing/2014/main" id="{C0F57972-4726-4228-9FF0-A3A62520BEE4}"/>
              </a:ext>
            </a:extLst>
          </p:cNvPr>
          <p:cNvSpPr>
            <a:spLocks noChangeArrowheads="1"/>
          </p:cNvSpPr>
          <p:nvPr/>
        </p:nvSpPr>
        <p:spPr bwMode="auto">
          <a:xfrm>
            <a:off x="8260048" y="7696815"/>
            <a:ext cx="2603764"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a:r>
              <a:rPr lang="en-US" altLang="zh-CN" sz="2400" b="1" dirty="0"/>
              <a:t>Training Set</a:t>
            </a:r>
          </a:p>
        </p:txBody>
      </p:sp>
      <p:pic>
        <p:nvPicPr>
          <p:cNvPr id="104" name="Picture 50">
            <a:extLst>
              <a:ext uri="{FF2B5EF4-FFF2-40B4-BE49-F238E27FC236}">
                <a16:creationId xmlns:a16="http://schemas.microsoft.com/office/drawing/2014/main" id="{C0427FB0-5DA3-4234-AC56-7AD9DF2103B2}"/>
              </a:ext>
            </a:extLst>
          </p:cNvPr>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944192" y="8643953"/>
            <a:ext cx="4111449" cy="643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34289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Gradient Descent </a:t>
            </a:r>
            <a:endParaRPr lang="zh-TW" altLang="en-US" dirty="0"/>
          </a:p>
        </p:txBody>
      </p:sp>
      <p:graphicFrame>
        <p:nvGraphicFramePr>
          <p:cNvPr id="5" name="Object 12"/>
          <p:cNvGraphicFramePr>
            <a:graphicFrameLocks noChangeAspect="1"/>
          </p:cNvGraphicFramePr>
          <p:nvPr>
            <p:extLst/>
          </p:nvPr>
        </p:nvGraphicFramePr>
        <p:xfrm>
          <a:off x="3502967" y="3356388"/>
          <a:ext cx="580248" cy="618631"/>
        </p:xfrm>
        <a:graphic>
          <a:graphicData uri="http://schemas.openxmlformats.org/presentationml/2006/ole">
            <mc:AlternateContent xmlns:mc="http://schemas.openxmlformats.org/markup-compatibility/2006">
              <mc:Choice xmlns:v="urn:schemas-microsoft-com:vml" Requires="v">
                <p:oleObj spid="_x0000_s64594" name="方程式" r:id="rId4" imgW="190440" imgH="203040" progId="Equation.3">
                  <p:embed/>
                </p:oleObj>
              </mc:Choice>
              <mc:Fallback>
                <p:oleObj name="方程式" r:id="rId4" imgW="190440" imgH="203040" progId="Equation.3">
                  <p:embed/>
                  <p:pic>
                    <p:nvPicPr>
                      <p:cNvPr id="5" name="Object 12"/>
                      <p:cNvPicPr>
                        <a:picLocks noChangeAspect="1" noChangeArrowheads="1"/>
                      </p:cNvPicPr>
                      <p:nvPr/>
                    </p:nvPicPr>
                    <p:blipFill>
                      <a:blip r:embed="rId5"/>
                      <a:srcRect/>
                      <a:stretch>
                        <a:fillRect/>
                      </a:stretch>
                    </p:blipFill>
                    <p:spPr bwMode="auto">
                      <a:xfrm>
                        <a:off x="3502967" y="3356388"/>
                        <a:ext cx="580248" cy="6186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文字方塊 5"/>
          <p:cNvSpPr txBox="1"/>
          <p:nvPr/>
        </p:nvSpPr>
        <p:spPr>
          <a:xfrm>
            <a:off x="768947" y="3091077"/>
            <a:ext cx="2770908" cy="1142749"/>
          </a:xfrm>
          <a:prstGeom prst="rect">
            <a:avLst/>
          </a:prstGeom>
          <a:noFill/>
        </p:spPr>
        <p:txBody>
          <a:bodyPr wrap="square" rtlCol="0">
            <a:spAutoFit/>
          </a:bodyPr>
          <a:lstStyle/>
          <a:p>
            <a:pPr defTabSz="650230" hangingPunct="1"/>
            <a:r>
              <a:rPr lang="en-US" altLang="zh-TW" sz="3413" kern="1200" dirty="0">
                <a:solidFill>
                  <a:prstClr val="black"/>
                </a:solidFill>
                <a:latin typeface="Calibri" panose="020F0502020204030204"/>
                <a:cs typeface="+mn-cs"/>
              </a:rPr>
              <a:t>Starting Parameters</a:t>
            </a:r>
            <a:endParaRPr lang="zh-TW" altLang="en-US" sz="3413" kern="1200" dirty="0">
              <a:solidFill>
                <a:prstClr val="black"/>
              </a:solidFill>
              <a:latin typeface="Calibri" panose="020F0502020204030204"/>
              <a:cs typeface="+mn-cs"/>
            </a:endParaRPr>
          </a:p>
        </p:txBody>
      </p:sp>
      <p:graphicFrame>
        <p:nvGraphicFramePr>
          <p:cNvPr id="8" name="Object 12"/>
          <p:cNvGraphicFramePr>
            <a:graphicFrameLocks noChangeAspect="1"/>
          </p:cNvGraphicFramePr>
          <p:nvPr>
            <p:extLst/>
          </p:nvPr>
        </p:nvGraphicFramePr>
        <p:xfrm>
          <a:off x="5975507" y="3356387"/>
          <a:ext cx="503485" cy="618631"/>
        </p:xfrm>
        <a:graphic>
          <a:graphicData uri="http://schemas.openxmlformats.org/presentationml/2006/ole">
            <mc:AlternateContent xmlns:mc="http://schemas.openxmlformats.org/markup-compatibility/2006">
              <mc:Choice xmlns:v="urn:schemas-microsoft-com:vml" Requires="v">
                <p:oleObj spid="_x0000_s64595" name="方程式" r:id="rId6" imgW="164880" imgH="203040" progId="Equation.3">
                  <p:embed/>
                </p:oleObj>
              </mc:Choice>
              <mc:Fallback>
                <p:oleObj name="方程式" r:id="rId6" imgW="164880" imgH="203040" progId="Equation.3">
                  <p:embed/>
                  <p:pic>
                    <p:nvPicPr>
                      <p:cNvPr id="8" name="Object 12"/>
                      <p:cNvPicPr>
                        <a:picLocks noChangeAspect="1" noChangeArrowheads="1"/>
                      </p:cNvPicPr>
                      <p:nvPr/>
                    </p:nvPicPr>
                    <p:blipFill>
                      <a:blip r:embed="rId7"/>
                      <a:srcRect/>
                      <a:stretch>
                        <a:fillRect/>
                      </a:stretch>
                    </p:blipFill>
                    <p:spPr bwMode="auto">
                      <a:xfrm>
                        <a:off x="5975507" y="3356387"/>
                        <a:ext cx="503485" cy="6186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12"/>
          <p:cNvGraphicFramePr>
            <a:graphicFrameLocks noChangeAspect="1"/>
          </p:cNvGraphicFramePr>
          <p:nvPr>
            <p:extLst/>
          </p:nvPr>
        </p:nvGraphicFramePr>
        <p:xfrm>
          <a:off x="8333532" y="3357307"/>
          <a:ext cx="580248" cy="618631"/>
        </p:xfrm>
        <a:graphic>
          <a:graphicData uri="http://schemas.openxmlformats.org/presentationml/2006/ole">
            <mc:AlternateContent xmlns:mc="http://schemas.openxmlformats.org/markup-compatibility/2006">
              <mc:Choice xmlns:v="urn:schemas-microsoft-com:vml" Requires="v">
                <p:oleObj spid="_x0000_s64596" name="方程式" r:id="rId8" imgW="190440" imgH="203040" progId="Equation.3">
                  <p:embed/>
                </p:oleObj>
              </mc:Choice>
              <mc:Fallback>
                <p:oleObj name="方程式" r:id="rId8" imgW="190440" imgH="203040" progId="Equation.3">
                  <p:embed/>
                  <p:pic>
                    <p:nvPicPr>
                      <p:cNvPr id="10" name="Object 12"/>
                      <p:cNvPicPr>
                        <a:picLocks noChangeAspect="1" noChangeArrowheads="1"/>
                      </p:cNvPicPr>
                      <p:nvPr/>
                    </p:nvPicPr>
                    <p:blipFill>
                      <a:blip r:embed="rId9"/>
                      <a:srcRect/>
                      <a:stretch>
                        <a:fillRect/>
                      </a:stretch>
                    </p:blipFill>
                    <p:spPr bwMode="auto">
                      <a:xfrm>
                        <a:off x="8333532" y="3357307"/>
                        <a:ext cx="580248" cy="6186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6" name="直線單箭頭接點 15"/>
          <p:cNvCxnSpPr/>
          <p:nvPr/>
        </p:nvCxnSpPr>
        <p:spPr>
          <a:xfrm>
            <a:off x="4152901" y="3688459"/>
            <a:ext cx="167880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a:off x="6528207" y="3688459"/>
            <a:ext cx="167880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字方塊 19"/>
          <p:cNvSpPr txBox="1"/>
          <p:nvPr/>
        </p:nvSpPr>
        <p:spPr>
          <a:xfrm>
            <a:off x="10336640" y="3256264"/>
            <a:ext cx="1774081" cy="617541"/>
          </a:xfrm>
          <a:prstGeom prst="rect">
            <a:avLst/>
          </a:prstGeom>
          <a:noFill/>
        </p:spPr>
        <p:txBody>
          <a:bodyPr wrap="square" rtlCol="0">
            <a:spAutoFit/>
          </a:bodyPr>
          <a:lstStyle/>
          <a:p>
            <a:pPr defTabSz="650230" hangingPunct="1"/>
            <a:r>
              <a:rPr lang="en-US" altLang="zh-TW" sz="3413" kern="1200" dirty="0">
                <a:solidFill>
                  <a:prstClr val="black"/>
                </a:solidFill>
                <a:latin typeface="Calibri" panose="020F0502020204030204"/>
                <a:cs typeface="+mn-cs"/>
              </a:rPr>
              <a:t>……</a:t>
            </a:r>
            <a:endParaRPr lang="zh-TW" altLang="en-US" sz="3413" kern="1200" dirty="0">
              <a:solidFill>
                <a:prstClr val="black"/>
              </a:solidFill>
              <a:latin typeface="Calibri" panose="020F0502020204030204"/>
              <a:cs typeface="+mn-cs"/>
            </a:endParaRPr>
          </a:p>
        </p:txBody>
      </p:sp>
      <p:cxnSp>
        <p:nvCxnSpPr>
          <p:cNvPr id="22" name="直線單箭頭接點 21"/>
          <p:cNvCxnSpPr/>
          <p:nvPr/>
        </p:nvCxnSpPr>
        <p:spPr>
          <a:xfrm>
            <a:off x="8986643" y="3665701"/>
            <a:ext cx="167880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7" name="Object 12"/>
          <p:cNvGraphicFramePr>
            <a:graphicFrameLocks noChangeAspect="1"/>
          </p:cNvGraphicFramePr>
          <p:nvPr>
            <p:extLst/>
          </p:nvPr>
        </p:nvGraphicFramePr>
        <p:xfrm>
          <a:off x="4267200" y="4885831"/>
          <a:ext cx="3208303" cy="695396"/>
        </p:xfrm>
        <a:graphic>
          <a:graphicData uri="http://schemas.openxmlformats.org/presentationml/2006/ole">
            <mc:AlternateContent xmlns:mc="http://schemas.openxmlformats.org/markup-compatibility/2006">
              <mc:Choice xmlns:v="urn:schemas-microsoft-com:vml" Requires="v">
                <p:oleObj spid="_x0000_s64597" name="方程式" r:id="rId10" imgW="1054080" imgH="228600" progId="Equation.3">
                  <p:embed/>
                </p:oleObj>
              </mc:Choice>
              <mc:Fallback>
                <p:oleObj name="方程式" r:id="rId10" imgW="1054080" imgH="228600" progId="Equation.3">
                  <p:embed/>
                  <p:pic>
                    <p:nvPicPr>
                      <p:cNvPr id="27" name="Object 12"/>
                      <p:cNvPicPr>
                        <a:picLocks noChangeAspect="1" noChangeArrowheads="1"/>
                      </p:cNvPicPr>
                      <p:nvPr/>
                    </p:nvPicPr>
                    <p:blipFill>
                      <a:blip r:embed="rId11"/>
                      <a:srcRect/>
                      <a:stretch>
                        <a:fillRect/>
                      </a:stretch>
                    </p:blipFill>
                    <p:spPr bwMode="auto">
                      <a:xfrm>
                        <a:off x="4267200" y="4885831"/>
                        <a:ext cx="3208303" cy="6953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Object 12"/>
          <p:cNvGraphicFramePr>
            <a:graphicFrameLocks noChangeAspect="1"/>
          </p:cNvGraphicFramePr>
          <p:nvPr>
            <p:extLst/>
          </p:nvPr>
        </p:nvGraphicFramePr>
        <p:xfrm>
          <a:off x="8511030" y="4865611"/>
          <a:ext cx="3443112" cy="695396"/>
        </p:xfrm>
        <a:graphic>
          <a:graphicData uri="http://schemas.openxmlformats.org/presentationml/2006/ole">
            <mc:AlternateContent xmlns:mc="http://schemas.openxmlformats.org/markup-compatibility/2006">
              <mc:Choice xmlns:v="urn:schemas-microsoft-com:vml" Requires="v">
                <p:oleObj spid="_x0000_s64598" name="方程式" r:id="rId12" imgW="1130040" imgH="228600" progId="Equation.3">
                  <p:embed/>
                </p:oleObj>
              </mc:Choice>
              <mc:Fallback>
                <p:oleObj name="方程式" r:id="rId12" imgW="1130040" imgH="228600" progId="Equation.3">
                  <p:embed/>
                  <p:pic>
                    <p:nvPicPr>
                      <p:cNvPr id="28" name="Object 12"/>
                      <p:cNvPicPr>
                        <a:picLocks noChangeAspect="1" noChangeArrowheads="1"/>
                      </p:cNvPicPr>
                      <p:nvPr/>
                    </p:nvPicPr>
                    <p:blipFill>
                      <a:blip r:embed="rId13"/>
                      <a:srcRect/>
                      <a:stretch>
                        <a:fillRect/>
                      </a:stretch>
                    </p:blipFill>
                    <p:spPr bwMode="auto">
                      <a:xfrm>
                        <a:off x="8511030" y="4865611"/>
                        <a:ext cx="3443112" cy="6953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 name="Object 12"/>
          <p:cNvGraphicFramePr>
            <a:graphicFrameLocks noChangeAspect="1"/>
          </p:cNvGraphicFramePr>
          <p:nvPr>
            <p:extLst/>
          </p:nvPr>
        </p:nvGraphicFramePr>
        <p:xfrm>
          <a:off x="4264944" y="5854418"/>
          <a:ext cx="3172177" cy="695396"/>
        </p:xfrm>
        <a:graphic>
          <a:graphicData uri="http://schemas.openxmlformats.org/presentationml/2006/ole">
            <mc:AlternateContent xmlns:mc="http://schemas.openxmlformats.org/markup-compatibility/2006">
              <mc:Choice xmlns:v="urn:schemas-microsoft-com:vml" Requires="v">
                <p:oleObj spid="_x0000_s64599" name="方程式" r:id="rId14" imgW="1041120" imgH="228600" progId="Equation.3">
                  <p:embed/>
                </p:oleObj>
              </mc:Choice>
              <mc:Fallback>
                <p:oleObj name="方程式" r:id="rId14" imgW="1041120" imgH="228600" progId="Equation.3">
                  <p:embed/>
                  <p:pic>
                    <p:nvPicPr>
                      <p:cNvPr id="29" name="Object 12"/>
                      <p:cNvPicPr>
                        <a:picLocks noChangeAspect="1" noChangeArrowheads="1"/>
                      </p:cNvPicPr>
                      <p:nvPr/>
                    </p:nvPicPr>
                    <p:blipFill>
                      <a:blip r:embed="rId15"/>
                      <a:srcRect/>
                      <a:stretch>
                        <a:fillRect/>
                      </a:stretch>
                    </p:blipFill>
                    <p:spPr bwMode="auto">
                      <a:xfrm>
                        <a:off x="4264944" y="5854418"/>
                        <a:ext cx="3172177" cy="6953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Object 12"/>
          <p:cNvGraphicFramePr>
            <a:graphicFrameLocks noChangeAspect="1"/>
          </p:cNvGraphicFramePr>
          <p:nvPr>
            <p:extLst/>
          </p:nvPr>
        </p:nvGraphicFramePr>
        <p:xfrm>
          <a:off x="8511030" y="5852150"/>
          <a:ext cx="3404729" cy="695396"/>
        </p:xfrm>
        <a:graphic>
          <a:graphicData uri="http://schemas.openxmlformats.org/presentationml/2006/ole">
            <mc:AlternateContent xmlns:mc="http://schemas.openxmlformats.org/markup-compatibility/2006">
              <mc:Choice xmlns:v="urn:schemas-microsoft-com:vml" Requires="v">
                <p:oleObj spid="_x0000_s64600" name="方程式" r:id="rId16" imgW="1117440" imgH="228600" progId="Equation.3">
                  <p:embed/>
                </p:oleObj>
              </mc:Choice>
              <mc:Fallback>
                <p:oleObj name="方程式" r:id="rId16" imgW="1117440" imgH="228600" progId="Equation.3">
                  <p:embed/>
                  <p:pic>
                    <p:nvPicPr>
                      <p:cNvPr id="30" name="Object 12"/>
                      <p:cNvPicPr>
                        <a:picLocks noChangeAspect="1" noChangeArrowheads="1"/>
                      </p:cNvPicPr>
                      <p:nvPr/>
                    </p:nvPicPr>
                    <p:blipFill>
                      <a:blip r:embed="rId17"/>
                      <a:srcRect/>
                      <a:stretch>
                        <a:fillRect/>
                      </a:stretch>
                    </p:blipFill>
                    <p:spPr bwMode="auto">
                      <a:xfrm>
                        <a:off x="8511030" y="5852150"/>
                        <a:ext cx="3404729" cy="6953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 name="Object 12"/>
          <p:cNvGraphicFramePr>
            <a:graphicFrameLocks noChangeAspect="1"/>
          </p:cNvGraphicFramePr>
          <p:nvPr>
            <p:extLst/>
          </p:nvPr>
        </p:nvGraphicFramePr>
        <p:xfrm>
          <a:off x="1166908" y="4662168"/>
          <a:ext cx="1257287" cy="648344"/>
        </p:xfrm>
        <a:graphic>
          <a:graphicData uri="http://schemas.openxmlformats.org/presentationml/2006/ole">
            <mc:AlternateContent xmlns:mc="http://schemas.openxmlformats.org/markup-compatibility/2006">
              <mc:Choice xmlns:v="urn:schemas-microsoft-com:vml" Requires="v">
                <p:oleObj spid="_x0000_s64601" name="方程式" r:id="rId18" imgW="419040" imgH="215640" progId="Equation.3">
                  <p:embed/>
                </p:oleObj>
              </mc:Choice>
              <mc:Fallback>
                <p:oleObj name="方程式" r:id="rId18" imgW="419040" imgH="215640" progId="Equation.3">
                  <p:embed/>
                  <p:pic>
                    <p:nvPicPr>
                      <p:cNvPr id="32" name="Object 12"/>
                      <p:cNvPicPr>
                        <a:picLocks noChangeAspect="1" noChangeArrowheads="1"/>
                      </p:cNvPicPr>
                      <p:nvPr/>
                    </p:nvPicPr>
                    <p:blipFill>
                      <a:blip r:embed="rId19"/>
                      <a:srcRect/>
                      <a:stretch>
                        <a:fillRect/>
                      </a:stretch>
                    </p:blipFill>
                    <p:spPr bwMode="auto">
                      <a:xfrm>
                        <a:off x="1166908" y="4662168"/>
                        <a:ext cx="1257287" cy="648344"/>
                      </a:xfrm>
                      <a:prstGeom prst="rect">
                        <a:avLst/>
                      </a:prstGeom>
                      <a:noFill/>
                      <a:extLst/>
                    </p:spPr>
                  </p:pic>
                </p:oleObj>
              </mc:Fallback>
            </mc:AlternateContent>
          </a:graphicData>
        </a:graphic>
      </p:graphicFrame>
      <p:graphicFrame>
        <p:nvGraphicFramePr>
          <p:cNvPr id="33" name="Object 12"/>
          <p:cNvGraphicFramePr>
            <a:graphicFrameLocks noChangeAspect="1"/>
          </p:cNvGraphicFramePr>
          <p:nvPr>
            <p:extLst/>
          </p:nvPr>
        </p:nvGraphicFramePr>
        <p:xfrm>
          <a:off x="5766438" y="2253453"/>
          <a:ext cx="5134187" cy="747324"/>
        </p:xfrm>
        <a:graphic>
          <a:graphicData uri="http://schemas.openxmlformats.org/presentationml/2006/ole">
            <mc:AlternateContent xmlns:mc="http://schemas.openxmlformats.org/markup-compatibility/2006">
              <mc:Choice xmlns:v="urn:schemas-microsoft-com:vml" Requires="v">
                <p:oleObj spid="_x0000_s64602" name="方程式" r:id="rId20" imgW="1473120" imgH="215640" progId="Equation.3">
                  <p:embed/>
                </p:oleObj>
              </mc:Choice>
              <mc:Fallback>
                <p:oleObj name="方程式" r:id="rId20" imgW="1473120" imgH="215640" progId="Equation.3">
                  <p:embed/>
                  <p:pic>
                    <p:nvPicPr>
                      <p:cNvPr id="33" name="Object 12"/>
                      <p:cNvPicPr>
                        <a:picLocks noChangeAspect="1" noChangeArrowheads="1"/>
                      </p:cNvPicPr>
                      <p:nvPr/>
                    </p:nvPicPr>
                    <p:blipFill>
                      <a:blip r:embed="rId21"/>
                      <a:srcRect/>
                      <a:stretch>
                        <a:fillRect/>
                      </a:stretch>
                    </p:blipFill>
                    <p:spPr bwMode="auto">
                      <a:xfrm>
                        <a:off x="5766438" y="2253453"/>
                        <a:ext cx="5134187" cy="747324"/>
                      </a:xfrm>
                      <a:prstGeom prst="rect">
                        <a:avLst/>
                      </a:prstGeom>
                      <a:noFill/>
                      <a:extLst/>
                    </p:spPr>
                  </p:pic>
                </p:oleObj>
              </mc:Fallback>
            </mc:AlternateContent>
          </a:graphicData>
        </a:graphic>
      </p:graphicFrame>
      <p:graphicFrame>
        <p:nvGraphicFramePr>
          <p:cNvPr id="35" name="Object 12"/>
          <p:cNvGraphicFramePr>
            <a:graphicFrameLocks noChangeAspect="1"/>
          </p:cNvGraphicFramePr>
          <p:nvPr>
            <p:extLst/>
          </p:nvPr>
        </p:nvGraphicFramePr>
        <p:xfrm>
          <a:off x="1185334" y="5310293"/>
          <a:ext cx="2772551" cy="3912730"/>
        </p:xfrm>
        <a:graphic>
          <a:graphicData uri="http://schemas.openxmlformats.org/presentationml/2006/ole">
            <mc:AlternateContent xmlns:mc="http://schemas.openxmlformats.org/markup-compatibility/2006">
              <mc:Choice xmlns:v="urn:schemas-microsoft-com:vml" Requires="v">
                <p:oleObj spid="_x0000_s64603" name="方程式" r:id="rId22" imgW="939600" imgH="1320480" progId="Equation.3">
                  <p:embed/>
                </p:oleObj>
              </mc:Choice>
              <mc:Fallback>
                <p:oleObj name="方程式" r:id="rId22" imgW="939600" imgH="1320480" progId="Equation.3">
                  <p:embed/>
                  <p:pic>
                    <p:nvPicPr>
                      <p:cNvPr id="35" name="Object 12"/>
                      <p:cNvPicPr>
                        <a:picLocks noChangeAspect="1" noChangeArrowheads="1"/>
                      </p:cNvPicPr>
                      <p:nvPr/>
                    </p:nvPicPr>
                    <p:blipFill>
                      <a:blip r:embed="rId23"/>
                      <a:srcRect/>
                      <a:stretch>
                        <a:fillRect/>
                      </a:stretch>
                    </p:blipFill>
                    <p:spPr bwMode="auto">
                      <a:xfrm>
                        <a:off x="1185334" y="5310293"/>
                        <a:ext cx="2772551" cy="3912730"/>
                      </a:xfrm>
                      <a:prstGeom prst="rect">
                        <a:avLst/>
                      </a:prstGeom>
                      <a:noFill/>
                      <a:extLst/>
                    </p:spPr>
                  </p:pic>
                </p:oleObj>
              </mc:Fallback>
            </mc:AlternateContent>
          </a:graphicData>
        </a:graphic>
      </p:graphicFrame>
      <p:sp>
        <p:nvSpPr>
          <p:cNvPr id="39" name="文字方塊 38"/>
          <p:cNvSpPr txBox="1"/>
          <p:nvPr/>
        </p:nvSpPr>
        <p:spPr>
          <a:xfrm>
            <a:off x="4246983" y="7105948"/>
            <a:ext cx="5898607" cy="705129"/>
          </a:xfrm>
          <a:prstGeom prst="rect">
            <a:avLst/>
          </a:prstGeom>
          <a:noFill/>
        </p:spPr>
        <p:txBody>
          <a:bodyPr wrap="square" rtlCol="0">
            <a:spAutoFit/>
          </a:bodyPr>
          <a:lstStyle/>
          <a:p>
            <a:pPr algn="l" defTabSz="650230" hangingPunct="1"/>
            <a:r>
              <a:rPr lang="en-US" altLang="zh-TW" sz="3982" kern="1200" dirty="0">
                <a:solidFill>
                  <a:prstClr val="black"/>
                </a:solidFill>
                <a:latin typeface="Calibri" panose="020F0502020204030204"/>
                <a:cs typeface="+mn-cs"/>
              </a:rPr>
              <a:t>Millions of parameters ……</a:t>
            </a:r>
            <a:endParaRPr lang="zh-TW" altLang="en-US" sz="3982" kern="1200" dirty="0">
              <a:solidFill>
                <a:prstClr val="black"/>
              </a:solidFill>
              <a:latin typeface="Calibri" panose="020F0502020204030204"/>
              <a:cs typeface="+mn-cs"/>
            </a:endParaRPr>
          </a:p>
        </p:txBody>
      </p:sp>
      <p:sp>
        <p:nvSpPr>
          <p:cNvPr id="40" name="文字方塊 39"/>
          <p:cNvSpPr txBox="1"/>
          <p:nvPr/>
        </p:nvSpPr>
        <p:spPr>
          <a:xfrm>
            <a:off x="4541151" y="7941526"/>
            <a:ext cx="7939759" cy="1317925"/>
          </a:xfrm>
          <a:prstGeom prst="rect">
            <a:avLst/>
          </a:prstGeom>
          <a:noFill/>
        </p:spPr>
        <p:txBody>
          <a:bodyPr wrap="square" rtlCol="0">
            <a:spAutoFit/>
          </a:bodyPr>
          <a:lstStyle/>
          <a:p>
            <a:pPr algn="l" defTabSz="650230" hangingPunct="1"/>
            <a:r>
              <a:rPr lang="en-US" altLang="zh-TW" sz="3982" kern="1200" dirty="0">
                <a:solidFill>
                  <a:srgbClr val="0000FF"/>
                </a:solidFill>
                <a:latin typeface="Calibri" panose="020F0502020204030204"/>
                <a:cs typeface="+mn-cs"/>
              </a:rPr>
              <a:t>To compute the gradients efficiently, we use </a:t>
            </a:r>
            <a:r>
              <a:rPr lang="en-US" altLang="zh-TW" sz="3982" b="1" i="1" u="sng" kern="1200" dirty="0">
                <a:solidFill>
                  <a:srgbClr val="0000FF"/>
                </a:solidFill>
                <a:latin typeface="Calibri" panose="020F0502020204030204"/>
                <a:cs typeface="+mn-cs"/>
              </a:rPr>
              <a:t>backpropagation</a:t>
            </a:r>
            <a:r>
              <a:rPr lang="en-US" altLang="zh-TW" sz="3982" kern="1200" dirty="0">
                <a:solidFill>
                  <a:srgbClr val="0000FF"/>
                </a:solidFill>
                <a:latin typeface="Calibri" panose="020F0502020204030204"/>
                <a:cs typeface="+mn-cs"/>
              </a:rPr>
              <a:t>.</a:t>
            </a:r>
            <a:endParaRPr lang="zh-TW" altLang="en-US" sz="3982" kern="1200" dirty="0">
              <a:solidFill>
                <a:srgbClr val="0000FF"/>
              </a:solidFill>
              <a:latin typeface="Calibri" panose="020F0502020204030204"/>
              <a:cs typeface="+mn-cs"/>
            </a:endParaRPr>
          </a:p>
        </p:txBody>
      </p:sp>
      <p:sp>
        <p:nvSpPr>
          <p:cNvPr id="21" name="文字方塊 20"/>
          <p:cNvSpPr txBox="1"/>
          <p:nvPr/>
        </p:nvSpPr>
        <p:spPr>
          <a:xfrm>
            <a:off x="1535455" y="2275643"/>
            <a:ext cx="4521105" cy="617541"/>
          </a:xfrm>
          <a:prstGeom prst="rect">
            <a:avLst/>
          </a:prstGeom>
          <a:noFill/>
        </p:spPr>
        <p:txBody>
          <a:bodyPr wrap="square" rtlCol="0">
            <a:spAutoFit/>
          </a:bodyPr>
          <a:lstStyle/>
          <a:p>
            <a:pPr defTabSz="650230" hangingPunct="1"/>
            <a:r>
              <a:rPr lang="en-US" altLang="zh-TW" sz="3413" kern="1200" dirty="0">
                <a:solidFill>
                  <a:prstClr val="black"/>
                </a:solidFill>
                <a:latin typeface="Calibri" panose="020F0502020204030204"/>
                <a:cs typeface="+mn-cs"/>
              </a:rPr>
              <a:t>Network parameters</a:t>
            </a:r>
            <a:endParaRPr lang="zh-TW" altLang="en-US" sz="3413" kern="1200" dirty="0">
              <a:solidFill>
                <a:prstClr val="black"/>
              </a:solidFill>
              <a:latin typeface="Calibri" panose="020F0502020204030204"/>
              <a:cs typeface="+mn-cs"/>
            </a:endParaRPr>
          </a:p>
        </p:txBody>
      </p:sp>
    </p:spTree>
    <p:extLst>
      <p:ext uri="{BB962C8B-B14F-4D97-AF65-F5344CB8AC3E}">
        <p14:creationId xmlns:p14="http://schemas.microsoft.com/office/powerpoint/2010/main" val="84507075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 grpId="0"/>
      <p:bldP spid="39" grpId="0"/>
      <p:bldP spid="40" grpId="0"/>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p:cNvPicPr>
          <p:nvPr/>
        </p:nvPicPr>
        <p:blipFill>
          <a:blip r:embed="rId2">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
        <p:nvSpPr>
          <p:cNvPr id="3" name="TextBox 2"/>
          <p:cNvSpPr txBox="1"/>
          <p:nvPr/>
        </p:nvSpPr>
        <p:spPr>
          <a:xfrm>
            <a:off x="497209" y="482808"/>
            <a:ext cx="67326" cy="192360"/>
          </a:xfrm>
          <a:prstGeom prst="rect">
            <a:avLst/>
          </a:prstGeom>
          <a:noFill/>
        </p:spPr>
        <p:txBody>
          <a:bodyPr vert="horz" wrap="none" lIns="0" tIns="0" rIns="0" bIns="0" rtlCol="0">
            <a:spAutoFit/>
          </a:bodyPr>
          <a:lstStyle/>
          <a:p>
            <a:pPr>
              <a:lnSpc>
                <a:spcPts val="1500"/>
              </a:lnSpc>
            </a:pPr>
            <a:r>
              <a:rPr lang="en-US" altLang="zh-CN" sz="1500">
                <a:solidFill>
                  <a:srgbClr val="FFFFFF"/>
                </a:solidFill>
                <a:latin typeface="Times New Roman"/>
              </a:rPr>
              <a:t>•</a:t>
            </a:r>
            <a:endParaRPr lang="zh-CN" altLang="en-US" sz="1500">
              <a:solidFill>
                <a:srgbClr val="FFFFFF"/>
              </a:solidFill>
              <a:latin typeface="Times New Roman"/>
            </a:endParaRPr>
          </a:p>
        </p:txBody>
      </p:sp>
      <p:sp>
        <p:nvSpPr>
          <p:cNvPr id="4" name="TextBox 3"/>
          <p:cNvSpPr txBox="1"/>
          <p:nvPr/>
        </p:nvSpPr>
        <p:spPr>
          <a:xfrm>
            <a:off x="24829" y="44569"/>
            <a:ext cx="2051845"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深度前馈神经网络</a:t>
            </a:r>
          </a:p>
        </p:txBody>
      </p:sp>
      <p:sp>
        <p:nvSpPr>
          <p:cNvPr id="5" name="TextBox 4"/>
          <p:cNvSpPr txBox="1"/>
          <p:nvPr/>
        </p:nvSpPr>
        <p:spPr>
          <a:xfrm>
            <a:off x="1071245" y="434548"/>
            <a:ext cx="512961"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内容</a:t>
            </a:r>
          </a:p>
        </p:txBody>
      </p:sp>
      <p:sp>
        <p:nvSpPr>
          <p:cNvPr id="6" name="TextBox 5"/>
          <p:cNvSpPr txBox="1"/>
          <p:nvPr/>
        </p:nvSpPr>
        <p:spPr>
          <a:xfrm>
            <a:off x="0" y="1248819"/>
            <a:ext cx="11883286" cy="2051844"/>
          </a:xfrm>
          <a:prstGeom prst="rect">
            <a:avLst/>
          </a:prstGeom>
          <a:noFill/>
        </p:spPr>
        <p:txBody>
          <a:bodyPr vert="horz" wrap="square" lIns="0" tIns="0" rIns="0" bIns="0" rtlCol="0">
            <a:spAutoFit/>
          </a:bodyPr>
          <a:lstStyle/>
          <a:p>
            <a:pPr>
              <a:lnSpc>
                <a:spcPts val="8000"/>
              </a:lnSpc>
            </a:pPr>
            <a:endParaRPr lang="en-US" altLang="zh-CN" sz="3200" dirty="0">
              <a:solidFill>
                <a:srgbClr val="000000"/>
              </a:solidFill>
              <a:latin typeface="微软雅黑"/>
            </a:endParaRPr>
          </a:p>
          <a:p>
            <a:pPr marL="514350" indent="-514350">
              <a:lnSpc>
                <a:spcPts val="8000"/>
              </a:lnSpc>
              <a:buAutoNum type="arabicPeriod"/>
            </a:pPr>
            <a:endParaRPr lang="en-US" altLang="zh-CN" sz="3200" dirty="0">
              <a:solidFill>
                <a:srgbClr val="000000"/>
              </a:solidFill>
              <a:latin typeface="微软雅黑"/>
            </a:endParaRPr>
          </a:p>
        </p:txBody>
      </p:sp>
      <p:sp>
        <p:nvSpPr>
          <p:cNvPr id="11" name="TextBox 5">
            <a:extLst>
              <a:ext uri="{FF2B5EF4-FFF2-40B4-BE49-F238E27FC236}">
                <a16:creationId xmlns:a16="http://schemas.microsoft.com/office/drawing/2014/main" id="{4A980154-C25B-4B32-9368-D06655808ED4}"/>
              </a:ext>
            </a:extLst>
          </p:cNvPr>
          <p:cNvSpPr txBox="1"/>
          <p:nvPr/>
        </p:nvSpPr>
        <p:spPr>
          <a:xfrm>
            <a:off x="174077" y="1328231"/>
            <a:ext cx="12830723" cy="8207375"/>
          </a:xfrm>
          <a:prstGeom prst="rect">
            <a:avLst/>
          </a:prstGeom>
          <a:noFill/>
        </p:spPr>
        <p:txBody>
          <a:bodyPr vert="horz" wrap="square" lIns="0" tIns="0" rIns="0" bIns="0" rtlCol="0">
            <a:spAutoFit/>
          </a:bodyPr>
          <a:lstStyle/>
          <a:p>
            <a:pPr marL="457200" indent="-457200" algn="l">
              <a:lnSpc>
                <a:spcPts val="8000"/>
              </a:lnSpc>
              <a:buFont typeface="Arial" panose="020B0604020202020204" pitchFamily="34" charset="0"/>
              <a:buChar char="•"/>
            </a:pPr>
            <a:r>
              <a:rPr lang="zh-CN" altLang="en-US" sz="3200" dirty="0">
                <a:solidFill>
                  <a:srgbClr val="000000"/>
                </a:solidFill>
                <a:latin typeface="微软雅黑"/>
              </a:rPr>
              <a:t>感知机的限制</a:t>
            </a:r>
            <a:endParaRPr lang="en-US" altLang="zh-CN" sz="3200" dirty="0">
              <a:solidFill>
                <a:srgbClr val="000000"/>
              </a:solidFill>
              <a:latin typeface="微软雅黑"/>
            </a:endParaRPr>
          </a:p>
          <a:p>
            <a:pPr marL="457200" indent="-457200" algn="l">
              <a:lnSpc>
                <a:spcPts val="8000"/>
              </a:lnSpc>
              <a:buFont typeface="Arial" panose="020B0604020202020204" pitchFamily="34" charset="0"/>
              <a:buChar char="•"/>
            </a:pPr>
            <a:r>
              <a:rPr lang="zh-CN" altLang="en-US" sz="3200" dirty="0">
                <a:solidFill>
                  <a:srgbClr val="000000"/>
                </a:solidFill>
                <a:latin typeface="微软雅黑"/>
              </a:rPr>
              <a:t>深度前馈神经网络</a:t>
            </a:r>
            <a:endParaRPr lang="en-US" altLang="zh-CN" sz="3200" dirty="0">
              <a:solidFill>
                <a:srgbClr val="000000"/>
              </a:solidFill>
              <a:latin typeface="微软雅黑"/>
            </a:endParaRPr>
          </a:p>
          <a:p>
            <a:pPr marL="457200" indent="-457200" algn="l">
              <a:lnSpc>
                <a:spcPts val="8000"/>
              </a:lnSpc>
              <a:buFont typeface="Arial" panose="020B0604020202020204" pitchFamily="34" charset="0"/>
              <a:buChar char="•"/>
            </a:pPr>
            <a:r>
              <a:rPr lang="zh-CN" altLang="en-US" sz="3200" dirty="0">
                <a:latin typeface="微软雅黑"/>
              </a:rPr>
              <a:t>深度前馈神经网络的训练</a:t>
            </a:r>
            <a:r>
              <a:rPr lang="en-US" altLang="zh-CN" sz="3200" dirty="0">
                <a:latin typeface="微软雅黑"/>
              </a:rPr>
              <a:t>-BP</a:t>
            </a:r>
            <a:r>
              <a:rPr lang="zh-CN" altLang="en-US" sz="3200" dirty="0">
                <a:latin typeface="微软雅黑"/>
              </a:rPr>
              <a:t>算法</a:t>
            </a:r>
            <a:endParaRPr lang="en-US" altLang="zh-CN" sz="3200" dirty="0">
              <a:latin typeface="微软雅黑"/>
            </a:endParaRPr>
          </a:p>
          <a:p>
            <a:pPr marL="457200" indent="-457200" algn="l">
              <a:lnSpc>
                <a:spcPts val="8000"/>
              </a:lnSpc>
              <a:buFont typeface="Arial" panose="020B0604020202020204" pitchFamily="34" charset="0"/>
              <a:buChar char="•"/>
            </a:pPr>
            <a:r>
              <a:rPr lang="zh-CN" altLang="en-US" sz="3200" dirty="0">
                <a:latin typeface="微软雅黑"/>
              </a:rPr>
              <a:t>深度前馈神经网络设计</a:t>
            </a:r>
            <a:endParaRPr lang="en-US" altLang="zh-CN" sz="3200" dirty="0">
              <a:latin typeface="微软雅黑"/>
            </a:endParaRPr>
          </a:p>
          <a:p>
            <a:pPr marL="457200" indent="-457200" algn="l">
              <a:lnSpc>
                <a:spcPts val="8000"/>
              </a:lnSpc>
              <a:buFont typeface="Arial" panose="020B0604020202020204" pitchFamily="34" charset="0"/>
              <a:buChar char="•"/>
            </a:pPr>
            <a:endParaRPr lang="en-US" altLang="zh-CN" sz="3200" dirty="0">
              <a:latin typeface="微软雅黑"/>
            </a:endParaRPr>
          </a:p>
          <a:p>
            <a:pPr algn="l">
              <a:lnSpc>
                <a:spcPts val="8000"/>
              </a:lnSpc>
            </a:pPr>
            <a:endParaRPr lang="en-US" altLang="zh-CN" sz="3200" dirty="0">
              <a:latin typeface="微软雅黑"/>
            </a:endParaRPr>
          </a:p>
          <a:p>
            <a:pPr marL="457200" indent="-457200" algn="l">
              <a:lnSpc>
                <a:spcPts val="8000"/>
              </a:lnSpc>
              <a:buFont typeface="Arial" panose="020B0604020202020204" pitchFamily="34" charset="0"/>
              <a:buChar char="•"/>
            </a:pPr>
            <a:endParaRPr lang="en-US" altLang="zh-CN" sz="3200" dirty="0">
              <a:solidFill>
                <a:srgbClr val="000000"/>
              </a:solidFill>
              <a:latin typeface="微软雅黑"/>
            </a:endParaRPr>
          </a:p>
          <a:p>
            <a:pPr marL="457200" indent="-457200" algn="l">
              <a:lnSpc>
                <a:spcPts val="8000"/>
              </a:lnSpc>
              <a:buFont typeface="Arial" panose="020B0604020202020204" pitchFamily="34" charset="0"/>
              <a:buChar char="•"/>
            </a:pPr>
            <a:endParaRPr lang="en-US" altLang="zh-CN" sz="3200" dirty="0">
              <a:solidFill>
                <a:srgbClr val="000000"/>
              </a:solidFill>
              <a:latin typeface="微软雅黑"/>
            </a:endParaRPr>
          </a:p>
        </p:txBody>
      </p:sp>
    </p:spTree>
    <p:extLst>
      <p:ext uri="{BB962C8B-B14F-4D97-AF65-F5344CB8AC3E}">
        <p14:creationId xmlns:p14="http://schemas.microsoft.com/office/powerpoint/2010/main" val="2204178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Chain Rule</a:t>
            </a:r>
            <a:endParaRPr lang="zh-TW" altLang="en-US" dirty="0"/>
          </a:p>
        </p:txBody>
      </p:sp>
      <p:sp>
        <p:nvSpPr>
          <p:cNvPr id="6" name="文字方塊 5"/>
          <p:cNvSpPr txBox="1"/>
          <p:nvPr/>
        </p:nvSpPr>
        <p:spPr>
          <a:xfrm>
            <a:off x="894081" y="2640150"/>
            <a:ext cx="1813477" cy="705129"/>
          </a:xfrm>
          <a:prstGeom prst="rect">
            <a:avLst/>
          </a:prstGeom>
          <a:noFill/>
        </p:spPr>
        <p:txBody>
          <a:bodyPr wrap="square" rtlCol="0">
            <a:spAutoFit/>
          </a:bodyPr>
          <a:lstStyle/>
          <a:p>
            <a:pPr defTabSz="650230" hangingPunct="1"/>
            <a:r>
              <a:rPr lang="en-US" altLang="zh-TW" sz="3982" b="1" i="1" u="sng" kern="1200" dirty="0">
                <a:solidFill>
                  <a:prstClr val="black"/>
                </a:solidFill>
                <a:latin typeface="Calibri" panose="020F0502020204030204"/>
                <a:cs typeface="+mn-cs"/>
              </a:rPr>
              <a:t>Case 1</a:t>
            </a:r>
            <a:endParaRPr lang="zh-TW" altLang="en-US" sz="3982" b="1" i="1" u="sng" kern="1200" dirty="0">
              <a:solidFill>
                <a:prstClr val="black"/>
              </a:solidFill>
              <a:latin typeface="Calibri" panose="020F0502020204030204"/>
              <a:cs typeface="+mn-cs"/>
            </a:endParaRPr>
          </a:p>
        </p:txBody>
      </p:sp>
      <p:sp>
        <p:nvSpPr>
          <p:cNvPr id="7" name="文字方塊 6"/>
          <p:cNvSpPr txBox="1"/>
          <p:nvPr/>
        </p:nvSpPr>
        <p:spPr>
          <a:xfrm>
            <a:off x="894079" y="5053839"/>
            <a:ext cx="1813477" cy="705129"/>
          </a:xfrm>
          <a:prstGeom prst="rect">
            <a:avLst/>
          </a:prstGeom>
          <a:noFill/>
        </p:spPr>
        <p:txBody>
          <a:bodyPr wrap="square" rtlCol="0">
            <a:spAutoFit/>
          </a:bodyPr>
          <a:lstStyle/>
          <a:p>
            <a:pPr defTabSz="650230" hangingPunct="1"/>
            <a:r>
              <a:rPr lang="en-US" altLang="zh-TW" sz="3982" b="1" i="1" u="sng" kern="1200" dirty="0">
                <a:solidFill>
                  <a:prstClr val="black"/>
                </a:solidFill>
                <a:latin typeface="Calibri" panose="020F0502020204030204"/>
                <a:cs typeface="+mn-cs"/>
              </a:rPr>
              <a:t>Case 2</a:t>
            </a:r>
            <a:endParaRPr lang="zh-TW" altLang="en-US" sz="3982" b="1" i="1" u="sng" kern="1200" dirty="0">
              <a:solidFill>
                <a:prstClr val="black"/>
              </a:solidFill>
              <a:latin typeface="Calibri" panose="020F0502020204030204"/>
              <a:cs typeface="+mn-cs"/>
            </a:endParaRPr>
          </a:p>
        </p:txBody>
      </p:sp>
      <p:graphicFrame>
        <p:nvGraphicFramePr>
          <p:cNvPr id="8" name="Object 12"/>
          <p:cNvGraphicFramePr>
            <a:graphicFrameLocks noChangeAspect="1"/>
          </p:cNvGraphicFramePr>
          <p:nvPr>
            <p:extLst/>
          </p:nvPr>
        </p:nvGraphicFramePr>
        <p:xfrm>
          <a:off x="5689600" y="2748653"/>
          <a:ext cx="1625600" cy="654756"/>
        </p:xfrm>
        <a:graphic>
          <a:graphicData uri="http://schemas.openxmlformats.org/presentationml/2006/ole">
            <mc:AlternateContent xmlns:mc="http://schemas.openxmlformats.org/markup-compatibility/2006">
              <mc:Choice xmlns:v="urn:schemas-microsoft-com:vml" Requires="v">
                <p:oleObj spid="_x0000_s65634" name="方程式" r:id="rId3" imgW="533160" imgH="215640" progId="Equation.3">
                  <p:embed/>
                </p:oleObj>
              </mc:Choice>
              <mc:Fallback>
                <p:oleObj name="方程式" r:id="rId3" imgW="533160" imgH="215640" progId="Equation.3">
                  <p:embed/>
                  <p:pic>
                    <p:nvPicPr>
                      <p:cNvPr id="8" name="Object 12"/>
                      <p:cNvPicPr>
                        <a:picLocks noChangeAspect="1" noChangeArrowheads="1"/>
                      </p:cNvPicPr>
                      <p:nvPr/>
                    </p:nvPicPr>
                    <p:blipFill>
                      <a:blip r:embed="rId4"/>
                      <a:srcRect/>
                      <a:stretch>
                        <a:fillRect/>
                      </a:stretch>
                    </p:blipFill>
                    <p:spPr bwMode="auto">
                      <a:xfrm>
                        <a:off x="5689600" y="2748653"/>
                        <a:ext cx="1625600" cy="6547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12"/>
          <p:cNvGraphicFramePr>
            <a:graphicFrameLocks noChangeAspect="1"/>
          </p:cNvGraphicFramePr>
          <p:nvPr>
            <p:extLst/>
          </p:nvPr>
        </p:nvGraphicFramePr>
        <p:xfrm>
          <a:off x="3616221" y="2722239"/>
          <a:ext cx="1702364" cy="654756"/>
        </p:xfrm>
        <a:graphic>
          <a:graphicData uri="http://schemas.openxmlformats.org/presentationml/2006/ole">
            <mc:AlternateContent xmlns:mc="http://schemas.openxmlformats.org/markup-compatibility/2006">
              <mc:Choice xmlns:v="urn:schemas-microsoft-com:vml" Requires="v">
                <p:oleObj spid="_x0000_s65635" name="方程式" r:id="rId5" imgW="558720" imgH="215640" progId="Equation.3">
                  <p:embed/>
                </p:oleObj>
              </mc:Choice>
              <mc:Fallback>
                <p:oleObj name="方程式" r:id="rId5" imgW="558720" imgH="215640" progId="Equation.3">
                  <p:embed/>
                  <p:pic>
                    <p:nvPicPr>
                      <p:cNvPr id="9" name="Object 12"/>
                      <p:cNvPicPr>
                        <a:picLocks noChangeAspect="1" noChangeArrowheads="1"/>
                      </p:cNvPicPr>
                      <p:nvPr/>
                    </p:nvPicPr>
                    <p:blipFill>
                      <a:blip r:embed="rId6"/>
                      <a:srcRect/>
                      <a:stretch>
                        <a:fillRect/>
                      </a:stretch>
                    </p:blipFill>
                    <p:spPr bwMode="auto">
                      <a:xfrm>
                        <a:off x="3616221" y="2722239"/>
                        <a:ext cx="1702364" cy="6547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12"/>
          <p:cNvGraphicFramePr>
            <a:graphicFrameLocks noChangeAspect="1"/>
          </p:cNvGraphicFramePr>
          <p:nvPr>
            <p:extLst/>
          </p:nvPr>
        </p:nvGraphicFramePr>
        <p:xfrm>
          <a:off x="8302054" y="3599197"/>
          <a:ext cx="2239716" cy="1275645"/>
        </p:xfrm>
        <a:graphic>
          <a:graphicData uri="http://schemas.openxmlformats.org/presentationml/2006/ole">
            <mc:AlternateContent xmlns:mc="http://schemas.openxmlformats.org/markup-compatibility/2006">
              <mc:Choice xmlns:v="urn:schemas-microsoft-com:vml" Requires="v">
                <p:oleObj spid="_x0000_s65636" name="方程式" r:id="rId7" imgW="736560" imgH="419040" progId="Equation.3">
                  <p:embed/>
                </p:oleObj>
              </mc:Choice>
              <mc:Fallback>
                <p:oleObj name="方程式" r:id="rId7" imgW="736560" imgH="419040" progId="Equation.3">
                  <p:embed/>
                  <p:pic>
                    <p:nvPicPr>
                      <p:cNvPr id="10" name="Object 12"/>
                      <p:cNvPicPr>
                        <a:picLocks noChangeAspect="1" noChangeArrowheads="1"/>
                      </p:cNvPicPr>
                      <p:nvPr/>
                    </p:nvPicPr>
                    <p:blipFill>
                      <a:blip r:embed="rId8"/>
                      <a:srcRect/>
                      <a:stretch>
                        <a:fillRect/>
                      </a:stretch>
                    </p:blipFill>
                    <p:spPr bwMode="auto">
                      <a:xfrm>
                        <a:off x="8302054" y="3599197"/>
                        <a:ext cx="2239716" cy="12756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2"/>
          <p:cNvGraphicFramePr>
            <a:graphicFrameLocks noChangeAspect="1"/>
          </p:cNvGraphicFramePr>
          <p:nvPr>
            <p:extLst/>
          </p:nvPr>
        </p:nvGraphicFramePr>
        <p:xfrm>
          <a:off x="4014955" y="3929961"/>
          <a:ext cx="2941884" cy="614116"/>
        </p:xfrm>
        <a:graphic>
          <a:graphicData uri="http://schemas.openxmlformats.org/presentationml/2006/ole">
            <mc:AlternateContent xmlns:mc="http://schemas.openxmlformats.org/markup-compatibility/2006">
              <mc:Choice xmlns:v="urn:schemas-microsoft-com:vml" Requires="v">
                <p:oleObj spid="_x0000_s65637" name="方程式" r:id="rId9" imgW="965160" imgH="203040" progId="Equation.3">
                  <p:embed/>
                </p:oleObj>
              </mc:Choice>
              <mc:Fallback>
                <p:oleObj name="方程式" r:id="rId9" imgW="965160" imgH="203040" progId="Equation.3">
                  <p:embed/>
                  <p:pic>
                    <p:nvPicPr>
                      <p:cNvPr id="11" name="Object 12"/>
                      <p:cNvPicPr>
                        <a:picLocks noChangeAspect="1" noChangeArrowheads="1"/>
                      </p:cNvPicPr>
                      <p:nvPr/>
                    </p:nvPicPr>
                    <p:blipFill>
                      <a:blip r:embed="rId10"/>
                      <a:srcRect/>
                      <a:stretch>
                        <a:fillRect/>
                      </a:stretch>
                    </p:blipFill>
                    <p:spPr bwMode="auto">
                      <a:xfrm>
                        <a:off x="4014955" y="3929961"/>
                        <a:ext cx="2941884" cy="6141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2"/>
          <p:cNvGraphicFramePr>
            <a:graphicFrameLocks noChangeAspect="1"/>
          </p:cNvGraphicFramePr>
          <p:nvPr>
            <p:extLst/>
          </p:nvPr>
        </p:nvGraphicFramePr>
        <p:xfrm>
          <a:off x="7525561" y="5863095"/>
          <a:ext cx="2052321" cy="654756"/>
        </p:xfrm>
        <a:graphic>
          <a:graphicData uri="http://schemas.openxmlformats.org/presentationml/2006/ole">
            <mc:AlternateContent xmlns:mc="http://schemas.openxmlformats.org/markup-compatibility/2006">
              <mc:Choice xmlns:v="urn:schemas-microsoft-com:vml" Requires="v">
                <p:oleObj spid="_x0000_s65638" name="方程式" r:id="rId11" imgW="672840" imgH="215640" progId="Equation.3">
                  <p:embed/>
                </p:oleObj>
              </mc:Choice>
              <mc:Fallback>
                <p:oleObj name="方程式" r:id="rId11" imgW="672840" imgH="215640" progId="Equation.3">
                  <p:embed/>
                  <p:pic>
                    <p:nvPicPr>
                      <p:cNvPr id="12" name="Object 12"/>
                      <p:cNvPicPr>
                        <a:picLocks noChangeAspect="1" noChangeArrowheads="1"/>
                      </p:cNvPicPr>
                      <p:nvPr/>
                    </p:nvPicPr>
                    <p:blipFill>
                      <a:blip r:embed="rId12"/>
                      <a:srcRect/>
                      <a:stretch>
                        <a:fillRect/>
                      </a:stretch>
                    </p:blipFill>
                    <p:spPr bwMode="auto">
                      <a:xfrm>
                        <a:off x="7525561" y="5863095"/>
                        <a:ext cx="2052321" cy="6547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p:cNvGraphicFramePr>
            <a:graphicFrameLocks noChangeAspect="1"/>
          </p:cNvGraphicFramePr>
          <p:nvPr>
            <p:extLst/>
          </p:nvPr>
        </p:nvGraphicFramePr>
        <p:xfrm>
          <a:off x="5174828" y="5867966"/>
          <a:ext cx="1587218" cy="654756"/>
        </p:xfrm>
        <a:graphic>
          <a:graphicData uri="http://schemas.openxmlformats.org/presentationml/2006/ole">
            <mc:AlternateContent xmlns:mc="http://schemas.openxmlformats.org/markup-compatibility/2006">
              <mc:Choice xmlns:v="urn:schemas-microsoft-com:vml" Requires="v">
                <p:oleObj spid="_x0000_s65639" name="方程式" r:id="rId13" imgW="520560" imgH="215640" progId="Equation.3">
                  <p:embed/>
                </p:oleObj>
              </mc:Choice>
              <mc:Fallback>
                <p:oleObj name="方程式" r:id="rId13" imgW="520560" imgH="215640" progId="Equation.3">
                  <p:embed/>
                  <p:pic>
                    <p:nvPicPr>
                      <p:cNvPr id="13" name="Object 12"/>
                      <p:cNvPicPr>
                        <a:picLocks noChangeAspect="1" noChangeArrowheads="1"/>
                      </p:cNvPicPr>
                      <p:nvPr/>
                    </p:nvPicPr>
                    <p:blipFill>
                      <a:blip r:embed="rId14"/>
                      <a:srcRect/>
                      <a:stretch>
                        <a:fillRect/>
                      </a:stretch>
                    </p:blipFill>
                    <p:spPr bwMode="auto">
                      <a:xfrm>
                        <a:off x="5174828" y="5867966"/>
                        <a:ext cx="1587218" cy="6547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12"/>
          <p:cNvGraphicFramePr>
            <a:graphicFrameLocks noChangeAspect="1"/>
          </p:cNvGraphicFramePr>
          <p:nvPr>
            <p:extLst/>
          </p:nvPr>
        </p:nvGraphicFramePr>
        <p:xfrm>
          <a:off x="2768036" y="5872481"/>
          <a:ext cx="1623343" cy="654756"/>
        </p:xfrm>
        <a:graphic>
          <a:graphicData uri="http://schemas.openxmlformats.org/presentationml/2006/ole">
            <mc:AlternateContent xmlns:mc="http://schemas.openxmlformats.org/markup-compatibility/2006">
              <mc:Choice xmlns:v="urn:schemas-microsoft-com:vml" Requires="v">
                <p:oleObj spid="_x0000_s65640" name="方程式" r:id="rId15" imgW="533160" imgH="215640" progId="Equation.3">
                  <p:embed/>
                </p:oleObj>
              </mc:Choice>
              <mc:Fallback>
                <p:oleObj name="方程式" r:id="rId15" imgW="533160" imgH="215640" progId="Equation.3">
                  <p:embed/>
                  <p:pic>
                    <p:nvPicPr>
                      <p:cNvPr id="14" name="Object 12"/>
                      <p:cNvPicPr>
                        <a:picLocks noChangeAspect="1" noChangeArrowheads="1"/>
                      </p:cNvPicPr>
                      <p:nvPr/>
                    </p:nvPicPr>
                    <p:blipFill>
                      <a:blip r:embed="rId16"/>
                      <a:srcRect/>
                      <a:stretch>
                        <a:fillRect/>
                      </a:stretch>
                    </p:blipFill>
                    <p:spPr bwMode="auto">
                      <a:xfrm>
                        <a:off x="2768036" y="5872481"/>
                        <a:ext cx="1623343" cy="6547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2"/>
          <p:cNvGraphicFramePr>
            <a:graphicFrameLocks noChangeAspect="1"/>
          </p:cNvGraphicFramePr>
          <p:nvPr>
            <p:extLst/>
          </p:nvPr>
        </p:nvGraphicFramePr>
        <p:xfrm>
          <a:off x="6816232" y="7525175"/>
          <a:ext cx="3745653" cy="1275644"/>
        </p:xfrm>
        <a:graphic>
          <a:graphicData uri="http://schemas.openxmlformats.org/presentationml/2006/ole">
            <mc:AlternateContent xmlns:mc="http://schemas.openxmlformats.org/markup-compatibility/2006">
              <mc:Choice xmlns:v="urn:schemas-microsoft-com:vml" Requires="v">
                <p:oleObj spid="_x0000_s65641" name="方程式" r:id="rId17" imgW="1231560" imgH="419040" progId="Equation.3">
                  <p:embed/>
                </p:oleObj>
              </mc:Choice>
              <mc:Fallback>
                <p:oleObj name="方程式" r:id="rId17" imgW="1231560" imgH="419040" progId="Equation.3">
                  <p:embed/>
                  <p:pic>
                    <p:nvPicPr>
                      <p:cNvPr id="15" name="Object 12"/>
                      <p:cNvPicPr>
                        <a:picLocks noChangeAspect="1" noChangeArrowheads="1"/>
                      </p:cNvPicPr>
                      <p:nvPr/>
                    </p:nvPicPr>
                    <p:blipFill>
                      <a:blip r:embed="rId18"/>
                      <a:srcRect/>
                      <a:stretch>
                        <a:fillRect/>
                      </a:stretch>
                    </p:blipFill>
                    <p:spPr bwMode="auto">
                      <a:xfrm>
                        <a:off x="6816232" y="7525175"/>
                        <a:ext cx="3745653" cy="12756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2"/>
          <p:cNvGraphicFramePr>
            <a:graphicFrameLocks noChangeAspect="1"/>
          </p:cNvGraphicFramePr>
          <p:nvPr>
            <p:extLst/>
          </p:nvPr>
        </p:nvGraphicFramePr>
        <p:xfrm>
          <a:off x="2632507" y="7701449"/>
          <a:ext cx="618631" cy="537351"/>
        </p:xfrm>
        <a:graphic>
          <a:graphicData uri="http://schemas.openxmlformats.org/presentationml/2006/ole">
            <mc:AlternateContent xmlns:mc="http://schemas.openxmlformats.org/markup-compatibility/2006">
              <mc:Choice xmlns:v="urn:schemas-microsoft-com:vml" Requires="v">
                <p:oleObj spid="_x0000_s65642" name="方程式" r:id="rId19" imgW="203040" imgH="177480" progId="Equation.3">
                  <p:embed/>
                </p:oleObj>
              </mc:Choice>
              <mc:Fallback>
                <p:oleObj name="方程式" r:id="rId19" imgW="203040" imgH="177480" progId="Equation.3">
                  <p:embed/>
                  <p:pic>
                    <p:nvPicPr>
                      <p:cNvPr id="16" name="Object 12"/>
                      <p:cNvPicPr>
                        <a:picLocks noChangeAspect="1" noChangeArrowheads="1"/>
                      </p:cNvPicPr>
                      <p:nvPr/>
                    </p:nvPicPr>
                    <p:blipFill>
                      <a:blip r:embed="rId20"/>
                      <a:srcRect/>
                      <a:stretch>
                        <a:fillRect/>
                      </a:stretch>
                    </p:blipFill>
                    <p:spPr bwMode="auto">
                      <a:xfrm>
                        <a:off x="2632507" y="7701449"/>
                        <a:ext cx="618631" cy="5373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2"/>
          <p:cNvGraphicFramePr>
            <a:graphicFrameLocks noChangeAspect="1"/>
          </p:cNvGraphicFramePr>
          <p:nvPr>
            <p:extLst/>
          </p:nvPr>
        </p:nvGraphicFramePr>
        <p:xfrm>
          <a:off x="5294941" y="7778513"/>
          <a:ext cx="618631" cy="498970"/>
        </p:xfrm>
        <a:graphic>
          <a:graphicData uri="http://schemas.openxmlformats.org/presentationml/2006/ole">
            <mc:AlternateContent xmlns:mc="http://schemas.openxmlformats.org/markup-compatibility/2006">
              <mc:Choice xmlns:v="urn:schemas-microsoft-com:vml" Requires="v">
                <p:oleObj spid="_x0000_s65643" name="方程式" r:id="rId21" imgW="203040" imgH="164880" progId="Equation.3">
                  <p:embed/>
                </p:oleObj>
              </mc:Choice>
              <mc:Fallback>
                <p:oleObj name="方程式" r:id="rId21" imgW="203040" imgH="164880" progId="Equation.3">
                  <p:embed/>
                  <p:pic>
                    <p:nvPicPr>
                      <p:cNvPr id="17" name="Object 12"/>
                      <p:cNvPicPr>
                        <a:picLocks noChangeAspect="1" noChangeArrowheads="1"/>
                      </p:cNvPicPr>
                      <p:nvPr/>
                    </p:nvPicPr>
                    <p:blipFill>
                      <a:blip r:embed="rId22"/>
                      <a:srcRect/>
                      <a:stretch>
                        <a:fillRect/>
                      </a:stretch>
                    </p:blipFill>
                    <p:spPr bwMode="auto">
                      <a:xfrm>
                        <a:off x="5294941" y="7778513"/>
                        <a:ext cx="618631" cy="4989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12"/>
          <p:cNvGraphicFramePr>
            <a:graphicFrameLocks noChangeAspect="1"/>
          </p:cNvGraphicFramePr>
          <p:nvPr>
            <p:extLst/>
          </p:nvPr>
        </p:nvGraphicFramePr>
        <p:xfrm>
          <a:off x="3938663" y="7009505"/>
          <a:ext cx="657014" cy="537351"/>
        </p:xfrm>
        <a:graphic>
          <a:graphicData uri="http://schemas.openxmlformats.org/presentationml/2006/ole">
            <mc:AlternateContent xmlns:mc="http://schemas.openxmlformats.org/markup-compatibility/2006">
              <mc:Choice xmlns:v="urn:schemas-microsoft-com:vml" Requires="v">
                <p:oleObj spid="_x0000_s65644" name="方程式" r:id="rId23" imgW="215640" imgH="177480" progId="Equation.3">
                  <p:embed/>
                </p:oleObj>
              </mc:Choice>
              <mc:Fallback>
                <p:oleObj name="方程式" r:id="rId23" imgW="215640" imgH="177480" progId="Equation.3">
                  <p:embed/>
                  <p:pic>
                    <p:nvPicPr>
                      <p:cNvPr id="18" name="Object 12"/>
                      <p:cNvPicPr>
                        <a:picLocks noChangeAspect="1" noChangeArrowheads="1"/>
                      </p:cNvPicPr>
                      <p:nvPr/>
                    </p:nvPicPr>
                    <p:blipFill>
                      <a:blip r:embed="rId24"/>
                      <a:srcRect/>
                      <a:stretch>
                        <a:fillRect/>
                      </a:stretch>
                    </p:blipFill>
                    <p:spPr bwMode="auto">
                      <a:xfrm>
                        <a:off x="3938663" y="7009505"/>
                        <a:ext cx="657014" cy="5373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12"/>
          <p:cNvGraphicFramePr>
            <a:graphicFrameLocks noChangeAspect="1"/>
          </p:cNvGraphicFramePr>
          <p:nvPr>
            <p:extLst/>
          </p:nvPr>
        </p:nvGraphicFramePr>
        <p:xfrm>
          <a:off x="3938663" y="8572453"/>
          <a:ext cx="657014" cy="614116"/>
        </p:xfrm>
        <a:graphic>
          <a:graphicData uri="http://schemas.openxmlformats.org/presentationml/2006/ole">
            <mc:AlternateContent xmlns:mc="http://schemas.openxmlformats.org/markup-compatibility/2006">
              <mc:Choice xmlns:v="urn:schemas-microsoft-com:vml" Requires="v">
                <p:oleObj spid="_x0000_s65645" name="方程式" r:id="rId25" imgW="215640" imgH="203040" progId="Equation.3">
                  <p:embed/>
                </p:oleObj>
              </mc:Choice>
              <mc:Fallback>
                <p:oleObj name="方程式" r:id="rId25" imgW="215640" imgH="203040" progId="Equation.3">
                  <p:embed/>
                  <p:pic>
                    <p:nvPicPr>
                      <p:cNvPr id="19" name="Object 12"/>
                      <p:cNvPicPr>
                        <a:picLocks noChangeAspect="1" noChangeArrowheads="1"/>
                      </p:cNvPicPr>
                      <p:nvPr/>
                    </p:nvPicPr>
                    <p:blipFill>
                      <a:blip r:embed="rId26"/>
                      <a:srcRect/>
                      <a:stretch>
                        <a:fillRect/>
                      </a:stretch>
                    </p:blipFill>
                    <p:spPr bwMode="auto">
                      <a:xfrm>
                        <a:off x="3938663" y="8572453"/>
                        <a:ext cx="657014" cy="6141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21" name="直線單箭頭接點 20"/>
          <p:cNvCxnSpPr>
            <a:endCxn id="18" idx="1"/>
          </p:cNvCxnSpPr>
          <p:nvPr/>
        </p:nvCxnSpPr>
        <p:spPr>
          <a:xfrm flipV="1">
            <a:off x="3251137" y="7278180"/>
            <a:ext cx="687525" cy="6564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endCxn id="19" idx="1"/>
          </p:cNvCxnSpPr>
          <p:nvPr/>
        </p:nvCxnSpPr>
        <p:spPr>
          <a:xfrm>
            <a:off x="3251137" y="8249976"/>
            <a:ext cx="687525" cy="6295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a:off x="4626187" y="7337732"/>
            <a:ext cx="687525" cy="6515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p:nvPr/>
        </p:nvCxnSpPr>
        <p:spPr>
          <a:xfrm flipV="1">
            <a:off x="4631060" y="8259880"/>
            <a:ext cx="687525" cy="6564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145988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Backpropagation</a:t>
            </a:r>
            <a:endParaRPr lang="zh-TW" altLang="en-US" dirty="0"/>
          </a:p>
        </p:txBody>
      </p:sp>
      <p:cxnSp>
        <p:nvCxnSpPr>
          <p:cNvPr id="4" name="直線單箭頭接點 3"/>
          <p:cNvCxnSpPr/>
          <p:nvPr/>
        </p:nvCxnSpPr>
        <p:spPr>
          <a:xfrm>
            <a:off x="10880737" y="7664949"/>
            <a:ext cx="93248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單箭頭接點 4"/>
          <p:cNvCxnSpPr/>
          <p:nvPr/>
        </p:nvCxnSpPr>
        <p:spPr>
          <a:xfrm>
            <a:off x="10880737" y="5304634"/>
            <a:ext cx="92303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橢圓 5"/>
          <p:cNvSpPr/>
          <p:nvPr/>
        </p:nvSpPr>
        <p:spPr>
          <a:xfrm>
            <a:off x="3917029" y="5004728"/>
            <a:ext cx="816580" cy="81658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7" name="橢圓 6"/>
          <p:cNvSpPr/>
          <p:nvPr/>
        </p:nvSpPr>
        <p:spPr>
          <a:xfrm>
            <a:off x="3900982" y="7205894"/>
            <a:ext cx="816580" cy="81658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8" name="橢圓 7"/>
          <p:cNvSpPr/>
          <p:nvPr/>
        </p:nvSpPr>
        <p:spPr>
          <a:xfrm>
            <a:off x="7050785" y="4961068"/>
            <a:ext cx="816580" cy="81658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9" name="橢圓 8"/>
          <p:cNvSpPr/>
          <p:nvPr/>
        </p:nvSpPr>
        <p:spPr>
          <a:xfrm>
            <a:off x="7077696" y="7197763"/>
            <a:ext cx="816580" cy="81658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10" name="橢圓 9"/>
          <p:cNvSpPr/>
          <p:nvPr/>
        </p:nvSpPr>
        <p:spPr>
          <a:xfrm>
            <a:off x="10113815" y="4922340"/>
            <a:ext cx="816580" cy="81658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11" name="橢圓 10"/>
          <p:cNvSpPr/>
          <p:nvPr/>
        </p:nvSpPr>
        <p:spPr>
          <a:xfrm>
            <a:off x="10173107" y="7197763"/>
            <a:ext cx="816580" cy="81658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grpSp>
        <p:nvGrpSpPr>
          <p:cNvPr id="12" name="群組 11"/>
          <p:cNvGrpSpPr/>
          <p:nvPr/>
        </p:nvGrpSpPr>
        <p:grpSpPr>
          <a:xfrm>
            <a:off x="1618426" y="5397585"/>
            <a:ext cx="2259735" cy="2330027"/>
            <a:chOff x="1013669" y="3459098"/>
            <a:chExt cx="1588876" cy="1638300"/>
          </a:xfrm>
        </p:grpSpPr>
        <p:cxnSp>
          <p:nvCxnSpPr>
            <p:cNvPr id="13" name="直線單箭頭接點 12"/>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群組 13"/>
            <p:cNvGrpSpPr/>
            <p:nvPr/>
          </p:nvGrpSpPr>
          <p:grpSpPr>
            <a:xfrm>
              <a:off x="1025705" y="3459098"/>
              <a:ext cx="1576840" cy="1638300"/>
              <a:chOff x="1025705" y="3459098"/>
              <a:chExt cx="1576840" cy="1638300"/>
            </a:xfrm>
          </p:grpSpPr>
          <p:cxnSp>
            <p:nvCxnSpPr>
              <p:cNvPr id="15" name="直線單箭頭接點 14"/>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8" name="群組 17"/>
          <p:cNvGrpSpPr/>
          <p:nvPr/>
        </p:nvGrpSpPr>
        <p:grpSpPr>
          <a:xfrm>
            <a:off x="4773352" y="5376697"/>
            <a:ext cx="2259735" cy="2330027"/>
            <a:chOff x="1013669" y="3459098"/>
            <a:chExt cx="1588876" cy="1638300"/>
          </a:xfrm>
        </p:grpSpPr>
        <p:cxnSp>
          <p:nvCxnSpPr>
            <p:cNvPr id="19" name="直線單箭頭接點 18"/>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 name="群組 19"/>
            <p:cNvGrpSpPr/>
            <p:nvPr/>
          </p:nvGrpSpPr>
          <p:grpSpPr>
            <a:xfrm>
              <a:off x="1025705" y="3459098"/>
              <a:ext cx="1576840" cy="1638300"/>
              <a:chOff x="1025705" y="3459098"/>
              <a:chExt cx="1576840" cy="1638300"/>
            </a:xfrm>
          </p:grpSpPr>
          <p:cxnSp>
            <p:nvCxnSpPr>
              <p:cNvPr id="21" name="直線單箭頭接點 20"/>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4" name="群組 23"/>
          <p:cNvGrpSpPr/>
          <p:nvPr/>
        </p:nvGrpSpPr>
        <p:grpSpPr>
          <a:xfrm>
            <a:off x="7902152" y="5348369"/>
            <a:ext cx="2259735" cy="2330027"/>
            <a:chOff x="1013669" y="3459098"/>
            <a:chExt cx="1588876" cy="1638300"/>
          </a:xfrm>
        </p:grpSpPr>
        <p:cxnSp>
          <p:nvCxnSpPr>
            <p:cNvPr id="25" name="直線單箭頭接點 24"/>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6" name="群組 25"/>
            <p:cNvGrpSpPr/>
            <p:nvPr/>
          </p:nvGrpSpPr>
          <p:grpSpPr>
            <a:xfrm>
              <a:off x="1025705" y="3459098"/>
              <a:ext cx="1576840" cy="1638300"/>
              <a:chOff x="1025705" y="3459098"/>
              <a:chExt cx="1576840" cy="1638300"/>
            </a:xfrm>
          </p:grpSpPr>
          <p:cxnSp>
            <p:nvCxnSpPr>
              <p:cNvPr id="27" name="直線單箭頭接點 26"/>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0" name="手繪多邊形 29"/>
          <p:cNvSpPr/>
          <p:nvPr/>
        </p:nvSpPr>
        <p:spPr>
          <a:xfrm>
            <a:off x="3995298" y="7384828"/>
            <a:ext cx="668302" cy="503585"/>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31" name="手繪多邊形 30"/>
          <p:cNvSpPr/>
          <p:nvPr/>
        </p:nvSpPr>
        <p:spPr>
          <a:xfrm>
            <a:off x="3968831" y="5124290"/>
            <a:ext cx="668302" cy="503585"/>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32" name="手繪多邊形 31"/>
          <p:cNvSpPr/>
          <p:nvPr/>
        </p:nvSpPr>
        <p:spPr>
          <a:xfrm>
            <a:off x="7138853" y="5140195"/>
            <a:ext cx="668302" cy="503585"/>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33" name="手繪多邊形 32"/>
          <p:cNvSpPr/>
          <p:nvPr/>
        </p:nvSpPr>
        <p:spPr>
          <a:xfrm>
            <a:off x="7162098" y="7306707"/>
            <a:ext cx="668302" cy="503585"/>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34" name="手繪多邊形 33"/>
          <p:cNvSpPr/>
          <p:nvPr/>
        </p:nvSpPr>
        <p:spPr>
          <a:xfrm>
            <a:off x="10195125" y="5052842"/>
            <a:ext cx="668302" cy="503585"/>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35" name="手繪多邊形 34"/>
          <p:cNvSpPr/>
          <p:nvPr/>
        </p:nvSpPr>
        <p:spPr>
          <a:xfrm>
            <a:off x="10262093" y="7354259"/>
            <a:ext cx="668302" cy="503585"/>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95" name="文字方塊 94"/>
              <p:cNvSpPr txBox="1"/>
              <p:nvPr/>
            </p:nvSpPr>
            <p:spPr>
              <a:xfrm>
                <a:off x="1477340" y="2526273"/>
                <a:ext cx="3781741" cy="1722844"/>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r>
                        <a:rPr lang="en-US" altLang="zh-TW" sz="3982" i="1" kern="1200">
                          <a:solidFill>
                            <a:prstClr val="black"/>
                          </a:solidFill>
                          <a:latin typeface="Cambria Math" panose="02040503050406030204" pitchFamily="18" charset="0"/>
                          <a:cs typeface="+mn-cs"/>
                        </a:rPr>
                        <m:t>𝐿</m:t>
                      </m:r>
                      <m:d>
                        <m:dPr>
                          <m:ctrlPr>
                            <a:rPr lang="en-US" altLang="zh-TW" sz="3982" i="1" kern="1200">
                              <a:solidFill>
                                <a:prstClr val="black"/>
                              </a:solidFill>
                              <a:latin typeface="Cambria Math" panose="02040503050406030204" pitchFamily="18" charset="0"/>
                              <a:cs typeface="+mn-cs"/>
                            </a:rPr>
                          </m:ctrlPr>
                        </m:dPr>
                        <m:e>
                          <m:r>
                            <a:rPr lang="zh-TW" altLang="en-US" sz="3982" i="1" kern="1200">
                              <a:solidFill>
                                <a:prstClr val="black"/>
                              </a:solidFill>
                              <a:latin typeface="Cambria Math" panose="02040503050406030204" pitchFamily="18" charset="0"/>
                              <a:cs typeface="+mn-cs"/>
                            </a:rPr>
                            <m:t>𝜃</m:t>
                          </m:r>
                        </m:e>
                      </m:d>
                      <m:r>
                        <a:rPr lang="en-US" altLang="zh-TW" sz="3982" i="1" kern="1200">
                          <a:solidFill>
                            <a:prstClr val="black"/>
                          </a:solidFill>
                          <a:latin typeface="Cambria Math" panose="02040503050406030204" pitchFamily="18" charset="0"/>
                          <a:cs typeface="+mn-cs"/>
                        </a:rPr>
                        <m:t>=</m:t>
                      </m:r>
                      <m:nary>
                        <m:naryPr>
                          <m:chr m:val="∑"/>
                          <m:ctrlPr>
                            <a:rPr lang="en-US" altLang="zh-TW" sz="3982" i="1" kern="1200">
                              <a:solidFill>
                                <a:prstClr val="black"/>
                              </a:solidFill>
                              <a:latin typeface="Cambria Math" panose="02040503050406030204" pitchFamily="18" charset="0"/>
                              <a:cs typeface="+mn-cs"/>
                            </a:rPr>
                          </m:ctrlPr>
                        </m:naryPr>
                        <m:sub>
                          <m:r>
                            <a:rPr lang="en-US" altLang="zh-TW" sz="3982" i="1" kern="1200">
                              <a:solidFill>
                                <a:prstClr val="black"/>
                              </a:solidFill>
                              <a:latin typeface="Cambria Math" panose="02040503050406030204" pitchFamily="18" charset="0"/>
                              <a:cs typeface="+mn-cs"/>
                            </a:rPr>
                            <m:t>𝑛</m:t>
                          </m:r>
                          <m:r>
                            <a:rPr lang="en-US" altLang="zh-TW" sz="3982" i="1" kern="1200">
                              <a:solidFill>
                                <a:prstClr val="black"/>
                              </a:solidFill>
                              <a:latin typeface="Cambria Math" panose="02040503050406030204" pitchFamily="18" charset="0"/>
                              <a:cs typeface="+mn-cs"/>
                            </a:rPr>
                            <m:t>=1</m:t>
                          </m:r>
                        </m:sub>
                        <m:sup>
                          <m:r>
                            <a:rPr lang="en-US" altLang="zh-TW" sz="3982" i="1" kern="1200">
                              <a:solidFill>
                                <a:prstClr val="black"/>
                              </a:solidFill>
                              <a:latin typeface="Cambria Math" panose="02040503050406030204" pitchFamily="18" charset="0"/>
                              <a:cs typeface="+mn-cs"/>
                            </a:rPr>
                            <m:t>𝑁</m:t>
                          </m:r>
                        </m:sup>
                        <m:e>
                          <m:sSup>
                            <m:sSupPr>
                              <m:ctrlPr>
                                <a:rPr lang="en-US" altLang="zh-TW" sz="3982" i="1" kern="1200">
                                  <a:solidFill>
                                    <a:prstClr val="black"/>
                                  </a:solidFill>
                                  <a:latin typeface="Cambria Math" panose="02040503050406030204" pitchFamily="18" charset="0"/>
                                  <a:cs typeface="+mn-cs"/>
                                </a:rPr>
                              </m:ctrlPr>
                            </m:sSupPr>
                            <m:e>
                              <m:r>
                                <a:rPr lang="en-US" altLang="zh-TW" sz="3982" i="1" kern="1200">
                                  <a:solidFill>
                                    <a:prstClr val="black"/>
                                  </a:solidFill>
                                  <a:latin typeface="Cambria Math" panose="02040503050406030204" pitchFamily="18" charset="0"/>
                                  <a:cs typeface="+mn-cs"/>
                                </a:rPr>
                                <m:t>𝑙</m:t>
                              </m:r>
                            </m:e>
                            <m:sup>
                              <m:r>
                                <a:rPr lang="en-US" altLang="zh-TW" sz="3982" i="1" kern="1200">
                                  <a:solidFill>
                                    <a:prstClr val="black"/>
                                  </a:solidFill>
                                  <a:latin typeface="Cambria Math" panose="02040503050406030204" pitchFamily="18" charset="0"/>
                                  <a:cs typeface="+mn-cs"/>
                                </a:rPr>
                                <m:t>𝑛</m:t>
                              </m:r>
                            </m:sup>
                          </m:sSup>
                          <m:d>
                            <m:dPr>
                              <m:ctrlPr>
                                <a:rPr lang="en-US" altLang="zh-TW" sz="3982" i="1" kern="1200">
                                  <a:solidFill>
                                    <a:prstClr val="black"/>
                                  </a:solidFill>
                                  <a:latin typeface="Cambria Math" panose="02040503050406030204" pitchFamily="18" charset="0"/>
                                  <a:cs typeface="+mn-cs"/>
                                </a:rPr>
                              </m:ctrlPr>
                            </m:dPr>
                            <m:e>
                              <m:r>
                                <a:rPr lang="zh-TW" altLang="en-US" sz="3982" i="1" kern="1200">
                                  <a:solidFill>
                                    <a:prstClr val="black"/>
                                  </a:solidFill>
                                  <a:latin typeface="Cambria Math" panose="02040503050406030204" pitchFamily="18" charset="0"/>
                                  <a:cs typeface="+mn-cs"/>
                                </a:rPr>
                                <m:t>𝜃</m:t>
                              </m:r>
                            </m:e>
                          </m:d>
                        </m:e>
                      </m:nary>
                    </m:oMath>
                  </m:oMathPara>
                </a14:m>
                <a:endParaRPr lang="zh-TW" altLang="en-US" sz="3982" kern="1200" dirty="0">
                  <a:solidFill>
                    <a:prstClr val="black"/>
                  </a:solidFill>
                  <a:latin typeface="Calibri" panose="020F0502020204030204"/>
                  <a:cs typeface="+mn-cs"/>
                </a:endParaRPr>
              </a:p>
            </p:txBody>
          </p:sp>
        </mc:Choice>
        <mc:Fallback xmlns="">
          <p:sp>
            <p:nvSpPr>
              <p:cNvPr id="95" name="文字方塊 94"/>
              <p:cNvSpPr txBox="1">
                <a:spLocks noRot="1" noChangeAspect="1" noMove="1" noResize="1" noEditPoints="1" noAdjustHandles="1" noChangeArrowheads="1" noChangeShapeType="1" noTextEdit="1"/>
              </p:cNvSpPr>
              <p:nvPr/>
            </p:nvSpPr>
            <p:spPr>
              <a:xfrm>
                <a:off x="1477340" y="2526273"/>
                <a:ext cx="3781741" cy="1722844"/>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6" name="文字方塊 95"/>
              <p:cNvSpPr txBox="1"/>
              <p:nvPr/>
            </p:nvSpPr>
            <p:spPr>
              <a:xfrm>
                <a:off x="7113387" y="2568956"/>
                <a:ext cx="4362156" cy="1722844"/>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f>
                        <m:fPr>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𝐿</m:t>
                          </m:r>
                          <m:d>
                            <m:dPr>
                              <m:ctrlPr>
                                <a:rPr lang="en-US" altLang="zh-TW" sz="3982" i="1" kern="1200">
                                  <a:solidFill>
                                    <a:prstClr val="black"/>
                                  </a:solidFill>
                                  <a:latin typeface="Cambria Math" panose="02040503050406030204" pitchFamily="18" charset="0"/>
                                  <a:cs typeface="+mn-cs"/>
                                </a:rPr>
                              </m:ctrlPr>
                            </m:dPr>
                            <m:e>
                              <m:r>
                                <a:rPr lang="zh-TW" altLang="en-US" sz="3982" i="1" kern="1200">
                                  <a:solidFill>
                                    <a:prstClr val="black"/>
                                  </a:solidFill>
                                  <a:latin typeface="Cambria Math" panose="02040503050406030204" pitchFamily="18" charset="0"/>
                                  <a:cs typeface="+mn-cs"/>
                                </a:rPr>
                                <m:t>𝜃</m:t>
                              </m:r>
                            </m:e>
                          </m:d>
                        </m:num>
                        <m:den>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𝑤</m:t>
                          </m:r>
                        </m:den>
                      </m:f>
                      <m:r>
                        <a:rPr lang="en-US" altLang="zh-TW" sz="3982" i="1" kern="1200">
                          <a:solidFill>
                            <a:prstClr val="black"/>
                          </a:solidFill>
                          <a:latin typeface="Cambria Math" panose="02040503050406030204" pitchFamily="18" charset="0"/>
                          <a:cs typeface="+mn-cs"/>
                        </a:rPr>
                        <m:t>=</m:t>
                      </m:r>
                      <m:nary>
                        <m:naryPr>
                          <m:chr m:val="∑"/>
                          <m:ctrlPr>
                            <a:rPr lang="en-US" altLang="zh-TW" sz="3982" i="1" kern="1200">
                              <a:solidFill>
                                <a:prstClr val="black"/>
                              </a:solidFill>
                              <a:latin typeface="Cambria Math" panose="02040503050406030204" pitchFamily="18" charset="0"/>
                              <a:cs typeface="+mn-cs"/>
                            </a:rPr>
                          </m:ctrlPr>
                        </m:naryPr>
                        <m:sub>
                          <m:r>
                            <a:rPr lang="en-US" altLang="zh-TW" sz="3982" i="1" kern="1200">
                              <a:solidFill>
                                <a:prstClr val="black"/>
                              </a:solidFill>
                              <a:latin typeface="Cambria Math" panose="02040503050406030204" pitchFamily="18" charset="0"/>
                              <a:cs typeface="+mn-cs"/>
                            </a:rPr>
                            <m:t>𝑛</m:t>
                          </m:r>
                          <m:r>
                            <a:rPr lang="en-US" altLang="zh-TW" sz="3982" i="1" kern="1200">
                              <a:solidFill>
                                <a:prstClr val="black"/>
                              </a:solidFill>
                              <a:latin typeface="Cambria Math" panose="02040503050406030204" pitchFamily="18" charset="0"/>
                              <a:cs typeface="+mn-cs"/>
                            </a:rPr>
                            <m:t>=1</m:t>
                          </m:r>
                        </m:sub>
                        <m:sup>
                          <m:r>
                            <a:rPr lang="en-US" altLang="zh-TW" sz="3982" i="1" kern="1200">
                              <a:solidFill>
                                <a:prstClr val="black"/>
                              </a:solidFill>
                              <a:latin typeface="Cambria Math" panose="02040503050406030204" pitchFamily="18" charset="0"/>
                              <a:cs typeface="+mn-cs"/>
                            </a:rPr>
                            <m:t>𝑁</m:t>
                          </m:r>
                        </m:sup>
                        <m:e>
                          <m:f>
                            <m:fPr>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m:t>
                              </m:r>
                              <m:sSup>
                                <m:sSupPr>
                                  <m:ctrlPr>
                                    <a:rPr lang="en-US" altLang="zh-TW" sz="3982" i="1" kern="1200">
                                      <a:solidFill>
                                        <a:prstClr val="black"/>
                                      </a:solidFill>
                                      <a:latin typeface="Cambria Math" panose="02040503050406030204" pitchFamily="18" charset="0"/>
                                      <a:cs typeface="+mn-cs"/>
                                    </a:rPr>
                                  </m:ctrlPr>
                                </m:sSupPr>
                                <m:e>
                                  <m:r>
                                    <a:rPr lang="en-US" altLang="zh-TW" sz="3982" i="1" kern="1200">
                                      <a:solidFill>
                                        <a:prstClr val="black"/>
                                      </a:solidFill>
                                      <a:latin typeface="Cambria Math" panose="02040503050406030204" pitchFamily="18" charset="0"/>
                                      <a:cs typeface="+mn-cs"/>
                                    </a:rPr>
                                    <m:t>𝑙</m:t>
                                  </m:r>
                                </m:e>
                                <m:sup>
                                  <m:r>
                                    <a:rPr lang="en-US" altLang="zh-TW" sz="3982" i="1" kern="1200">
                                      <a:solidFill>
                                        <a:prstClr val="black"/>
                                      </a:solidFill>
                                      <a:latin typeface="Cambria Math" panose="02040503050406030204" pitchFamily="18" charset="0"/>
                                      <a:cs typeface="+mn-cs"/>
                                    </a:rPr>
                                    <m:t>𝑛</m:t>
                                  </m:r>
                                </m:sup>
                              </m:sSup>
                              <m:d>
                                <m:dPr>
                                  <m:ctrlPr>
                                    <a:rPr lang="en-US" altLang="zh-TW" sz="3982" i="1" kern="1200">
                                      <a:solidFill>
                                        <a:prstClr val="black"/>
                                      </a:solidFill>
                                      <a:latin typeface="Cambria Math" panose="02040503050406030204" pitchFamily="18" charset="0"/>
                                      <a:cs typeface="+mn-cs"/>
                                    </a:rPr>
                                  </m:ctrlPr>
                                </m:dPr>
                                <m:e>
                                  <m:r>
                                    <a:rPr lang="zh-TW" altLang="en-US" sz="3982" i="1" kern="1200">
                                      <a:solidFill>
                                        <a:prstClr val="black"/>
                                      </a:solidFill>
                                      <a:latin typeface="Cambria Math" panose="02040503050406030204" pitchFamily="18" charset="0"/>
                                      <a:cs typeface="+mn-cs"/>
                                    </a:rPr>
                                    <m:t>𝜃</m:t>
                                  </m:r>
                                </m:e>
                              </m:d>
                            </m:num>
                            <m:den>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𝑤</m:t>
                              </m:r>
                            </m:den>
                          </m:f>
                        </m:e>
                      </m:nary>
                    </m:oMath>
                  </m:oMathPara>
                </a14:m>
                <a:endParaRPr lang="zh-TW" altLang="en-US" sz="3982" kern="1200" dirty="0">
                  <a:solidFill>
                    <a:prstClr val="black"/>
                  </a:solidFill>
                  <a:latin typeface="Calibri" panose="020F0502020204030204"/>
                  <a:cs typeface="+mn-cs"/>
                </a:endParaRPr>
              </a:p>
            </p:txBody>
          </p:sp>
        </mc:Choice>
        <mc:Fallback xmlns="">
          <p:sp>
            <p:nvSpPr>
              <p:cNvPr id="96" name="文字方塊 95"/>
              <p:cNvSpPr txBox="1">
                <a:spLocks noRot="1" noChangeAspect="1" noMove="1" noResize="1" noEditPoints="1" noAdjustHandles="1" noChangeArrowheads="1" noChangeShapeType="1" noTextEdit="1"/>
              </p:cNvSpPr>
              <p:nvPr/>
            </p:nvSpPr>
            <p:spPr>
              <a:xfrm>
                <a:off x="7113387" y="2568956"/>
                <a:ext cx="4362156" cy="1722844"/>
              </a:xfrm>
              <a:prstGeom prst="rect">
                <a:avLst/>
              </a:prstGeom>
              <a:blipFill>
                <a:blip r:embed="rId3"/>
                <a:stretch>
                  <a:fillRect/>
                </a:stretch>
              </a:blipFill>
            </p:spPr>
            <p:txBody>
              <a:bodyPr/>
              <a:lstStyle/>
              <a:p>
                <a:r>
                  <a:rPr lang="zh-CN" altLang="en-US">
                    <a:noFill/>
                  </a:rPr>
                  <a:t> </a:t>
                </a:r>
              </a:p>
            </p:txBody>
          </p:sp>
        </mc:Fallback>
      </mc:AlternateContent>
      <p:sp>
        <p:nvSpPr>
          <p:cNvPr id="3" name="向右箭號 2"/>
          <p:cNvSpPr/>
          <p:nvPr/>
        </p:nvSpPr>
        <p:spPr>
          <a:xfrm>
            <a:off x="5701450" y="3031010"/>
            <a:ext cx="1091652" cy="810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97" name="文字方塊 96"/>
              <p:cNvSpPr txBox="1"/>
              <p:nvPr/>
            </p:nvSpPr>
            <p:spPr>
              <a:xfrm>
                <a:off x="1014494" y="5128343"/>
                <a:ext cx="608693" cy="612796"/>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982" i="1" kern="1200">
                              <a:solidFill>
                                <a:prstClr val="black"/>
                              </a:solidFill>
                              <a:latin typeface="Cambria Math" panose="02040503050406030204" pitchFamily="18" charset="0"/>
                              <a:ea typeface="Cambria Math" panose="02040503050406030204" pitchFamily="18" charset="0"/>
                            </a:rPr>
                          </m:ctrlPr>
                        </m:sSubPr>
                        <m:e>
                          <m:r>
                            <a:rPr lang="en-US" altLang="zh-TW" sz="3982" i="1" kern="1200">
                              <a:solidFill>
                                <a:prstClr val="black"/>
                              </a:solidFill>
                              <a:latin typeface="Cambria Math" panose="02040503050406030204" pitchFamily="18" charset="0"/>
                              <a:ea typeface="Cambria Math" panose="02040503050406030204" pitchFamily="18" charset="0"/>
                            </a:rPr>
                            <m:t>𝑥</m:t>
                          </m:r>
                        </m:e>
                        <m:sub>
                          <m:r>
                            <a:rPr lang="en-US" altLang="zh-TW" sz="3982" i="1" kern="1200">
                              <a:solidFill>
                                <a:prstClr val="black"/>
                              </a:solidFill>
                              <a:latin typeface="Cambria Math" panose="02040503050406030204" pitchFamily="18" charset="0"/>
                              <a:ea typeface="Cambria Math" panose="02040503050406030204" pitchFamily="18" charset="0"/>
                            </a:rPr>
                            <m:t>1</m:t>
                          </m:r>
                        </m:sub>
                      </m:sSub>
                    </m:oMath>
                  </m:oMathPara>
                </a14:m>
                <a:endParaRPr lang="zh-TW" altLang="en-US" sz="3982" kern="1200" dirty="0">
                  <a:solidFill>
                    <a:prstClr val="black"/>
                  </a:solidFill>
                  <a:latin typeface="Calibri" panose="020F0502020204030204"/>
                </a:endParaRPr>
              </a:p>
            </p:txBody>
          </p:sp>
        </mc:Choice>
        <mc:Fallback xmlns="">
          <p:sp>
            <p:nvSpPr>
              <p:cNvPr id="97" name="文字方塊 96"/>
              <p:cNvSpPr txBox="1">
                <a:spLocks noRot="1" noChangeAspect="1" noMove="1" noResize="1" noEditPoints="1" noAdjustHandles="1" noChangeArrowheads="1" noChangeShapeType="1" noTextEdit="1"/>
              </p:cNvSpPr>
              <p:nvPr/>
            </p:nvSpPr>
            <p:spPr>
              <a:xfrm>
                <a:off x="1014494" y="5128343"/>
                <a:ext cx="608693" cy="61279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8" name="文字方塊 97"/>
              <p:cNvSpPr txBox="1"/>
              <p:nvPr/>
            </p:nvSpPr>
            <p:spPr>
              <a:xfrm>
                <a:off x="1027400" y="7414177"/>
                <a:ext cx="620490" cy="612796"/>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982" i="1" kern="1200">
                              <a:solidFill>
                                <a:prstClr val="black"/>
                              </a:solidFill>
                              <a:latin typeface="Cambria Math" panose="02040503050406030204" pitchFamily="18" charset="0"/>
                              <a:ea typeface="Cambria Math" panose="02040503050406030204" pitchFamily="18" charset="0"/>
                            </a:rPr>
                          </m:ctrlPr>
                        </m:sSubPr>
                        <m:e>
                          <m:r>
                            <a:rPr lang="en-US" altLang="zh-TW" sz="3982" i="1" kern="1200">
                              <a:solidFill>
                                <a:prstClr val="black"/>
                              </a:solidFill>
                              <a:latin typeface="Cambria Math" panose="02040503050406030204" pitchFamily="18" charset="0"/>
                              <a:ea typeface="Cambria Math" panose="02040503050406030204" pitchFamily="18" charset="0"/>
                            </a:rPr>
                            <m:t>𝑥</m:t>
                          </m:r>
                        </m:e>
                        <m:sub>
                          <m:r>
                            <a:rPr lang="en-US" altLang="zh-TW" sz="3982" i="1" kern="1200">
                              <a:solidFill>
                                <a:prstClr val="black"/>
                              </a:solidFill>
                              <a:latin typeface="Cambria Math" panose="02040503050406030204" pitchFamily="18" charset="0"/>
                              <a:ea typeface="Cambria Math" panose="02040503050406030204" pitchFamily="18" charset="0"/>
                            </a:rPr>
                            <m:t>2</m:t>
                          </m:r>
                        </m:sub>
                      </m:sSub>
                    </m:oMath>
                  </m:oMathPara>
                </a14:m>
                <a:endParaRPr lang="zh-TW" altLang="en-US" sz="3982" kern="1200" dirty="0">
                  <a:solidFill>
                    <a:prstClr val="black"/>
                  </a:solidFill>
                  <a:latin typeface="Calibri" panose="020F0502020204030204"/>
                </a:endParaRPr>
              </a:p>
            </p:txBody>
          </p:sp>
        </mc:Choice>
        <mc:Fallback xmlns="">
          <p:sp>
            <p:nvSpPr>
              <p:cNvPr id="98" name="文字方塊 97"/>
              <p:cNvSpPr txBox="1">
                <a:spLocks noRot="1" noChangeAspect="1" noMove="1" noResize="1" noEditPoints="1" noAdjustHandles="1" noChangeArrowheads="1" noChangeShapeType="1" noTextEdit="1"/>
              </p:cNvSpPr>
              <p:nvPr/>
            </p:nvSpPr>
            <p:spPr>
              <a:xfrm>
                <a:off x="1027400" y="7414177"/>
                <a:ext cx="620490" cy="61279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9" name="文字方塊 98"/>
              <p:cNvSpPr txBox="1"/>
              <p:nvPr/>
            </p:nvSpPr>
            <p:spPr>
              <a:xfrm>
                <a:off x="11909705" y="4928535"/>
                <a:ext cx="523733" cy="525208"/>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413" i="1" kern="1200">
                              <a:solidFill>
                                <a:prstClr val="black"/>
                              </a:solidFill>
                              <a:latin typeface="Cambria Math" panose="02040503050406030204" pitchFamily="18" charset="0"/>
                              <a:cs typeface="+mn-cs"/>
                            </a:rPr>
                          </m:ctrlPr>
                        </m:sSubPr>
                        <m:e>
                          <m:r>
                            <a:rPr lang="en-US" altLang="zh-TW" sz="3413" i="1" kern="1200">
                              <a:solidFill>
                                <a:prstClr val="black"/>
                              </a:solidFill>
                              <a:latin typeface="Cambria Math" panose="02040503050406030204" pitchFamily="18" charset="0"/>
                              <a:cs typeface="+mn-cs"/>
                            </a:rPr>
                            <m:t>𝑦</m:t>
                          </m:r>
                        </m:e>
                        <m:sub>
                          <m:r>
                            <a:rPr lang="en-US" altLang="zh-TW" sz="3413" i="1" kern="1200">
                              <a:solidFill>
                                <a:prstClr val="black"/>
                              </a:solidFill>
                              <a:latin typeface="Cambria Math" panose="02040503050406030204" pitchFamily="18" charset="0"/>
                              <a:cs typeface="+mn-cs"/>
                            </a:rPr>
                            <m:t>1</m:t>
                          </m:r>
                        </m:sub>
                      </m:sSub>
                    </m:oMath>
                  </m:oMathPara>
                </a14:m>
                <a:endParaRPr lang="zh-TW" altLang="en-US" sz="3413" kern="1200" dirty="0">
                  <a:solidFill>
                    <a:prstClr val="black"/>
                  </a:solidFill>
                  <a:latin typeface="Calibri" panose="020F0502020204030204"/>
                  <a:cs typeface="+mn-cs"/>
                </a:endParaRPr>
              </a:p>
            </p:txBody>
          </p:sp>
        </mc:Choice>
        <mc:Fallback xmlns="">
          <p:sp>
            <p:nvSpPr>
              <p:cNvPr id="99" name="文字方塊 98"/>
              <p:cNvSpPr txBox="1">
                <a:spLocks noRot="1" noChangeAspect="1" noMove="1" noResize="1" noEditPoints="1" noAdjustHandles="1" noChangeArrowheads="1" noChangeShapeType="1" noTextEdit="1"/>
              </p:cNvSpPr>
              <p:nvPr/>
            </p:nvSpPr>
            <p:spPr>
              <a:xfrm>
                <a:off x="11909705" y="4928535"/>
                <a:ext cx="523733" cy="52520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0" name="文字方塊 99"/>
              <p:cNvSpPr txBox="1"/>
              <p:nvPr/>
            </p:nvSpPr>
            <p:spPr>
              <a:xfrm>
                <a:off x="11909705" y="7373985"/>
                <a:ext cx="533864" cy="525208"/>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413" i="1" kern="1200">
                              <a:solidFill>
                                <a:prstClr val="black"/>
                              </a:solidFill>
                              <a:latin typeface="Cambria Math" panose="02040503050406030204" pitchFamily="18" charset="0"/>
                              <a:cs typeface="+mn-cs"/>
                            </a:rPr>
                          </m:ctrlPr>
                        </m:sSubPr>
                        <m:e>
                          <m:r>
                            <a:rPr lang="en-US" altLang="zh-TW" sz="3413" i="1" kern="1200">
                              <a:solidFill>
                                <a:prstClr val="black"/>
                              </a:solidFill>
                              <a:latin typeface="Cambria Math" panose="02040503050406030204" pitchFamily="18" charset="0"/>
                              <a:cs typeface="+mn-cs"/>
                            </a:rPr>
                            <m:t>𝑦</m:t>
                          </m:r>
                        </m:e>
                        <m:sub>
                          <m:r>
                            <a:rPr lang="en-US" altLang="zh-TW" sz="3413" i="1" kern="1200">
                              <a:solidFill>
                                <a:prstClr val="black"/>
                              </a:solidFill>
                              <a:latin typeface="Cambria Math" panose="02040503050406030204" pitchFamily="18" charset="0"/>
                              <a:cs typeface="+mn-cs"/>
                            </a:rPr>
                            <m:t>2</m:t>
                          </m:r>
                        </m:sub>
                      </m:sSub>
                    </m:oMath>
                  </m:oMathPara>
                </a14:m>
                <a:endParaRPr lang="zh-TW" altLang="en-US" sz="3413" kern="1200" dirty="0">
                  <a:solidFill>
                    <a:prstClr val="black"/>
                  </a:solidFill>
                  <a:latin typeface="Calibri" panose="020F0502020204030204"/>
                  <a:cs typeface="+mn-cs"/>
                </a:endParaRPr>
              </a:p>
            </p:txBody>
          </p:sp>
        </mc:Choice>
        <mc:Fallback xmlns="">
          <p:sp>
            <p:nvSpPr>
              <p:cNvPr id="100" name="文字方塊 99"/>
              <p:cNvSpPr txBox="1">
                <a:spLocks noRot="1" noChangeAspect="1" noMove="1" noResize="1" noEditPoints="1" noAdjustHandles="1" noChangeArrowheads="1" noChangeShapeType="1" noTextEdit="1"/>
              </p:cNvSpPr>
              <p:nvPr/>
            </p:nvSpPr>
            <p:spPr>
              <a:xfrm>
                <a:off x="11909705" y="7373985"/>
                <a:ext cx="533864" cy="525208"/>
              </a:xfrm>
              <a:prstGeom prst="rect">
                <a:avLst/>
              </a:prstGeom>
              <a:blipFill>
                <a:blip r:embed="rId7"/>
                <a:stretch>
                  <a:fillRect/>
                </a:stretch>
              </a:blipFill>
            </p:spPr>
            <p:txBody>
              <a:bodyPr/>
              <a:lstStyle/>
              <a:p>
                <a:r>
                  <a:rPr lang="zh-CN" altLang="en-US">
                    <a:noFill/>
                  </a:rPr>
                  <a:t> </a:t>
                </a:r>
              </a:p>
            </p:txBody>
          </p:sp>
        </mc:Fallback>
      </mc:AlternateContent>
      <p:grpSp>
        <p:nvGrpSpPr>
          <p:cNvPr id="111" name="群組 110"/>
          <p:cNvGrpSpPr/>
          <p:nvPr/>
        </p:nvGrpSpPr>
        <p:grpSpPr>
          <a:xfrm>
            <a:off x="3502452" y="5577864"/>
            <a:ext cx="651786" cy="1183214"/>
            <a:chOff x="10102194" y="1939763"/>
            <a:chExt cx="458287" cy="831947"/>
          </a:xfrm>
        </p:grpSpPr>
        <p:sp>
          <p:nvSpPr>
            <p:cNvPr id="112" name="矩形 111"/>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cxnSp>
          <p:nvCxnSpPr>
            <p:cNvPr id="113" name="直線單箭頭接點 112"/>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 name="文字方塊 113"/>
            <p:cNvSpPr txBox="1"/>
            <p:nvPr/>
          </p:nvSpPr>
          <p:spPr>
            <a:xfrm>
              <a:off x="10118802" y="2316503"/>
              <a:ext cx="441679" cy="434208"/>
            </a:xfrm>
            <a:prstGeom prst="rect">
              <a:avLst/>
            </a:prstGeom>
            <a:noFill/>
          </p:spPr>
          <p:txBody>
            <a:bodyPr wrap="square" rtlCol="0">
              <a:spAutoFit/>
            </a:bodyPr>
            <a:lstStyle/>
            <a:p>
              <a:pPr defTabSz="650230" hangingPunct="1"/>
              <a:endParaRPr lang="zh-TW" altLang="en-US" sz="3413" kern="1200" dirty="0">
                <a:solidFill>
                  <a:prstClr val="black"/>
                </a:solidFill>
                <a:latin typeface="Calibri" panose="020F0502020204030204"/>
                <a:cs typeface="+mn-cs"/>
              </a:endParaRPr>
            </a:p>
          </p:txBody>
        </p:sp>
      </p:grpSp>
      <p:grpSp>
        <p:nvGrpSpPr>
          <p:cNvPr id="115" name="群組 114"/>
          <p:cNvGrpSpPr/>
          <p:nvPr/>
        </p:nvGrpSpPr>
        <p:grpSpPr>
          <a:xfrm>
            <a:off x="3502452" y="7781118"/>
            <a:ext cx="651786" cy="1183214"/>
            <a:chOff x="10102194" y="1939763"/>
            <a:chExt cx="458287" cy="831947"/>
          </a:xfrm>
        </p:grpSpPr>
        <p:sp>
          <p:nvSpPr>
            <p:cNvPr id="116" name="矩形 115"/>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cxnSp>
          <p:nvCxnSpPr>
            <p:cNvPr id="117" name="直線單箭頭接點 116"/>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文字方塊 117"/>
            <p:cNvSpPr txBox="1"/>
            <p:nvPr/>
          </p:nvSpPr>
          <p:spPr>
            <a:xfrm>
              <a:off x="10118802" y="2316503"/>
              <a:ext cx="441679" cy="434208"/>
            </a:xfrm>
            <a:prstGeom prst="rect">
              <a:avLst/>
            </a:prstGeom>
            <a:noFill/>
          </p:spPr>
          <p:txBody>
            <a:bodyPr wrap="square" rtlCol="0">
              <a:spAutoFit/>
            </a:bodyPr>
            <a:lstStyle/>
            <a:p>
              <a:pPr defTabSz="650230" hangingPunct="1"/>
              <a:endParaRPr lang="zh-TW" altLang="en-US" sz="3413" kern="1200" dirty="0">
                <a:solidFill>
                  <a:prstClr val="black"/>
                </a:solidFill>
                <a:latin typeface="Calibri" panose="020F0502020204030204"/>
                <a:cs typeface="+mn-cs"/>
              </a:endParaRPr>
            </a:p>
          </p:txBody>
        </p:sp>
      </p:grpSp>
      <p:grpSp>
        <p:nvGrpSpPr>
          <p:cNvPr id="107" name="群組 106"/>
          <p:cNvGrpSpPr/>
          <p:nvPr/>
        </p:nvGrpSpPr>
        <p:grpSpPr>
          <a:xfrm>
            <a:off x="778126" y="4932247"/>
            <a:ext cx="4575764" cy="4028942"/>
            <a:chOff x="474133" y="3539067"/>
            <a:chExt cx="3217334" cy="2832850"/>
          </a:xfrm>
        </p:grpSpPr>
        <p:cxnSp>
          <p:nvCxnSpPr>
            <p:cNvPr id="101" name="直線接點 100"/>
            <p:cNvCxnSpPr/>
            <p:nvPr/>
          </p:nvCxnSpPr>
          <p:spPr>
            <a:xfrm>
              <a:off x="474133" y="3539067"/>
              <a:ext cx="321733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2" name="直線接點 101"/>
            <p:cNvCxnSpPr/>
            <p:nvPr/>
          </p:nvCxnSpPr>
          <p:spPr>
            <a:xfrm flipV="1">
              <a:off x="490410" y="3549034"/>
              <a:ext cx="0" cy="278403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4" name="直線接點 103"/>
            <p:cNvCxnSpPr/>
            <p:nvPr/>
          </p:nvCxnSpPr>
          <p:spPr>
            <a:xfrm flipV="1">
              <a:off x="475719" y="3539067"/>
              <a:ext cx="3215748" cy="283285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9" name="群組 118"/>
          <p:cNvGrpSpPr/>
          <p:nvPr/>
        </p:nvGrpSpPr>
        <p:grpSpPr>
          <a:xfrm>
            <a:off x="6702893" y="5568679"/>
            <a:ext cx="651786" cy="1183214"/>
            <a:chOff x="10102194" y="1939763"/>
            <a:chExt cx="458287" cy="831947"/>
          </a:xfrm>
        </p:grpSpPr>
        <p:sp>
          <p:nvSpPr>
            <p:cNvPr id="120" name="矩形 119"/>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cxnSp>
          <p:nvCxnSpPr>
            <p:cNvPr id="121" name="直線單箭頭接點 120"/>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文字方塊 121"/>
            <p:cNvSpPr txBox="1"/>
            <p:nvPr/>
          </p:nvSpPr>
          <p:spPr>
            <a:xfrm>
              <a:off x="10118802" y="2316503"/>
              <a:ext cx="441679" cy="434208"/>
            </a:xfrm>
            <a:prstGeom prst="rect">
              <a:avLst/>
            </a:prstGeom>
            <a:noFill/>
          </p:spPr>
          <p:txBody>
            <a:bodyPr wrap="square" rtlCol="0">
              <a:spAutoFit/>
            </a:bodyPr>
            <a:lstStyle/>
            <a:p>
              <a:pPr defTabSz="650230" hangingPunct="1"/>
              <a:endParaRPr lang="zh-TW" altLang="en-US" sz="3413" kern="1200" dirty="0">
                <a:solidFill>
                  <a:prstClr val="black"/>
                </a:solidFill>
                <a:latin typeface="Calibri" panose="020F0502020204030204"/>
                <a:cs typeface="+mn-cs"/>
              </a:endParaRPr>
            </a:p>
          </p:txBody>
        </p:sp>
      </p:grpSp>
      <p:grpSp>
        <p:nvGrpSpPr>
          <p:cNvPr id="123" name="群組 122"/>
          <p:cNvGrpSpPr/>
          <p:nvPr/>
        </p:nvGrpSpPr>
        <p:grpSpPr>
          <a:xfrm>
            <a:off x="6702893" y="7736255"/>
            <a:ext cx="651786" cy="1183214"/>
            <a:chOff x="10102194" y="1939763"/>
            <a:chExt cx="458287" cy="831947"/>
          </a:xfrm>
        </p:grpSpPr>
        <p:sp>
          <p:nvSpPr>
            <p:cNvPr id="124" name="矩形 123"/>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cxnSp>
          <p:nvCxnSpPr>
            <p:cNvPr id="125" name="直線單箭頭接點 124"/>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6" name="文字方塊 125"/>
            <p:cNvSpPr txBox="1"/>
            <p:nvPr/>
          </p:nvSpPr>
          <p:spPr>
            <a:xfrm>
              <a:off x="10118802" y="2316503"/>
              <a:ext cx="441679" cy="434208"/>
            </a:xfrm>
            <a:prstGeom prst="rect">
              <a:avLst/>
            </a:prstGeom>
            <a:noFill/>
          </p:spPr>
          <p:txBody>
            <a:bodyPr wrap="square" rtlCol="0">
              <a:spAutoFit/>
            </a:bodyPr>
            <a:lstStyle/>
            <a:p>
              <a:pPr defTabSz="650230" hangingPunct="1"/>
              <a:endParaRPr lang="zh-TW" altLang="en-US" sz="3413" kern="1200" dirty="0">
                <a:solidFill>
                  <a:prstClr val="black"/>
                </a:solidFill>
                <a:latin typeface="Calibri" panose="020F0502020204030204"/>
                <a:cs typeface="+mn-cs"/>
              </a:endParaRPr>
            </a:p>
          </p:txBody>
        </p:sp>
      </p:grpSp>
      <p:grpSp>
        <p:nvGrpSpPr>
          <p:cNvPr id="127" name="群組 126"/>
          <p:cNvGrpSpPr/>
          <p:nvPr/>
        </p:nvGrpSpPr>
        <p:grpSpPr>
          <a:xfrm>
            <a:off x="9831693" y="5568679"/>
            <a:ext cx="651786" cy="1183214"/>
            <a:chOff x="10102194" y="1939763"/>
            <a:chExt cx="458287" cy="831947"/>
          </a:xfrm>
        </p:grpSpPr>
        <p:sp>
          <p:nvSpPr>
            <p:cNvPr id="128" name="矩形 127"/>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cxnSp>
          <p:nvCxnSpPr>
            <p:cNvPr id="129" name="直線單箭頭接點 128"/>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0" name="文字方塊 129"/>
            <p:cNvSpPr txBox="1"/>
            <p:nvPr/>
          </p:nvSpPr>
          <p:spPr>
            <a:xfrm>
              <a:off x="10118802" y="2316503"/>
              <a:ext cx="441679" cy="434208"/>
            </a:xfrm>
            <a:prstGeom prst="rect">
              <a:avLst/>
            </a:prstGeom>
            <a:noFill/>
          </p:spPr>
          <p:txBody>
            <a:bodyPr wrap="square" rtlCol="0">
              <a:spAutoFit/>
            </a:bodyPr>
            <a:lstStyle/>
            <a:p>
              <a:pPr defTabSz="650230" hangingPunct="1"/>
              <a:endParaRPr lang="zh-TW" altLang="en-US" sz="3413" kern="1200" dirty="0">
                <a:solidFill>
                  <a:prstClr val="black"/>
                </a:solidFill>
                <a:latin typeface="Calibri" panose="020F0502020204030204"/>
                <a:cs typeface="+mn-cs"/>
              </a:endParaRPr>
            </a:p>
          </p:txBody>
        </p:sp>
      </p:grpSp>
      <p:grpSp>
        <p:nvGrpSpPr>
          <p:cNvPr id="131" name="群組 130"/>
          <p:cNvGrpSpPr/>
          <p:nvPr/>
        </p:nvGrpSpPr>
        <p:grpSpPr>
          <a:xfrm>
            <a:off x="9816170" y="7736255"/>
            <a:ext cx="651786" cy="1183214"/>
            <a:chOff x="10102194" y="1939763"/>
            <a:chExt cx="458287" cy="831947"/>
          </a:xfrm>
        </p:grpSpPr>
        <p:sp>
          <p:nvSpPr>
            <p:cNvPr id="132" name="矩形 131"/>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cxnSp>
          <p:nvCxnSpPr>
            <p:cNvPr id="133" name="直線單箭頭接點 132"/>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文字方塊 133"/>
            <p:cNvSpPr txBox="1"/>
            <p:nvPr/>
          </p:nvSpPr>
          <p:spPr>
            <a:xfrm>
              <a:off x="10118802" y="2316503"/>
              <a:ext cx="441679" cy="434208"/>
            </a:xfrm>
            <a:prstGeom prst="rect">
              <a:avLst/>
            </a:prstGeom>
            <a:noFill/>
          </p:spPr>
          <p:txBody>
            <a:bodyPr wrap="square" rtlCol="0">
              <a:spAutoFit/>
            </a:bodyPr>
            <a:lstStyle/>
            <a:p>
              <a:pPr defTabSz="650230" hangingPunct="1"/>
              <a:endParaRPr lang="zh-TW" altLang="en-US" sz="3413" kern="1200" dirty="0">
                <a:solidFill>
                  <a:prstClr val="black"/>
                </a:solidFill>
                <a:latin typeface="Calibri" panose="020F0502020204030204"/>
                <a:cs typeface="+mn-cs"/>
              </a:endParaRPr>
            </a:p>
          </p:txBody>
        </p:sp>
      </p:grpSp>
      <p:grpSp>
        <p:nvGrpSpPr>
          <p:cNvPr id="36" name="群組 35"/>
          <p:cNvGrpSpPr/>
          <p:nvPr/>
        </p:nvGrpSpPr>
        <p:grpSpPr>
          <a:xfrm>
            <a:off x="7182442" y="964411"/>
            <a:ext cx="5090548" cy="1149696"/>
            <a:chOff x="5619883" y="608587"/>
            <a:chExt cx="3579292" cy="808380"/>
          </a:xfrm>
        </p:grpSpPr>
        <p:grpSp>
          <p:nvGrpSpPr>
            <p:cNvPr id="70" name="群組 69"/>
            <p:cNvGrpSpPr/>
            <p:nvPr/>
          </p:nvGrpSpPr>
          <p:grpSpPr>
            <a:xfrm>
              <a:off x="5619883" y="614411"/>
              <a:ext cx="371045" cy="671513"/>
              <a:chOff x="535996" y="3417283"/>
              <a:chExt cx="371045" cy="671513"/>
            </a:xfrm>
          </p:grpSpPr>
          <p:sp>
            <p:nvSpPr>
              <p:cNvPr id="71" name="矩形 70"/>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defTabSz="650230" hangingPunct="1"/>
                <a:endParaRPr lang="zh-TW" altLang="en-US" sz="3413" kern="1200" baseline="30000" dirty="0">
                  <a:solidFill>
                    <a:prstClr val="black"/>
                  </a:solidFill>
                  <a:latin typeface="Calibri" panose="020F0502020204030204"/>
                </a:endParaRPr>
              </a:p>
            </p:txBody>
          </p:sp>
          <p:sp>
            <p:nvSpPr>
              <p:cNvPr id="72" name="矩形 71"/>
              <p:cNvSpPr/>
              <p:nvPr/>
            </p:nvSpPr>
            <p:spPr>
              <a:xfrm>
                <a:off x="535996" y="3522206"/>
                <a:ext cx="371045" cy="434209"/>
              </a:xfrm>
              <a:prstGeom prst="rect">
                <a:avLst/>
              </a:prstGeom>
            </p:spPr>
            <p:txBody>
              <a:bodyPr wrap="none">
                <a:spAutoFit/>
              </a:bodyPr>
              <a:lstStyle/>
              <a:p>
                <a:pPr defTabSz="650230" hangingPunct="1"/>
                <a:r>
                  <a:rPr lang="en-US" altLang="zh-TW" sz="3413" kern="1200" dirty="0" err="1">
                    <a:solidFill>
                      <a:prstClr val="black"/>
                    </a:solidFill>
                    <a:latin typeface="Calibri" panose="020F0502020204030204"/>
                    <a:cs typeface="+mn-cs"/>
                  </a:rPr>
                  <a:t>x</a:t>
                </a:r>
                <a:r>
                  <a:rPr lang="en-US" altLang="zh-TW" sz="3413" kern="1200" baseline="30000" dirty="0" err="1">
                    <a:solidFill>
                      <a:prstClr val="black"/>
                    </a:solidFill>
                    <a:latin typeface="Calibri" panose="020F0502020204030204"/>
                    <a:cs typeface="+mn-cs"/>
                  </a:rPr>
                  <a:t>n</a:t>
                </a:r>
                <a:endParaRPr lang="zh-TW" altLang="en-US" sz="3413" kern="1200" baseline="30000" dirty="0">
                  <a:solidFill>
                    <a:prstClr val="black"/>
                  </a:solidFill>
                  <a:latin typeface="Calibri" panose="020F0502020204030204"/>
                  <a:cs typeface="+mn-cs"/>
                </a:endParaRPr>
              </a:p>
            </p:txBody>
          </p:sp>
        </p:grpSp>
        <mc:AlternateContent xmlns:mc="http://schemas.openxmlformats.org/markup-compatibility/2006" xmlns:a14="http://schemas.microsoft.com/office/drawing/2010/main">
          <mc:Choice Requires="a14">
            <p:sp>
              <p:nvSpPr>
                <p:cNvPr id="73" name="矩形 72"/>
                <p:cNvSpPr/>
                <p:nvPr/>
              </p:nvSpPr>
              <p:spPr>
                <a:xfrm>
                  <a:off x="6394376" y="608587"/>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defTabSz="650230" hangingPunct="1"/>
                  <a:r>
                    <a:rPr lang="en-US" altLang="zh-TW" sz="3413" kern="1200" dirty="0">
                      <a:solidFill>
                        <a:prstClr val="black"/>
                      </a:solidFill>
                      <a:latin typeface="Calibri" panose="020F0502020204030204"/>
                    </a:rPr>
                    <a:t>NN</a:t>
                  </a:r>
                </a:p>
                <a:p>
                  <a:pPr defTabSz="650230" hangingPunct="1"/>
                  <a14:m>
                    <m:oMathPara xmlns:m="http://schemas.openxmlformats.org/officeDocument/2006/math">
                      <m:oMathParaPr>
                        <m:jc m:val="centerGroup"/>
                      </m:oMathParaPr>
                      <m:oMath xmlns:m="http://schemas.openxmlformats.org/officeDocument/2006/math">
                        <m:r>
                          <a:rPr lang="zh-TW" altLang="en-US" sz="3413" i="1" kern="1200">
                            <a:solidFill>
                              <a:prstClr val="black"/>
                            </a:solidFill>
                            <a:latin typeface="Cambria Math" panose="02040503050406030204" pitchFamily="18" charset="0"/>
                          </a:rPr>
                          <m:t>𝜃</m:t>
                        </m:r>
                      </m:oMath>
                    </m:oMathPara>
                  </a14:m>
                  <a:endParaRPr lang="zh-TW" altLang="en-US" sz="3413" kern="1200" dirty="0">
                    <a:solidFill>
                      <a:prstClr val="black"/>
                    </a:solidFill>
                    <a:latin typeface="Calibri" panose="020F0502020204030204"/>
                  </a:endParaRPr>
                </a:p>
              </p:txBody>
            </p:sp>
          </mc:Choice>
          <mc:Fallback xmlns="">
            <p:sp>
              <p:nvSpPr>
                <p:cNvPr id="73" name="矩形 72"/>
                <p:cNvSpPr>
                  <a:spLocks noRot="1" noChangeAspect="1" noMove="1" noResize="1" noEditPoints="1" noAdjustHandles="1" noChangeArrowheads="1" noChangeShapeType="1" noTextEdit="1"/>
                </p:cNvSpPr>
                <p:nvPr/>
              </p:nvSpPr>
              <p:spPr>
                <a:xfrm>
                  <a:off x="6394376" y="608587"/>
                  <a:ext cx="965905" cy="683158"/>
                </a:xfrm>
                <a:prstGeom prst="rect">
                  <a:avLst/>
                </a:prstGeom>
                <a:blipFill>
                  <a:blip r:embed="rId8"/>
                  <a:stretch>
                    <a:fillRect t="-16814" b="-7080"/>
                  </a:stretch>
                </a:blipFill>
              </p:spPr>
              <p:txBody>
                <a:bodyPr/>
                <a:lstStyle/>
                <a:p>
                  <a:r>
                    <a:rPr lang="zh-TW" altLang="en-US">
                      <a:noFill/>
                    </a:rPr>
                    <a:t> </a:t>
                  </a:r>
                </a:p>
              </p:txBody>
            </p:sp>
          </mc:Fallback>
        </mc:AlternateContent>
        <p:cxnSp>
          <p:nvCxnSpPr>
            <p:cNvPr id="74" name="直線單箭頭接點 73"/>
            <p:cNvCxnSpPr/>
            <p:nvPr/>
          </p:nvCxnSpPr>
          <p:spPr>
            <a:xfrm flipV="1">
              <a:off x="5960032" y="950166"/>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p:nvPr/>
          </p:nvCxnSpPr>
          <p:spPr>
            <a:xfrm flipV="1">
              <a:off x="7360281" y="944959"/>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6" name="群組 75"/>
            <p:cNvGrpSpPr/>
            <p:nvPr/>
          </p:nvGrpSpPr>
          <p:grpSpPr>
            <a:xfrm>
              <a:off x="7787014" y="614411"/>
              <a:ext cx="377808" cy="671513"/>
              <a:chOff x="532615" y="3417283"/>
              <a:chExt cx="377808" cy="671513"/>
            </a:xfrm>
          </p:grpSpPr>
          <p:sp>
            <p:nvSpPr>
              <p:cNvPr id="77" name="矩形 76"/>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defTabSz="650230" hangingPunct="1"/>
                <a:endParaRPr lang="zh-TW" altLang="en-US" sz="3413" kern="1200" baseline="30000" dirty="0">
                  <a:solidFill>
                    <a:prstClr val="black"/>
                  </a:solidFill>
                  <a:latin typeface="Calibri" panose="020F0502020204030204"/>
                </a:endParaRPr>
              </a:p>
            </p:txBody>
          </p:sp>
          <p:sp>
            <p:nvSpPr>
              <p:cNvPr id="78" name="矩形 77"/>
              <p:cNvSpPr/>
              <p:nvPr/>
            </p:nvSpPr>
            <p:spPr>
              <a:xfrm>
                <a:off x="532615" y="3522206"/>
                <a:ext cx="377808" cy="434209"/>
              </a:xfrm>
              <a:prstGeom prst="rect">
                <a:avLst/>
              </a:prstGeom>
            </p:spPr>
            <p:txBody>
              <a:bodyPr wrap="none">
                <a:spAutoFit/>
              </a:bodyPr>
              <a:lstStyle/>
              <a:p>
                <a:pPr defTabSz="650230" hangingPunct="1"/>
                <a:r>
                  <a:rPr lang="en-US" altLang="zh-TW" sz="3413" kern="1200" dirty="0" err="1">
                    <a:solidFill>
                      <a:prstClr val="black"/>
                    </a:solidFill>
                    <a:latin typeface="Calibri" panose="020F0502020204030204"/>
                    <a:cs typeface="+mn-cs"/>
                  </a:rPr>
                  <a:t>y</a:t>
                </a:r>
                <a:r>
                  <a:rPr lang="en-US" altLang="zh-TW" sz="3413" kern="1200" baseline="30000" dirty="0" err="1">
                    <a:solidFill>
                      <a:prstClr val="black"/>
                    </a:solidFill>
                    <a:latin typeface="Calibri" panose="020F0502020204030204"/>
                    <a:cs typeface="+mn-cs"/>
                  </a:rPr>
                  <a:t>n</a:t>
                </a:r>
                <a:endParaRPr lang="zh-TW" altLang="en-US" sz="3413" kern="1200" baseline="30000" dirty="0">
                  <a:solidFill>
                    <a:prstClr val="black"/>
                  </a:solidFill>
                  <a:latin typeface="Calibri" panose="020F0502020204030204"/>
                  <a:cs typeface="+mn-cs"/>
                </a:endParaRPr>
              </a:p>
            </p:txBody>
          </p:sp>
        </p:grpSp>
        <p:sp>
          <p:nvSpPr>
            <p:cNvPr id="79" name="矩形 78"/>
            <p:cNvSpPr/>
            <p:nvPr/>
          </p:nvSpPr>
          <p:spPr>
            <a:xfrm>
              <a:off x="8779800" y="614411"/>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3413" kern="1200" baseline="30000" dirty="0">
                <a:solidFill>
                  <a:prstClr val="black"/>
                </a:solidFill>
                <a:latin typeface="Calibri" panose="020F0502020204030204"/>
              </a:endParaRPr>
            </a:p>
          </p:txBody>
        </p:sp>
        <mc:AlternateContent xmlns:mc="http://schemas.openxmlformats.org/markup-compatibility/2006" xmlns:a14="http://schemas.microsoft.com/office/drawing/2010/main">
          <mc:Choice Requires="a14">
            <p:sp>
              <p:nvSpPr>
                <p:cNvPr id="80" name="文字方塊 79"/>
                <p:cNvSpPr txBox="1"/>
                <p:nvPr/>
              </p:nvSpPr>
              <p:spPr>
                <a:xfrm>
                  <a:off x="8779800" y="776419"/>
                  <a:ext cx="419375" cy="369287"/>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p>
                          <m:sSupPr>
                            <m:ctrlPr>
                              <a:rPr lang="en-US" altLang="zh-TW" sz="3413" i="1" kern="1200">
                                <a:solidFill>
                                  <a:prstClr val="black"/>
                                </a:solidFill>
                                <a:latin typeface="Cambria Math" panose="02040503050406030204" pitchFamily="18" charset="0"/>
                                <a:cs typeface="+mn-cs"/>
                              </a:rPr>
                            </m:ctrlPr>
                          </m:sSupPr>
                          <m:e>
                            <m:acc>
                              <m:accPr>
                                <m:chr m:val="̂"/>
                                <m:ctrlPr>
                                  <a:rPr lang="en-US" altLang="zh-TW" sz="3413" i="1" kern="1200">
                                    <a:solidFill>
                                      <a:prstClr val="black"/>
                                    </a:solidFill>
                                    <a:latin typeface="Cambria Math" panose="02040503050406030204" pitchFamily="18" charset="0"/>
                                    <a:cs typeface="+mn-cs"/>
                                  </a:rPr>
                                </m:ctrlPr>
                              </m:accPr>
                              <m:e>
                                <m:r>
                                  <a:rPr lang="en-US" altLang="zh-TW" sz="3413" i="1" kern="1200">
                                    <a:solidFill>
                                      <a:prstClr val="black"/>
                                    </a:solidFill>
                                    <a:latin typeface="Cambria Math" panose="02040503050406030204" pitchFamily="18" charset="0"/>
                                    <a:cs typeface="+mn-cs"/>
                                  </a:rPr>
                                  <m:t>𝑦</m:t>
                                </m:r>
                              </m:e>
                            </m:acc>
                          </m:e>
                          <m:sup>
                            <m:r>
                              <a:rPr lang="en-US" altLang="zh-TW" sz="3413" i="1" kern="1200">
                                <a:solidFill>
                                  <a:prstClr val="black"/>
                                </a:solidFill>
                                <a:latin typeface="Cambria Math" panose="02040503050406030204" pitchFamily="18" charset="0"/>
                                <a:cs typeface="+mn-cs"/>
                              </a:rPr>
                              <m:t>𝑛</m:t>
                            </m:r>
                          </m:sup>
                        </m:sSup>
                      </m:oMath>
                    </m:oMathPara>
                  </a14:m>
                  <a:endParaRPr lang="zh-TW" altLang="en-US" sz="3413" kern="1200" dirty="0">
                    <a:solidFill>
                      <a:prstClr val="black"/>
                    </a:solidFill>
                    <a:latin typeface="Calibri" panose="020F0502020204030204"/>
                    <a:cs typeface="+mn-cs"/>
                  </a:endParaRPr>
                </a:p>
              </p:txBody>
            </p:sp>
          </mc:Choice>
          <mc:Fallback xmlns="">
            <p:sp>
              <p:nvSpPr>
                <p:cNvPr id="80" name="文字方塊 79"/>
                <p:cNvSpPr txBox="1">
                  <a:spLocks noRot="1" noChangeAspect="1" noMove="1" noResize="1" noEditPoints="1" noAdjustHandles="1" noChangeArrowheads="1" noChangeShapeType="1" noTextEdit="1"/>
                </p:cNvSpPr>
                <p:nvPr/>
              </p:nvSpPr>
              <p:spPr>
                <a:xfrm>
                  <a:off x="8779800" y="776419"/>
                  <a:ext cx="419375" cy="369287"/>
                </a:xfrm>
                <a:prstGeom prst="rect">
                  <a:avLst/>
                </a:prstGeom>
                <a:blipFill>
                  <a:blip r:embed="rId9"/>
                  <a:stretch>
                    <a:fillRect/>
                  </a:stretch>
                </a:blipFill>
              </p:spPr>
              <p:txBody>
                <a:bodyPr/>
                <a:lstStyle/>
                <a:p>
                  <a:r>
                    <a:rPr lang="zh-CN" altLang="en-US">
                      <a:noFill/>
                    </a:rPr>
                    <a:t> </a:t>
                  </a:r>
                </a:p>
              </p:txBody>
            </p:sp>
          </mc:Fallback>
        </mc:AlternateContent>
        <p:sp>
          <p:nvSpPr>
            <p:cNvPr id="81" name="左-右雙向箭號 74"/>
            <p:cNvSpPr/>
            <p:nvPr/>
          </p:nvSpPr>
          <p:spPr>
            <a:xfrm>
              <a:off x="8116025" y="879980"/>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83" name="文字方塊 82"/>
                <p:cNvSpPr txBox="1"/>
                <p:nvPr/>
              </p:nvSpPr>
              <p:spPr>
                <a:xfrm>
                  <a:off x="8263285" y="1047680"/>
                  <a:ext cx="338584" cy="369287"/>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p>
                          <m:sSupPr>
                            <m:ctrlPr>
                              <a:rPr lang="en-US" altLang="zh-TW" sz="3413" i="1" kern="1200">
                                <a:solidFill>
                                  <a:prstClr val="black"/>
                                </a:solidFill>
                                <a:latin typeface="Cambria Math" panose="02040503050406030204" pitchFamily="18" charset="0"/>
                                <a:cs typeface="+mn-cs"/>
                              </a:rPr>
                            </m:ctrlPr>
                          </m:sSupPr>
                          <m:e>
                            <m:r>
                              <a:rPr lang="en-US" altLang="zh-TW" sz="3413" i="1" kern="1200">
                                <a:solidFill>
                                  <a:prstClr val="black"/>
                                </a:solidFill>
                                <a:latin typeface="Cambria Math" panose="02040503050406030204" pitchFamily="18" charset="0"/>
                                <a:cs typeface="+mn-cs"/>
                              </a:rPr>
                              <m:t>𝑙</m:t>
                            </m:r>
                          </m:e>
                          <m:sup>
                            <m:r>
                              <a:rPr lang="en-US" altLang="zh-TW" sz="3413" i="1" kern="1200">
                                <a:solidFill>
                                  <a:prstClr val="black"/>
                                </a:solidFill>
                                <a:latin typeface="Cambria Math" panose="02040503050406030204" pitchFamily="18" charset="0"/>
                                <a:cs typeface="+mn-cs"/>
                              </a:rPr>
                              <m:t>𝑛</m:t>
                            </m:r>
                          </m:sup>
                        </m:sSup>
                      </m:oMath>
                    </m:oMathPara>
                  </a14:m>
                  <a:endParaRPr lang="zh-TW" altLang="en-US" sz="3413" kern="1200" dirty="0">
                    <a:solidFill>
                      <a:prstClr val="black"/>
                    </a:solidFill>
                    <a:latin typeface="Calibri" panose="020F0502020204030204"/>
                    <a:cs typeface="+mn-cs"/>
                  </a:endParaRPr>
                </a:p>
              </p:txBody>
            </p:sp>
          </mc:Choice>
          <mc:Fallback xmlns="">
            <p:sp>
              <p:nvSpPr>
                <p:cNvPr id="83" name="文字方塊 82"/>
                <p:cNvSpPr txBox="1">
                  <a:spLocks noRot="1" noChangeAspect="1" noMove="1" noResize="1" noEditPoints="1" noAdjustHandles="1" noChangeArrowheads="1" noChangeShapeType="1" noTextEdit="1"/>
                </p:cNvSpPr>
                <p:nvPr/>
              </p:nvSpPr>
              <p:spPr>
                <a:xfrm>
                  <a:off x="8263285" y="1047680"/>
                  <a:ext cx="338584" cy="369287"/>
                </a:xfrm>
                <a:prstGeom prst="rect">
                  <a:avLst/>
                </a:prstGeom>
                <a:blipFill>
                  <a:blip r:embed="rId10"/>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37289768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4" name="直線單箭頭接點 103"/>
          <p:cNvCxnSpPr/>
          <p:nvPr/>
        </p:nvCxnSpPr>
        <p:spPr>
          <a:xfrm flipV="1">
            <a:off x="1861248" y="3635014"/>
            <a:ext cx="2398364" cy="22591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title"/>
          </p:nvPr>
        </p:nvSpPr>
        <p:spPr/>
        <p:txBody>
          <a:bodyPr/>
          <a:lstStyle/>
          <a:p>
            <a:r>
              <a:rPr lang="en-US" altLang="zh-TW" dirty="0"/>
              <a:t>Backpropagation</a:t>
            </a:r>
            <a:endParaRPr lang="zh-TW" altLang="en-US" dirty="0"/>
          </a:p>
        </p:txBody>
      </p:sp>
      <p:cxnSp>
        <p:nvCxnSpPr>
          <p:cNvPr id="79" name="直線單箭頭接點 78"/>
          <p:cNvCxnSpPr/>
          <p:nvPr/>
        </p:nvCxnSpPr>
        <p:spPr>
          <a:xfrm flipV="1">
            <a:off x="1861248" y="3274711"/>
            <a:ext cx="224261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1" name="群組 90"/>
          <p:cNvGrpSpPr/>
          <p:nvPr/>
        </p:nvGrpSpPr>
        <p:grpSpPr>
          <a:xfrm>
            <a:off x="6089017" y="2753903"/>
            <a:ext cx="816580" cy="816580"/>
            <a:chOff x="5170781" y="1854574"/>
            <a:chExt cx="574158" cy="574158"/>
          </a:xfrm>
        </p:grpSpPr>
        <p:sp>
          <p:nvSpPr>
            <p:cNvPr id="9" name="橢圓 8"/>
            <p:cNvSpPr/>
            <p:nvPr/>
          </p:nvSpPr>
          <p:spPr>
            <a:xfrm>
              <a:off x="5170781" y="18545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18" name="手繪多邊形 17"/>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grpSp>
      <p:grpSp>
        <p:nvGrpSpPr>
          <p:cNvPr id="44" name="群組 43"/>
          <p:cNvGrpSpPr/>
          <p:nvPr/>
        </p:nvGrpSpPr>
        <p:grpSpPr>
          <a:xfrm>
            <a:off x="4208039" y="3635014"/>
            <a:ext cx="651786" cy="1183214"/>
            <a:chOff x="10102194" y="1939763"/>
            <a:chExt cx="458287" cy="831947"/>
          </a:xfrm>
        </p:grpSpPr>
        <p:sp>
          <p:nvSpPr>
            <p:cNvPr id="61" name="矩形 60"/>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cxnSp>
          <p:nvCxnSpPr>
            <p:cNvPr id="62" name="直線單箭頭接點 61"/>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文字方塊 62"/>
            <p:cNvSpPr txBox="1"/>
            <p:nvPr/>
          </p:nvSpPr>
          <p:spPr>
            <a:xfrm>
              <a:off x="10118802" y="2316503"/>
              <a:ext cx="441679" cy="434208"/>
            </a:xfrm>
            <a:prstGeom prst="rect">
              <a:avLst/>
            </a:prstGeom>
            <a:noFill/>
          </p:spPr>
          <p:txBody>
            <a:bodyPr wrap="square" rtlCol="0">
              <a:spAutoFit/>
            </a:bodyPr>
            <a:lstStyle/>
            <a:p>
              <a:pPr defTabSz="650230" hangingPunct="1"/>
              <a:r>
                <a:rPr lang="en-US" altLang="zh-TW" sz="3413" kern="1200" dirty="0">
                  <a:solidFill>
                    <a:prstClr val="black"/>
                  </a:solidFill>
                  <a:latin typeface="Calibri" panose="020F0502020204030204"/>
                  <a:cs typeface="+mn-cs"/>
                </a:rPr>
                <a:t>b</a:t>
              </a:r>
              <a:endParaRPr lang="zh-TW" altLang="en-US" sz="3413" kern="1200" dirty="0">
                <a:solidFill>
                  <a:prstClr val="black"/>
                </a:solidFill>
                <a:latin typeface="Calibri" panose="020F0502020204030204"/>
                <a:cs typeface="+mn-cs"/>
              </a:endParaRPr>
            </a:p>
          </p:txBody>
        </p:sp>
      </p:grpSp>
      <p:grpSp>
        <p:nvGrpSpPr>
          <p:cNvPr id="101" name="群組 100"/>
          <p:cNvGrpSpPr/>
          <p:nvPr/>
        </p:nvGrpSpPr>
        <p:grpSpPr>
          <a:xfrm>
            <a:off x="4149765" y="2961507"/>
            <a:ext cx="675546" cy="604838"/>
            <a:chOff x="3357891" y="3538413"/>
            <a:chExt cx="474993" cy="425277"/>
          </a:xfrm>
        </p:grpSpPr>
        <p:sp>
          <p:nvSpPr>
            <p:cNvPr id="102" name="矩形 101"/>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graphicFrame>
          <p:nvGraphicFramePr>
            <p:cNvPr id="103"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66570" name="方程式" r:id="rId4" imgW="139680" imgH="139680" progId="Equation.3">
                    <p:embed/>
                  </p:oleObj>
                </mc:Choice>
                <mc:Fallback>
                  <p:oleObj name="方程式" r:id="rId4" imgW="139680" imgH="139680" progId="Equation.3">
                    <p:embed/>
                    <p:pic>
                      <p:nvPicPr>
                        <p:cNvPr id="103" name="Object 12"/>
                        <p:cNvPicPr>
                          <a:picLocks noChangeAspect="1" noChangeArrowheads="1"/>
                        </p:cNvPicPr>
                        <p:nvPr/>
                      </p:nvPicPr>
                      <p:blipFill>
                        <a:blip r:embed="rId5"/>
                        <a:srcRect/>
                        <a:stretch>
                          <a:fillRect/>
                        </a:stretch>
                      </p:blipFill>
                      <p:spPr bwMode="auto">
                        <a:xfrm>
                          <a:off x="3435128" y="3545009"/>
                          <a:ext cx="385763" cy="387350"/>
                        </a:xfrm>
                        <a:prstGeom prst="rect">
                          <a:avLst/>
                        </a:prstGeom>
                        <a:noFill/>
                        <a:extLst/>
                      </p:spPr>
                    </p:pic>
                  </p:oleObj>
                </mc:Fallback>
              </mc:AlternateContent>
            </a:graphicData>
          </a:graphic>
        </p:graphicFrame>
      </p:grpSp>
      <p:cxnSp>
        <p:nvCxnSpPr>
          <p:cNvPr id="106" name="直線單箭頭接點 105"/>
          <p:cNvCxnSpPr/>
          <p:nvPr/>
        </p:nvCxnSpPr>
        <p:spPr>
          <a:xfrm flipV="1">
            <a:off x="4825310" y="3214315"/>
            <a:ext cx="119375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文字方塊 108"/>
              <p:cNvSpPr txBox="1"/>
              <p:nvPr/>
            </p:nvSpPr>
            <p:spPr>
              <a:xfrm>
                <a:off x="2588087" y="2572028"/>
                <a:ext cx="700961" cy="612796"/>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982" i="1" kern="1200">
                              <a:solidFill>
                                <a:prstClr val="black"/>
                              </a:solidFill>
                              <a:latin typeface="Cambria Math" panose="02040503050406030204" pitchFamily="18" charset="0"/>
                              <a:ea typeface="Cambria Math" panose="02040503050406030204" pitchFamily="18" charset="0"/>
                            </a:rPr>
                          </m:ctrlPr>
                        </m:sSubPr>
                        <m:e>
                          <m:r>
                            <a:rPr lang="en-US" altLang="zh-TW" sz="3982" i="1" kern="1200">
                              <a:solidFill>
                                <a:prstClr val="black"/>
                              </a:solidFill>
                              <a:latin typeface="Cambria Math" panose="02040503050406030204" pitchFamily="18" charset="0"/>
                              <a:ea typeface="Cambria Math" panose="02040503050406030204" pitchFamily="18" charset="0"/>
                            </a:rPr>
                            <m:t>𝑤</m:t>
                          </m:r>
                        </m:e>
                        <m:sub>
                          <m:r>
                            <a:rPr lang="en-US" altLang="zh-TW" sz="3982" i="1" kern="1200">
                              <a:solidFill>
                                <a:prstClr val="black"/>
                              </a:solidFill>
                              <a:latin typeface="Cambria Math" panose="02040503050406030204" pitchFamily="18" charset="0"/>
                              <a:ea typeface="Cambria Math" panose="02040503050406030204" pitchFamily="18" charset="0"/>
                            </a:rPr>
                            <m:t>1</m:t>
                          </m:r>
                        </m:sub>
                      </m:sSub>
                    </m:oMath>
                  </m:oMathPara>
                </a14:m>
                <a:endParaRPr lang="zh-TW" altLang="en-US" sz="3982" kern="1200" dirty="0">
                  <a:solidFill>
                    <a:prstClr val="black"/>
                  </a:solidFill>
                  <a:latin typeface="Calibri" panose="020F0502020204030204"/>
                </a:endParaRPr>
              </a:p>
            </p:txBody>
          </p:sp>
        </mc:Choice>
        <mc:Fallback xmlns="">
          <p:sp>
            <p:nvSpPr>
              <p:cNvPr id="109" name="文字方塊 108"/>
              <p:cNvSpPr txBox="1">
                <a:spLocks noRot="1" noChangeAspect="1" noMove="1" noResize="1" noEditPoints="1" noAdjustHandles="1" noChangeArrowheads="1" noChangeShapeType="1" noTextEdit="1"/>
              </p:cNvSpPr>
              <p:nvPr/>
            </p:nvSpPr>
            <p:spPr>
              <a:xfrm>
                <a:off x="2588087" y="2572028"/>
                <a:ext cx="700961" cy="61279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0" name="文字方塊 109"/>
              <p:cNvSpPr txBox="1"/>
              <p:nvPr/>
            </p:nvSpPr>
            <p:spPr>
              <a:xfrm>
                <a:off x="5311350" y="2491908"/>
                <a:ext cx="438273" cy="612796"/>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r>
                        <a:rPr lang="en-US" altLang="zh-TW" sz="3982" i="1" kern="1200">
                          <a:solidFill>
                            <a:prstClr val="black"/>
                          </a:solidFill>
                          <a:latin typeface="Cambria Math" panose="02040503050406030204" pitchFamily="18" charset="0"/>
                          <a:ea typeface="Cambria Math" panose="02040503050406030204" pitchFamily="18" charset="0"/>
                        </a:rPr>
                        <m:t>𝑧</m:t>
                      </m:r>
                    </m:oMath>
                  </m:oMathPara>
                </a14:m>
                <a:endParaRPr lang="zh-TW" altLang="en-US" sz="3982" kern="1200" dirty="0">
                  <a:solidFill>
                    <a:prstClr val="black"/>
                  </a:solidFill>
                  <a:latin typeface="Calibri" panose="020F0502020204030204"/>
                </a:endParaRPr>
              </a:p>
            </p:txBody>
          </p:sp>
        </mc:Choice>
        <mc:Fallback xmlns="">
          <p:sp>
            <p:nvSpPr>
              <p:cNvPr id="110" name="文字方塊 109"/>
              <p:cNvSpPr txBox="1">
                <a:spLocks noRot="1" noChangeAspect="1" noMove="1" noResize="1" noEditPoints="1" noAdjustHandles="1" noChangeArrowheads="1" noChangeShapeType="1" noTextEdit="1"/>
              </p:cNvSpPr>
              <p:nvPr/>
            </p:nvSpPr>
            <p:spPr>
              <a:xfrm>
                <a:off x="5311350" y="2491908"/>
                <a:ext cx="438273" cy="61279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3" name="文字方塊 112"/>
              <p:cNvSpPr txBox="1"/>
              <p:nvPr/>
            </p:nvSpPr>
            <p:spPr>
              <a:xfrm>
                <a:off x="1148137" y="6908622"/>
                <a:ext cx="1530483" cy="1164742"/>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f>
                        <m:fPr>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𝑙</m:t>
                          </m:r>
                        </m:num>
                        <m:den>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𝑤</m:t>
                          </m:r>
                        </m:den>
                      </m:f>
                      <m:r>
                        <a:rPr lang="en-US" altLang="zh-TW" sz="3982" i="1" kern="1200">
                          <a:solidFill>
                            <a:prstClr val="black"/>
                          </a:solidFill>
                          <a:latin typeface="Cambria Math" panose="02040503050406030204" pitchFamily="18" charset="0"/>
                          <a:cs typeface="+mn-cs"/>
                        </a:rPr>
                        <m:t>=?</m:t>
                      </m:r>
                    </m:oMath>
                  </m:oMathPara>
                </a14:m>
                <a:endParaRPr lang="zh-TW" altLang="en-US" sz="3982" kern="1200" dirty="0">
                  <a:solidFill>
                    <a:prstClr val="black"/>
                  </a:solidFill>
                  <a:latin typeface="Calibri" panose="020F0502020204030204"/>
                  <a:cs typeface="+mn-cs"/>
                </a:endParaRPr>
              </a:p>
            </p:txBody>
          </p:sp>
        </mc:Choice>
        <mc:Fallback xmlns="">
          <p:sp>
            <p:nvSpPr>
              <p:cNvPr id="113" name="文字方塊 112"/>
              <p:cNvSpPr txBox="1">
                <a:spLocks noRot="1" noChangeAspect="1" noMove="1" noResize="1" noEditPoints="1" noAdjustHandles="1" noChangeArrowheads="1" noChangeShapeType="1" noTextEdit="1"/>
              </p:cNvSpPr>
              <p:nvPr/>
            </p:nvSpPr>
            <p:spPr>
              <a:xfrm>
                <a:off x="1148137" y="6908622"/>
                <a:ext cx="1530483" cy="1164742"/>
              </a:xfrm>
              <a:prstGeom prst="rect">
                <a:avLst/>
              </a:prstGeom>
              <a:blipFill>
                <a:blip r:embed="rId8"/>
                <a:stretch>
                  <a:fillRect/>
                </a:stretch>
              </a:blipFill>
            </p:spPr>
            <p:txBody>
              <a:bodyPr/>
              <a:lstStyle/>
              <a:p>
                <a:r>
                  <a:rPr lang="zh-CN" altLang="en-US">
                    <a:noFill/>
                  </a:rPr>
                  <a:t> </a:t>
                </a:r>
              </a:p>
            </p:txBody>
          </p:sp>
        </mc:Fallback>
      </mc:AlternateContent>
      <p:sp>
        <p:nvSpPr>
          <p:cNvPr id="114" name="文字方塊 113"/>
          <p:cNvSpPr txBox="1"/>
          <p:nvPr/>
        </p:nvSpPr>
        <p:spPr>
          <a:xfrm>
            <a:off x="7835900" y="2713173"/>
            <a:ext cx="2030458" cy="705129"/>
          </a:xfrm>
          <a:prstGeom prst="rect">
            <a:avLst/>
          </a:prstGeom>
          <a:noFill/>
        </p:spPr>
        <p:txBody>
          <a:bodyPr wrap="square" rtlCol="0">
            <a:spAutoFit/>
          </a:bodyPr>
          <a:lstStyle/>
          <a:p>
            <a:pPr defTabSz="650230" hangingPunct="1"/>
            <a:r>
              <a:rPr lang="en-US" altLang="zh-TW" sz="3982" b="1" kern="1200" dirty="0">
                <a:solidFill>
                  <a:prstClr val="black"/>
                </a:solidFill>
                <a:latin typeface="Calibri" panose="020F0502020204030204"/>
                <a:cs typeface="+mn-cs"/>
              </a:rPr>
              <a:t>……</a:t>
            </a:r>
            <a:endParaRPr lang="zh-TW" altLang="en-US" sz="3982" b="1" kern="1200" dirty="0">
              <a:solidFill>
                <a:prstClr val="black"/>
              </a:solidFill>
              <a:latin typeface="Calibri" panose="020F0502020204030204"/>
              <a:cs typeface="+mn-cs"/>
            </a:endParaRPr>
          </a:p>
        </p:txBody>
      </p:sp>
      <p:sp>
        <p:nvSpPr>
          <p:cNvPr id="115" name="文字方塊 114"/>
          <p:cNvSpPr txBox="1"/>
          <p:nvPr/>
        </p:nvSpPr>
        <p:spPr>
          <a:xfrm rot="2277005">
            <a:off x="7625427" y="4257416"/>
            <a:ext cx="2030458" cy="705129"/>
          </a:xfrm>
          <a:prstGeom prst="rect">
            <a:avLst/>
          </a:prstGeom>
          <a:noFill/>
        </p:spPr>
        <p:txBody>
          <a:bodyPr wrap="square" rtlCol="0">
            <a:spAutoFit/>
          </a:bodyPr>
          <a:lstStyle/>
          <a:p>
            <a:pPr defTabSz="650230" hangingPunct="1"/>
            <a:r>
              <a:rPr lang="en-US" altLang="zh-TW" sz="3982" b="1" kern="1200" dirty="0">
                <a:solidFill>
                  <a:prstClr val="black"/>
                </a:solidFill>
                <a:latin typeface="Calibri" panose="020F0502020204030204"/>
                <a:cs typeface="+mn-cs"/>
              </a:rPr>
              <a:t>……</a:t>
            </a:r>
            <a:endParaRPr lang="zh-TW" altLang="en-US" sz="3982" b="1" kern="1200" dirty="0">
              <a:solidFill>
                <a:prstClr val="black"/>
              </a:solidFill>
              <a:latin typeface="Calibri" panose="020F0502020204030204"/>
              <a:cs typeface="+mn-cs"/>
            </a:endParaRPr>
          </a:p>
        </p:txBody>
      </p:sp>
      <mc:AlternateContent xmlns:mc="http://schemas.openxmlformats.org/markup-compatibility/2006" xmlns:a14="http://schemas.microsoft.com/office/drawing/2010/main">
        <mc:Choice Requires="a14">
          <p:sp>
            <p:nvSpPr>
              <p:cNvPr id="116" name="文字方塊 115"/>
              <p:cNvSpPr txBox="1"/>
              <p:nvPr/>
            </p:nvSpPr>
            <p:spPr>
              <a:xfrm>
                <a:off x="3076696" y="6935120"/>
                <a:ext cx="1415196" cy="1164742"/>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f>
                        <m:fPr>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𝑧</m:t>
                          </m:r>
                        </m:num>
                        <m:den>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𝑤</m:t>
                          </m:r>
                        </m:den>
                      </m:f>
                      <m:f>
                        <m:fPr>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𝑙</m:t>
                          </m:r>
                        </m:num>
                        <m:den>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𝑧</m:t>
                          </m:r>
                        </m:den>
                      </m:f>
                    </m:oMath>
                  </m:oMathPara>
                </a14:m>
                <a:endParaRPr lang="zh-TW" altLang="en-US" sz="3982" kern="1200" dirty="0">
                  <a:solidFill>
                    <a:prstClr val="black"/>
                  </a:solidFill>
                  <a:latin typeface="Calibri" panose="020F0502020204030204"/>
                  <a:cs typeface="+mn-cs"/>
                </a:endParaRPr>
              </a:p>
            </p:txBody>
          </p:sp>
        </mc:Choice>
        <mc:Fallback xmlns="">
          <p:sp>
            <p:nvSpPr>
              <p:cNvPr id="116" name="文字方塊 115"/>
              <p:cNvSpPr txBox="1">
                <a:spLocks noRot="1" noChangeAspect="1" noMove="1" noResize="1" noEditPoints="1" noAdjustHandles="1" noChangeArrowheads="1" noChangeShapeType="1" noTextEdit="1"/>
              </p:cNvSpPr>
              <p:nvPr/>
            </p:nvSpPr>
            <p:spPr>
              <a:xfrm>
                <a:off x="3076696" y="6935120"/>
                <a:ext cx="1415196" cy="1164742"/>
              </a:xfrm>
              <a:prstGeom prst="rect">
                <a:avLst/>
              </a:prstGeom>
              <a:blipFill>
                <a:blip r:embed="rId9"/>
                <a:stretch>
                  <a:fillRect/>
                </a:stretch>
              </a:blipFill>
            </p:spPr>
            <p:txBody>
              <a:bodyPr/>
              <a:lstStyle/>
              <a:p>
                <a:r>
                  <a:rPr lang="zh-CN" altLang="en-US">
                    <a:noFill/>
                  </a:rPr>
                  <a:t> </a:t>
                </a:r>
              </a:p>
            </p:txBody>
          </p:sp>
        </mc:Fallback>
      </mc:AlternateContent>
      <p:sp>
        <p:nvSpPr>
          <p:cNvPr id="117" name="文字方塊 116"/>
          <p:cNvSpPr txBox="1"/>
          <p:nvPr/>
        </p:nvSpPr>
        <p:spPr>
          <a:xfrm>
            <a:off x="2420549" y="8324838"/>
            <a:ext cx="2839561" cy="617541"/>
          </a:xfrm>
          <a:prstGeom prst="rect">
            <a:avLst/>
          </a:prstGeom>
          <a:noFill/>
        </p:spPr>
        <p:txBody>
          <a:bodyPr wrap="square" rtlCol="0">
            <a:spAutoFit/>
          </a:bodyPr>
          <a:lstStyle/>
          <a:p>
            <a:pPr defTabSz="650230" hangingPunct="1"/>
            <a:r>
              <a:rPr lang="en-US" altLang="zh-TW" sz="3413" kern="1200" dirty="0">
                <a:solidFill>
                  <a:prstClr val="black"/>
                </a:solidFill>
                <a:latin typeface="Calibri" panose="020F0502020204030204"/>
                <a:cs typeface="+mn-cs"/>
              </a:rPr>
              <a:t>(Chain rule)</a:t>
            </a:r>
            <a:endParaRPr lang="zh-TW" altLang="en-US" sz="3413" kern="1200" dirty="0">
              <a:solidFill>
                <a:prstClr val="black"/>
              </a:solidFill>
              <a:latin typeface="Calibri" panose="020F0502020204030204"/>
              <a:cs typeface="+mn-cs"/>
            </a:endParaRPr>
          </a:p>
        </p:txBody>
      </p:sp>
      <mc:AlternateContent xmlns:mc="http://schemas.openxmlformats.org/markup-compatibility/2006" xmlns:a14="http://schemas.microsoft.com/office/drawing/2010/main">
        <mc:Choice Requires="a14">
          <p:sp>
            <p:nvSpPr>
              <p:cNvPr id="45" name="文字方塊 44"/>
              <p:cNvSpPr txBox="1"/>
              <p:nvPr/>
            </p:nvSpPr>
            <p:spPr>
              <a:xfrm>
                <a:off x="2576322" y="4352769"/>
                <a:ext cx="712759" cy="612796"/>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982" i="1" kern="1200">
                              <a:solidFill>
                                <a:prstClr val="black"/>
                              </a:solidFill>
                              <a:latin typeface="Cambria Math" panose="02040503050406030204" pitchFamily="18" charset="0"/>
                              <a:ea typeface="Cambria Math" panose="02040503050406030204" pitchFamily="18" charset="0"/>
                            </a:rPr>
                          </m:ctrlPr>
                        </m:sSubPr>
                        <m:e>
                          <m:r>
                            <a:rPr lang="en-US" altLang="zh-TW" sz="3982" i="1" kern="1200">
                              <a:solidFill>
                                <a:prstClr val="black"/>
                              </a:solidFill>
                              <a:latin typeface="Cambria Math" panose="02040503050406030204" pitchFamily="18" charset="0"/>
                              <a:ea typeface="Cambria Math" panose="02040503050406030204" pitchFamily="18" charset="0"/>
                            </a:rPr>
                            <m:t>𝑤</m:t>
                          </m:r>
                        </m:e>
                        <m:sub>
                          <m:r>
                            <a:rPr lang="en-US" altLang="zh-TW" sz="3982" i="1" kern="1200">
                              <a:solidFill>
                                <a:prstClr val="black"/>
                              </a:solidFill>
                              <a:latin typeface="Cambria Math" panose="02040503050406030204" pitchFamily="18" charset="0"/>
                              <a:ea typeface="Cambria Math" panose="02040503050406030204" pitchFamily="18" charset="0"/>
                            </a:rPr>
                            <m:t>2</m:t>
                          </m:r>
                        </m:sub>
                      </m:sSub>
                    </m:oMath>
                  </m:oMathPara>
                </a14:m>
                <a:endParaRPr lang="zh-TW" altLang="en-US" sz="3982" kern="1200" dirty="0">
                  <a:solidFill>
                    <a:prstClr val="black"/>
                  </a:solidFill>
                  <a:latin typeface="Calibri" panose="020F0502020204030204"/>
                </a:endParaRPr>
              </a:p>
            </p:txBody>
          </p:sp>
        </mc:Choice>
        <mc:Fallback xmlns="">
          <p:sp>
            <p:nvSpPr>
              <p:cNvPr id="45" name="文字方塊 44"/>
              <p:cNvSpPr txBox="1">
                <a:spLocks noRot="1" noChangeAspect="1" noMove="1" noResize="1" noEditPoints="1" noAdjustHandles="1" noChangeArrowheads="1" noChangeShapeType="1" noTextEdit="1"/>
              </p:cNvSpPr>
              <p:nvPr/>
            </p:nvSpPr>
            <p:spPr>
              <a:xfrm>
                <a:off x="2576322" y="4352769"/>
                <a:ext cx="712759" cy="612796"/>
              </a:xfrm>
              <a:prstGeom prst="rect">
                <a:avLst/>
              </a:prstGeom>
              <a:blipFill>
                <a:blip r:embed="rId10"/>
                <a:stretch>
                  <a:fillRect/>
                </a:stretch>
              </a:blipFill>
            </p:spPr>
            <p:txBody>
              <a:bodyPr/>
              <a:lstStyle/>
              <a:p>
                <a:r>
                  <a:rPr lang="zh-CN" altLang="en-US">
                    <a:noFill/>
                  </a:rPr>
                  <a:t> </a:t>
                </a:r>
              </a:p>
            </p:txBody>
          </p:sp>
        </mc:Fallback>
      </mc:AlternateContent>
      <p:sp>
        <p:nvSpPr>
          <p:cNvPr id="49" name="文字方塊 48"/>
          <p:cNvSpPr txBox="1"/>
          <p:nvPr/>
        </p:nvSpPr>
        <p:spPr>
          <a:xfrm>
            <a:off x="5422187" y="5958910"/>
            <a:ext cx="2690647" cy="617541"/>
          </a:xfrm>
          <a:prstGeom prst="rect">
            <a:avLst/>
          </a:prstGeom>
          <a:noFill/>
        </p:spPr>
        <p:txBody>
          <a:bodyPr wrap="square" rtlCol="0">
            <a:spAutoFit/>
          </a:bodyPr>
          <a:lstStyle/>
          <a:p>
            <a:pPr algn="l" defTabSz="650230" hangingPunct="1"/>
            <a:r>
              <a:rPr lang="en-US" altLang="zh-TW" sz="3413" b="1" i="1" u="sng" kern="1200" dirty="0">
                <a:solidFill>
                  <a:prstClr val="black"/>
                </a:solidFill>
                <a:latin typeface="Calibri" panose="020F0502020204030204"/>
                <a:cs typeface="+mn-cs"/>
              </a:rPr>
              <a:t>Forward pass:</a:t>
            </a:r>
            <a:endParaRPr lang="zh-TW" altLang="en-US" sz="3413" b="1" i="1" u="sng" kern="1200" dirty="0">
              <a:solidFill>
                <a:prstClr val="black"/>
              </a:solidFill>
              <a:latin typeface="Calibri" panose="020F0502020204030204"/>
              <a:cs typeface="+mn-cs"/>
            </a:endParaRPr>
          </a:p>
        </p:txBody>
      </p:sp>
      <mc:AlternateContent xmlns:mc="http://schemas.openxmlformats.org/markup-compatibility/2006" xmlns:a14="http://schemas.microsoft.com/office/drawing/2010/main">
        <mc:Choice Requires="a14">
          <p:sp>
            <p:nvSpPr>
              <p:cNvPr id="51" name="文字方塊 50"/>
              <p:cNvSpPr txBox="1"/>
              <p:nvPr/>
            </p:nvSpPr>
            <p:spPr>
              <a:xfrm>
                <a:off x="6177086" y="6746062"/>
                <a:ext cx="6267037" cy="525208"/>
              </a:xfrm>
              <a:prstGeom prst="rect">
                <a:avLst/>
              </a:prstGeom>
              <a:noFill/>
            </p:spPr>
            <p:txBody>
              <a:bodyPr wrap="none" lIns="0" tIns="0" rIns="0" bIns="0" rtlCol="0">
                <a:spAutoFit/>
              </a:bodyPr>
              <a:lstStyle/>
              <a:p>
                <a:pPr algn="l" defTabSz="650230" hangingPunct="1"/>
                <a:r>
                  <a:rPr lang="en-US" altLang="zh-TW" sz="3413" kern="1200" dirty="0">
                    <a:solidFill>
                      <a:prstClr val="black"/>
                    </a:solidFill>
                    <a:latin typeface="Calibri" panose="020F0502020204030204"/>
                    <a:cs typeface="+mn-cs"/>
                  </a:rPr>
                  <a:t>Compute </a:t>
                </a:r>
                <a14:m>
                  <m:oMath xmlns:m="http://schemas.openxmlformats.org/officeDocument/2006/math">
                    <m:f>
                      <m:fPr>
                        <m:type m:val="lin"/>
                        <m:ctrlPr>
                          <a:rPr lang="en-US" altLang="zh-TW" sz="3413" i="1" kern="1200">
                            <a:solidFill>
                              <a:prstClr val="black"/>
                            </a:solidFill>
                            <a:latin typeface="Cambria Math" panose="02040503050406030204" pitchFamily="18" charset="0"/>
                            <a:cs typeface="+mn-cs"/>
                          </a:rPr>
                        </m:ctrlPr>
                      </m:fPr>
                      <m:num>
                        <m:r>
                          <a:rPr lang="zh-TW" altLang="en-US" sz="3413" i="1" kern="1200">
                            <a:solidFill>
                              <a:prstClr val="black"/>
                            </a:solidFill>
                            <a:latin typeface="Cambria Math" panose="02040503050406030204" pitchFamily="18" charset="0"/>
                            <a:cs typeface="+mn-cs"/>
                          </a:rPr>
                          <m:t>𝜕</m:t>
                        </m:r>
                        <m:r>
                          <a:rPr lang="en-US" altLang="zh-TW" sz="3413" i="1" kern="1200">
                            <a:solidFill>
                              <a:prstClr val="black"/>
                            </a:solidFill>
                            <a:latin typeface="Cambria Math" panose="02040503050406030204" pitchFamily="18" charset="0"/>
                            <a:cs typeface="+mn-cs"/>
                          </a:rPr>
                          <m:t>𝑧</m:t>
                        </m:r>
                      </m:num>
                      <m:den>
                        <m:r>
                          <a:rPr lang="zh-TW" altLang="en-US" sz="3413" i="1" kern="1200">
                            <a:solidFill>
                              <a:prstClr val="black"/>
                            </a:solidFill>
                            <a:latin typeface="Cambria Math" panose="02040503050406030204" pitchFamily="18" charset="0"/>
                            <a:cs typeface="+mn-cs"/>
                          </a:rPr>
                          <m:t>𝜕</m:t>
                        </m:r>
                        <m:r>
                          <a:rPr lang="en-US" altLang="zh-TW" sz="3413" i="1" kern="1200">
                            <a:solidFill>
                              <a:prstClr val="black"/>
                            </a:solidFill>
                            <a:latin typeface="Cambria Math" panose="02040503050406030204" pitchFamily="18" charset="0"/>
                            <a:cs typeface="+mn-cs"/>
                          </a:rPr>
                          <m:t>𝑤</m:t>
                        </m:r>
                      </m:den>
                    </m:f>
                  </m:oMath>
                </a14:m>
                <a:r>
                  <a:rPr lang="en-US" altLang="zh-TW" sz="3413" kern="1200" dirty="0">
                    <a:solidFill>
                      <a:prstClr val="black"/>
                    </a:solidFill>
                    <a:latin typeface="Calibri" panose="020F0502020204030204"/>
                    <a:cs typeface="+mn-cs"/>
                  </a:rPr>
                  <a:t> for all parameters</a:t>
                </a:r>
                <a:endParaRPr lang="zh-TW" altLang="en-US" sz="3413" kern="1200" dirty="0">
                  <a:solidFill>
                    <a:prstClr val="black"/>
                  </a:solidFill>
                  <a:latin typeface="Calibri" panose="020F0502020204030204"/>
                  <a:cs typeface="+mn-cs"/>
                </a:endParaRPr>
              </a:p>
            </p:txBody>
          </p:sp>
        </mc:Choice>
        <mc:Fallback xmlns="">
          <p:sp>
            <p:nvSpPr>
              <p:cNvPr id="51" name="文字方塊 50"/>
              <p:cNvSpPr txBox="1">
                <a:spLocks noRot="1" noChangeAspect="1" noMove="1" noResize="1" noEditPoints="1" noAdjustHandles="1" noChangeArrowheads="1" noChangeShapeType="1" noTextEdit="1"/>
              </p:cNvSpPr>
              <p:nvPr/>
            </p:nvSpPr>
            <p:spPr>
              <a:xfrm>
                <a:off x="6177086" y="6746062"/>
                <a:ext cx="6267037" cy="525208"/>
              </a:xfrm>
              <a:prstGeom prst="rect">
                <a:avLst/>
              </a:prstGeom>
              <a:blipFill>
                <a:blip r:embed="rId11"/>
                <a:stretch>
                  <a:fillRect l="-4183" t="-24419" r="-3307" b="-50000"/>
                </a:stretch>
              </a:blipFill>
            </p:spPr>
            <p:txBody>
              <a:bodyPr/>
              <a:lstStyle/>
              <a:p>
                <a:r>
                  <a:rPr lang="zh-CN" altLang="en-US">
                    <a:noFill/>
                  </a:rPr>
                  <a:t> </a:t>
                </a:r>
              </a:p>
            </p:txBody>
          </p:sp>
        </mc:Fallback>
      </mc:AlternateContent>
      <p:sp>
        <p:nvSpPr>
          <p:cNvPr id="53" name="文字方塊 52"/>
          <p:cNvSpPr txBox="1"/>
          <p:nvPr/>
        </p:nvSpPr>
        <p:spPr>
          <a:xfrm>
            <a:off x="5415882" y="7505554"/>
            <a:ext cx="3409936" cy="617541"/>
          </a:xfrm>
          <a:prstGeom prst="rect">
            <a:avLst/>
          </a:prstGeom>
          <a:noFill/>
        </p:spPr>
        <p:txBody>
          <a:bodyPr wrap="square" rtlCol="0">
            <a:spAutoFit/>
          </a:bodyPr>
          <a:lstStyle/>
          <a:p>
            <a:pPr algn="l" defTabSz="650230" hangingPunct="1"/>
            <a:r>
              <a:rPr lang="en-US" altLang="zh-TW" sz="3413" b="1" i="1" u="sng" kern="1200" dirty="0">
                <a:solidFill>
                  <a:prstClr val="black"/>
                </a:solidFill>
                <a:latin typeface="Calibri" panose="020F0502020204030204"/>
                <a:cs typeface="+mn-cs"/>
              </a:rPr>
              <a:t>Backward pass:</a:t>
            </a:r>
            <a:endParaRPr lang="zh-TW" altLang="en-US" sz="3413" b="1" i="1" u="sng" kern="1200" dirty="0">
              <a:solidFill>
                <a:prstClr val="black"/>
              </a:solidFill>
              <a:latin typeface="Calibri" panose="020F0502020204030204"/>
              <a:cs typeface="+mn-cs"/>
            </a:endParaRPr>
          </a:p>
        </p:txBody>
      </p:sp>
      <mc:AlternateContent xmlns:mc="http://schemas.openxmlformats.org/markup-compatibility/2006" xmlns:a14="http://schemas.microsoft.com/office/drawing/2010/main">
        <mc:Choice Requires="a14">
          <p:sp>
            <p:nvSpPr>
              <p:cNvPr id="54" name="文字方塊 53"/>
              <p:cNvSpPr txBox="1"/>
              <p:nvPr/>
            </p:nvSpPr>
            <p:spPr>
              <a:xfrm>
                <a:off x="6177390" y="8295767"/>
                <a:ext cx="5933330" cy="1050416"/>
              </a:xfrm>
              <a:prstGeom prst="rect">
                <a:avLst/>
              </a:prstGeom>
              <a:noFill/>
            </p:spPr>
            <p:txBody>
              <a:bodyPr wrap="square" lIns="0" tIns="0" rIns="0" bIns="0" rtlCol="0">
                <a:spAutoFit/>
              </a:bodyPr>
              <a:lstStyle/>
              <a:p>
                <a:pPr algn="l" defTabSz="650230" hangingPunct="1"/>
                <a:r>
                  <a:rPr lang="en-US" altLang="zh-TW" sz="3413" kern="1200" dirty="0">
                    <a:solidFill>
                      <a:prstClr val="black"/>
                    </a:solidFill>
                    <a:latin typeface="Calibri" panose="020F0502020204030204"/>
                    <a:cs typeface="+mn-cs"/>
                  </a:rPr>
                  <a:t>Compute </a:t>
                </a:r>
                <a14:m>
                  <m:oMath xmlns:m="http://schemas.openxmlformats.org/officeDocument/2006/math">
                    <m:f>
                      <m:fPr>
                        <m:type m:val="lin"/>
                        <m:ctrlPr>
                          <a:rPr lang="en-US" altLang="zh-TW" sz="3413" i="1" kern="1200">
                            <a:solidFill>
                              <a:prstClr val="black"/>
                            </a:solidFill>
                            <a:latin typeface="Cambria Math" panose="02040503050406030204" pitchFamily="18" charset="0"/>
                            <a:cs typeface="+mn-cs"/>
                          </a:rPr>
                        </m:ctrlPr>
                      </m:fPr>
                      <m:num>
                        <m:r>
                          <a:rPr lang="zh-TW" altLang="en-US" sz="3413" i="1" kern="1200">
                            <a:solidFill>
                              <a:prstClr val="black"/>
                            </a:solidFill>
                            <a:latin typeface="Cambria Math" panose="02040503050406030204" pitchFamily="18" charset="0"/>
                            <a:cs typeface="+mn-cs"/>
                          </a:rPr>
                          <m:t>𝜕</m:t>
                        </m:r>
                        <m:r>
                          <a:rPr lang="en-US" altLang="zh-TW" sz="3413" i="1" kern="1200">
                            <a:solidFill>
                              <a:prstClr val="black"/>
                            </a:solidFill>
                            <a:latin typeface="Cambria Math" panose="02040503050406030204" pitchFamily="18" charset="0"/>
                            <a:cs typeface="+mn-cs"/>
                          </a:rPr>
                          <m:t>𝑙</m:t>
                        </m:r>
                      </m:num>
                      <m:den>
                        <m:r>
                          <a:rPr lang="zh-TW" altLang="en-US" sz="3413" i="1" kern="1200">
                            <a:solidFill>
                              <a:prstClr val="black"/>
                            </a:solidFill>
                            <a:latin typeface="Cambria Math" panose="02040503050406030204" pitchFamily="18" charset="0"/>
                            <a:cs typeface="+mn-cs"/>
                          </a:rPr>
                          <m:t>𝜕</m:t>
                        </m:r>
                        <m:r>
                          <a:rPr lang="en-US" altLang="zh-TW" sz="3413" i="1" kern="1200">
                            <a:solidFill>
                              <a:prstClr val="black"/>
                            </a:solidFill>
                            <a:latin typeface="Cambria Math" panose="02040503050406030204" pitchFamily="18" charset="0"/>
                            <a:cs typeface="+mn-cs"/>
                          </a:rPr>
                          <m:t>𝑧</m:t>
                        </m:r>
                      </m:den>
                    </m:f>
                  </m:oMath>
                </a14:m>
                <a:r>
                  <a:rPr lang="en-US" altLang="zh-TW" sz="3413" kern="1200" dirty="0">
                    <a:solidFill>
                      <a:prstClr val="black"/>
                    </a:solidFill>
                    <a:latin typeface="Calibri" panose="020F0502020204030204"/>
                    <a:cs typeface="+mn-cs"/>
                  </a:rPr>
                  <a:t> for all activation function inputs z</a:t>
                </a:r>
                <a:endParaRPr lang="zh-TW" altLang="en-US" sz="3413" kern="1200" dirty="0">
                  <a:solidFill>
                    <a:prstClr val="black"/>
                  </a:solidFill>
                  <a:latin typeface="Calibri" panose="020F0502020204030204"/>
                  <a:cs typeface="+mn-cs"/>
                </a:endParaRPr>
              </a:p>
            </p:txBody>
          </p:sp>
        </mc:Choice>
        <mc:Fallback xmlns="">
          <p:sp>
            <p:nvSpPr>
              <p:cNvPr id="54" name="文字方塊 53"/>
              <p:cNvSpPr txBox="1">
                <a:spLocks noRot="1" noChangeAspect="1" noMove="1" noResize="1" noEditPoints="1" noAdjustHandles="1" noChangeArrowheads="1" noChangeShapeType="1" noTextEdit="1"/>
              </p:cNvSpPr>
              <p:nvPr/>
            </p:nvSpPr>
            <p:spPr>
              <a:xfrm>
                <a:off x="6177390" y="8295767"/>
                <a:ext cx="5933330" cy="1050416"/>
              </a:xfrm>
              <a:prstGeom prst="rect">
                <a:avLst/>
              </a:prstGeom>
              <a:blipFill>
                <a:blip r:embed="rId12"/>
                <a:stretch>
                  <a:fillRect l="-4415" t="-12209" r="-2772" b="-244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字方塊 54"/>
              <p:cNvSpPr txBox="1"/>
              <p:nvPr/>
            </p:nvSpPr>
            <p:spPr>
              <a:xfrm>
                <a:off x="1206560" y="2871198"/>
                <a:ext cx="608693" cy="612796"/>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982" i="1" kern="1200">
                              <a:solidFill>
                                <a:prstClr val="black"/>
                              </a:solidFill>
                              <a:latin typeface="Cambria Math" panose="02040503050406030204" pitchFamily="18" charset="0"/>
                              <a:ea typeface="Cambria Math" panose="02040503050406030204" pitchFamily="18" charset="0"/>
                            </a:rPr>
                          </m:ctrlPr>
                        </m:sSubPr>
                        <m:e>
                          <m:r>
                            <a:rPr lang="en-US" altLang="zh-TW" sz="3982" i="1" kern="1200">
                              <a:solidFill>
                                <a:prstClr val="black"/>
                              </a:solidFill>
                              <a:latin typeface="Cambria Math" panose="02040503050406030204" pitchFamily="18" charset="0"/>
                              <a:ea typeface="Cambria Math" panose="02040503050406030204" pitchFamily="18" charset="0"/>
                            </a:rPr>
                            <m:t>𝑥</m:t>
                          </m:r>
                        </m:e>
                        <m:sub>
                          <m:r>
                            <a:rPr lang="en-US" altLang="zh-TW" sz="3982" i="1" kern="1200">
                              <a:solidFill>
                                <a:prstClr val="black"/>
                              </a:solidFill>
                              <a:latin typeface="Cambria Math" panose="02040503050406030204" pitchFamily="18" charset="0"/>
                              <a:ea typeface="Cambria Math" panose="02040503050406030204" pitchFamily="18" charset="0"/>
                            </a:rPr>
                            <m:t>1</m:t>
                          </m:r>
                        </m:sub>
                      </m:sSub>
                    </m:oMath>
                  </m:oMathPara>
                </a14:m>
                <a:endParaRPr lang="zh-TW" altLang="en-US" sz="3982" kern="1200" dirty="0">
                  <a:solidFill>
                    <a:prstClr val="black"/>
                  </a:solidFill>
                  <a:latin typeface="Calibri" panose="020F0502020204030204"/>
                </a:endParaRPr>
              </a:p>
            </p:txBody>
          </p:sp>
        </mc:Choice>
        <mc:Fallback xmlns="">
          <p:sp>
            <p:nvSpPr>
              <p:cNvPr id="55" name="文字方塊 54"/>
              <p:cNvSpPr txBox="1">
                <a:spLocks noRot="1" noChangeAspect="1" noMove="1" noResize="1" noEditPoints="1" noAdjustHandles="1" noChangeArrowheads="1" noChangeShapeType="1" noTextEdit="1"/>
              </p:cNvSpPr>
              <p:nvPr/>
            </p:nvSpPr>
            <p:spPr>
              <a:xfrm>
                <a:off x="1206560" y="2871198"/>
                <a:ext cx="608693" cy="612796"/>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字方塊 55"/>
              <p:cNvSpPr txBox="1"/>
              <p:nvPr/>
            </p:nvSpPr>
            <p:spPr>
              <a:xfrm>
                <a:off x="1225956" y="5522734"/>
                <a:ext cx="620490" cy="612796"/>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982" i="1" kern="1200">
                              <a:solidFill>
                                <a:prstClr val="black"/>
                              </a:solidFill>
                              <a:latin typeface="Cambria Math" panose="02040503050406030204" pitchFamily="18" charset="0"/>
                              <a:ea typeface="Cambria Math" panose="02040503050406030204" pitchFamily="18" charset="0"/>
                            </a:rPr>
                          </m:ctrlPr>
                        </m:sSubPr>
                        <m:e>
                          <m:r>
                            <a:rPr lang="en-US" altLang="zh-TW" sz="3982" i="1" kern="1200">
                              <a:solidFill>
                                <a:prstClr val="black"/>
                              </a:solidFill>
                              <a:latin typeface="Cambria Math" panose="02040503050406030204" pitchFamily="18" charset="0"/>
                              <a:ea typeface="Cambria Math" panose="02040503050406030204" pitchFamily="18" charset="0"/>
                            </a:rPr>
                            <m:t>𝑥</m:t>
                          </m:r>
                        </m:e>
                        <m:sub>
                          <m:r>
                            <a:rPr lang="en-US" altLang="zh-TW" sz="3982" i="1" kern="1200">
                              <a:solidFill>
                                <a:prstClr val="black"/>
                              </a:solidFill>
                              <a:latin typeface="Cambria Math" panose="02040503050406030204" pitchFamily="18" charset="0"/>
                              <a:ea typeface="Cambria Math" panose="02040503050406030204" pitchFamily="18" charset="0"/>
                            </a:rPr>
                            <m:t>2</m:t>
                          </m:r>
                        </m:sub>
                      </m:sSub>
                    </m:oMath>
                  </m:oMathPara>
                </a14:m>
                <a:endParaRPr lang="zh-TW" altLang="en-US" sz="3982" kern="1200" dirty="0">
                  <a:solidFill>
                    <a:prstClr val="black"/>
                  </a:solidFill>
                  <a:latin typeface="Calibri" panose="020F0502020204030204"/>
                </a:endParaRPr>
              </a:p>
            </p:txBody>
          </p:sp>
        </mc:Choice>
        <mc:Fallback xmlns="">
          <p:sp>
            <p:nvSpPr>
              <p:cNvPr id="56" name="文字方塊 55"/>
              <p:cNvSpPr txBox="1">
                <a:spLocks noRot="1" noChangeAspect="1" noMove="1" noResize="1" noEditPoints="1" noAdjustHandles="1" noChangeArrowheads="1" noChangeShapeType="1" noTextEdit="1"/>
              </p:cNvSpPr>
              <p:nvPr/>
            </p:nvSpPr>
            <p:spPr>
              <a:xfrm>
                <a:off x="1225956" y="5522734"/>
                <a:ext cx="620490" cy="612796"/>
              </a:xfrm>
              <a:prstGeom prst="rect">
                <a:avLst/>
              </a:prstGeom>
              <a:blipFill>
                <a:blip r:embed="rId14"/>
                <a:stretch>
                  <a:fillRect/>
                </a:stretch>
              </a:blipFill>
            </p:spPr>
            <p:txBody>
              <a:bodyPr/>
              <a:lstStyle/>
              <a:p>
                <a:r>
                  <a:rPr lang="zh-CN" altLang="en-US">
                    <a:noFill/>
                  </a:rPr>
                  <a:t> </a:t>
                </a:r>
              </a:p>
            </p:txBody>
          </p:sp>
        </mc:Fallback>
      </mc:AlternateContent>
      <p:grpSp>
        <p:nvGrpSpPr>
          <p:cNvPr id="4" name="群組 3"/>
          <p:cNvGrpSpPr/>
          <p:nvPr/>
        </p:nvGrpSpPr>
        <p:grpSpPr>
          <a:xfrm>
            <a:off x="9915241" y="2757703"/>
            <a:ext cx="2319623" cy="816580"/>
            <a:chOff x="6972319" y="1991264"/>
            <a:chExt cx="1630985" cy="574158"/>
          </a:xfrm>
        </p:grpSpPr>
        <p:cxnSp>
          <p:nvCxnSpPr>
            <p:cNvPr id="65" name="直線單箭頭接點 64"/>
            <p:cNvCxnSpPr/>
            <p:nvPr/>
          </p:nvCxnSpPr>
          <p:spPr>
            <a:xfrm>
              <a:off x="7511561" y="2260065"/>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橢圓 65"/>
            <p:cNvSpPr/>
            <p:nvPr/>
          </p:nvSpPr>
          <p:spPr>
            <a:xfrm>
              <a:off x="6972319" y="199126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68" name="手繪多邊形 67"/>
            <p:cNvSpPr/>
            <p:nvPr/>
          </p:nvSpPr>
          <p:spPr>
            <a:xfrm>
              <a:off x="7029490" y="208302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70" name="文字方塊 69"/>
                <p:cNvSpPr txBox="1"/>
                <p:nvPr/>
              </p:nvSpPr>
              <p:spPr>
                <a:xfrm>
                  <a:off x="8235054" y="1995620"/>
                  <a:ext cx="368250" cy="369287"/>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413" i="1" kern="1200">
                                <a:solidFill>
                                  <a:prstClr val="black"/>
                                </a:solidFill>
                                <a:latin typeface="Cambria Math" panose="02040503050406030204" pitchFamily="18" charset="0"/>
                                <a:cs typeface="+mn-cs"/>
                              </a:rPr>
                            </m:ctrlPr>
                          </m:sSubPr>
                          <m:e>
                            <m:r>
                              <a:rPr lang="en-US" altLang="zh-TW" sz="3413" i="1" kern="1200">
                                <a:solidFill>
                                  <a:prstClr val="black"/>
                                </a:solidFill>
                                <a:latin typeface="Cambria Math" panose="02040503050406030204" pitchFamily="18" charset="0"/>
                                <a:cs typeface="+mn-cs"/>
                              </a:rPr>
                              <m:t>𝑦</m:t>
                            </m:r>
                          </m:e>
                          <m:sub>
                            <m:r>
                              <a:rPr lang="en-US" altLang="zh-TW" sz="3413" i="1" kern="1200">
                                <a:solidFill>
                                  <a:prstClr val="black"/>
                                </a:solidFill>
                                <a:latin typeface="Cambria Math" panose="02040503050406030204" pitchFamily="18" charset="0"/>
                                <a:cs typeface="+mn-cs"/>
                              </a:rPr>
                              <m:t>1</m:t>
                            </m:r>
                          </m:sub>
                        </m:sSub>
                      </m:oMath>
                    </m:oMathPara>
                  </a14:m>
                  <a:endParaRPr lang="zh-TW" altLang="en-US" sz="3413" kern="1200" dirty="0">
                    <a:solidFill>
                      <a:prstClr val="black"/>
                    </a:solidFill>
                    <a:latin typeface="Calibri" panose="020F0502020204030204"/>
                    <a:cs typeface="+mn-cs"/>
                  </a:endParaRPr>
                </a:p>
              </p:txBody>
            </p:sp>
          </mc:Choice>
          <mc:Fallback xmlns="">
            <p:sp>
              <p:nvSpPr>
                <p:cNvPr id="70" name="文字方塊 69"/>
                <p:cNvSpPr txBox="1">
                  <a:spLocks noRot="1" noChangeAspect="1" noMove="1" noResize="1" noEditPoints="1" noAdjustHandles="1" noChangeArrowheads="1" noChangeShapeType="1" noTextEdit="1"/>
                </p:cNvSpPr>
                <p:nvPr/>
              </p:nvSpPr>
              <p:spPr>
                <a:xfrm>
                  <a:off x="8235054" y="1995620"/>
                  <a:ext cx="368250" cy="369287"/>
                </a:xfrm>
                <a:prstGeom prst="rect">
                  <a:avLst/>
                </a:prstGeom>
                <a:blipFill>
                  <a:blip r:embed="rId15"/>
                  <a:stretch>
                    <a:fillRect/>
                  </a:stretch>
                </a:blipFill>
              </p:spPr>
              <p:txBody>
                <a:bodyPr/>
                <a:lstStyle/>
                <a:p>
                  <a:r>
                    <a:rPr lang="zh-CN" altLang="en-US">
                      <a:noFill/>
                    </a:rPr>
                    <a:t> </a:t>
                  </a:r>
                </a:p>
              </p:txBody>
            </p:sp>
          </mc:Fallback>
        </mc:AlternateContent>
      </p:grpSp>
      <p:grpSp>
        <p:nvGrpSpPr>
          <p:cNvPr id="5" name="群組 4"/>
          <p:cNvGrpSpPr/>
          <p:nvPr/>
        </p:nvGrpSpPr>
        <p:grpSpPr>
          <a:xfrm>
            <a:off x="9915242" y="5415480"/>
            <a:ext cx="2270462" cy="816580"/>
            <a:chOff x="6971653" y="3807759"/>
            <a:chExt cx="1596418" cy="574158"/>
          </a:xfrm>
        </p:grpSpPr>
        <p:cxnSp>
          <p:nvCxnSpPr>
            <p:cNvPr id="64" name="直線單箭頭接點 63"/>
            <p:cNvCxnSpPr/>
            <p:nvPr/>
          </p:nvCxnSpPr>
          <p:spPr>
            <a:xfrm>
              <a:off x="7469205" y="4136249"/>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橢圓 66"/>
            <p:cNvSpPr/>
            <p:nvPr/>
          </p:nvSpPr>
          <p:spPr>
            <a:xfrm>
              <a:off x="6971653" y="3807759"/>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69" name="手繪多邊形 68"/>
            <p:cNvSpPr/>
            <p:nvPr/>
          </p:nvSpPr>
          <p:spPr>
            <a:xfrm>
              <a:off x="7034221" y="3917795"/>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71" name="文字方塊 70"/>
                <p:cNvSpPr txBox="1"/>
                <p:nvPr/>
              </p:nvSpPr>
              <p:spPr>
                <a:xfrm>
                  <a:off x="8192698" y="3931665"/>
                  <a:ext cx="375373" cy="369287"/>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413" i="1" kern="1200">
                                <a:solidFill>
                                  <a:prstClr val="black"/>
                                </a:solidFill>
                                <a:latin typeface="Cambria Math" panose="02040503050406030204" pitchFamily="18" charset="0"/>
                                <a:cs typeface="+mn-cs"/>
                              </a:rPr>
                            </m:ctrlPr>
                          </m:sSubPr>
                          <m:e>
                            <m:r>
                              <a:rPr lang="en-US" altLang="zh-TW" sz="3413" i="1" kern="1200">
                                <a:solidFill>
                                  <a:prstClr val="black"/>
                                </a:solidFill>
                                <a:latin typeface="Cambria Math" panose="02040503050406030204" pitchFamily="18" charset="0"/>
                                <a:cs typeface="+mn-cs"/>
                              </a:rPr>
                              <m:t>𝑦</m:t>
                            </m:r>
                          </m:e>
                          <m:sub>
                            <m:r>
                              <a:rPr lang="en-US" altLang="zh-TW" sz="3413" i="1" kern="1200">
                                <a:solidFill>
                                  <a:prstClr val="black"/>
                                </a:solidFill>
                                <a:latin typeface="Cambria Math" panose="02040503050406030204" pitchFamily="18" charset="0"/>
                                <a:cs typeface="+mn-cs"/>
                              </a:rPr>
                              <m:t>2</m:t>
                            </m:r>
                          </m:sub>
                        </m:sSub>
                      </m:oMath>
                    </m:oMathPara>
                  </a14:m>
                  <a:endParaRPr lang="zh-TW" altLang="en-US" sz="3413" kern="1200" dirty="0">
                    <a:solidFill>
                      <a:prstClr val="black"/>
                    </a:solidFill>
                    <a:latin typeface="Calibri" panose="020F0502020204030204"/>
                    <a:cs typeface="+mn-cs"/>
                  </a:endParaRPr>
                </a:p>
              </p:txBody>
            </p:sp>
          </mc:Choice>
          <mc:Fallback xmlns="">
            <p:sp>
              <p:nvSpPr>
                <p:cNvPr id="71" name="文字方塊 70"/>
                <p:cNvSpPr txBox="1">
                  <a:spLocks noRot="1" noChangeAspect="1" noMove="1" noResize="1" noEditPoints="1" noAdjustHandles="1" noChangeArrowheads="1" noChangeShapeType="1" noTextEdit="1"/>
                </p:cNvSpPr>
                <p:nvPr/>
              </p:nvSpPr>
              <p:spPr>
                <a:xfrm>
                  <a:off x="8192698" y="3931665"/>
                  <a:ext cx="375373" cy="369287"/>
                </a:xfrm>
                <a:prstGeom prst="rect">
                  <a:avLst/>
                </a:prstGeom>
                <a:blipFill>
                  <a:blip r:embed="rId1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0" name="矩形 39"/>
              <p:cNvSpPr/>
              <p:nvPr/>
            </p:nvSpPr>
            <p:spPr>
              <a:xfrm>
                <a:off x="3344613" y="4992787"/>
                <a:ext cx="4905638" cy="705129"/>
              </a:xfrm>
              <a:prstGeom prst="rect">
                <a:avLst/>
              </a:prstGeom>
            </p:spPr>
            <p:txBody>
              <a:bodyPr wrap="none">
                <a:spAutoFit/>
              </a:bodyPr>
              <a:lstStyle/>
              <a:p>
                <a:pPr algn="l" defTabSz="650230" hangingPunct="1"/>
                <a14:m>
                  <m:oMathPara xmlns:m="http://schemas.openxmlformats.org/officeDocument/2006/math">
                    <m:oMathParaPr>
                      <m:jc m:val="centerGroup"/>
                    </m:oMathParaPr>
                    <m:oMath xmlns:m="http://schemas.openxmlformats.org/officeDocument/2006/math">
                      <m:r>
                        <a:rPr lang="en-US" altLang="zh-TW" sz="3982" i="1" kern="1200">
                          <a:solidFill>
                            <a:prstClr val="black"/>
                          </a:solidFill>
                          <a:latin typeface="Cambria Math" panose="02040503050406030204" pitchFamily="18" charset="0"/>
                          <a:cs typeface="+mn-cs"/>
                        </a:rPr>
                        <m:t>𝑧</m:t>
                      </m:r>
                      <m:r>
                        <a:rPr lang="en-US" altLang="zh-TW" sz="3982" i="1" kern="1200">
                          <a:solidFill>
                            <a:prstClr val="black"/>
                          </a:solidFill>
                          <a:latin typeface="Cambria Math" panose="02040503050406030204" pitchFamily="18" charset="0"/>
                          <a:cs typeface="+mn-cs"/>
                        </a:rPr>
                        <m:t>=</m:t>
                      </m:r>
                      <m:sSub>
                        <m:sSubPr>
                          <m:ctrlPr>
                            <a:rPr lang="en-US" altLang="zh-TW" sz="3982" i="1" kern="1200">
                              <a:solidFill>
                                <a:prstClr val="black"/>
                              </a:solidFill>
                              <a:latin typeface="Cambria Math" panose="02040503050406030204" pitchFamily="18" charset="0"/>
                              <a:cs typeface="+mn-cs"/>
                            </a:rPr>
                          </m:ctrlPr>
                        </m:sSubPr>
                        <m:e>
                          <m:r>
                            <a:rPr lang="en-US" altLang="zh-TW" sz="3982" i="1" kern="1200">
                              <a:solidFill>
                                <a:prstClr val="black"/>
                              </a:solidFill>
                              <a:latin typeface="Cambria Math" panose="02040503050406030204" pitchFamily="18" charset="0"/>
                              <a:cs typeface="+mn-cs"/>
                            </a:rPr>
                            <m:t>𝑥</m:t>
                          </m:r>
                        </m:e>
                        <m:sub>
                          <m:r>
                            <a:rPr lang="en-US" altLang="zh-TW" sz="3982" i="1" kern="1200">
                              <a:solidFill>
                                <a:prstClr val="black"/>
                              </a:solidFill>
                              <a:latin typeface="Cambria Math" panose="02040503050406030204" pitchFamily="18" charset="0"/>
                              <a:cs typeface="+mn-cs"/>
                            </a:rPr>
                            <m:t>1</m:t>
                          </m:r>
                        </m:sub>
                      </m:sSub>
                      <m:sSub>
                        <m:sSubPr>
                          <m:ctrlPr>
                            <a:rPr lang="en-US" altLang="zh-TW" sz="3982" i="1" kern="1200">
                              <a:solidFill>
                                <a:prstClr val="black"/>
                              </a:solidFill>
                              <a:latin typeface="Cambria Math" panose="02040503050406030204" pitchFamily="18" charset="0"/>
                              <a:cs typeface="+mn-cs"/>
                            </a:rPr>
                          </m:ctrlPr>
                        </m:sSubPr>
                        <m:e>
                          <m:r>
                            <a:rPr lang="en-US" altLang="zh-TW" sz="3982" i="1" kern="1200">
                              <a:solidFill>
                                <a:prstClr val="black"/>
                              </a:solidFill>
                              <a:latin typeface="Cambria Math" panose="02040503050406030204" pitchFamily="18" charset="0"/>
                              <a:cs typeface="+mn-cs"/>
                            </a:rPr>
                            <m:t>𝑤</m:t>
                          </m:r>
                        </m:e>
                        <m:sub>
                          <m:r>
                            <a:rPr lang="en-US" altLang="zh-TW" sz="3982" i="1" kern="1200">
                              <a:solidFill>
                                <a:prstClr val="black"/>
                              </a:solidFill>
                              <a:latin typeface="Cambria Math" panose="02040503050406030204" pitchFamily="18" charset="0"/>
                              <a:cs typeface="+mn-cs"/>
                            </a:rPr>
                            <m:t>1</m:t>
                          </m:r>
                        </m:sub>
                      </m:sSub>
                      <m:r>
                        <a:rPr lang="en-US" altLang="zh-TW" sz="3982" i="1" kern="1200">
                          <a:solidFill>
                            <a:prstClr val="black"/>
                          </a:solidFill>
                          <a:latin typeface="Cambria Math" panose="02040503050406030204" pitchFamily="18" charset="0"/>
                          <a:cs typeface="+mn-cs"/>
                        </a:rPr>
                        <m:t>+</m:t>
                      </m:r>
                      <m:sSub>
                        <m:sSubPr>
                          <m:ctrlPr>
                            <a:rPr lang="en-US" altLang="zh-TW" sz="3982" i="1" kern="1200">
                              <a:solidFill>
                                <a:prstClr val="black"/>
                              </a:solidFill>
                              <a:latin typeface="Cambria Math" panose="02040503050406030204" pitchFamily="18" charset="0"/>
                              <a:cs typeface="+mn-cs"/>
                            </a:rPr>
                          </m:ctrlPr>
                        </m:sSubPr>
                        <m:e>
                          <m:r>
                            <a:rPr lang="en-US" altLang="zh-TW" sz="3982" i="1" kern="1200">
                              <a:solidFill>
                                <a:prstClr val="black"/>
                              </a:solidFill>
                              <a:latin typeface="Cambria Math" panose="02040503050406030204" pitchFamily="18" charset="0"/>
                              <a:cs typeface="+mn-cs"/>
                            </a:rPr>
                            <m:t>𝑥</m:t>
                          </m:r>
                        </m:e>
                        <m:sub>
                          <m:r>
                            <a:rPr lang="en-US" altLang="zh-TW" sz="3982" i="1" kern="1200">
                              <a:solidFill>
                                <a:prstClr val="black"/>
                              </a:solidFill>
                              <a:latin typeface="Cambria Math" panose="02040503050406030204" pitchFamily="18" charset="0"/>
                              <a:cs typeface="+mn-cs"/>
                            </a:rPr>
                            <m:t>2</m:t>
                          </m:r>
                        </m:sub>
                      </m:sSub>
                      <m:sSub>
                        <m:sSubPr>
                          <m:ctrlPr>
                            <a:rPr lang="en-US" altLang="zh-TW" sz="3982" i="1" kern="1200">
                              <a:solidFill>
                                <a:prstClr val="black"/>
                              </a:solidFill>
                              <a:latin typeface="Cambria Math" panose="02040503050406030204" pitchFamily="18" charset="0"/>
                              <a:cs typeface="+mn-cs"/>
                            </a:rPr>
                          </m:ctrlPr>
                        </m:sSubPr>
                        <m:e>
                          <m:r>
                            <a:rPr lang="en-US" altLang="zh-TW" sz="3982" i="1" kern="1200">
                              <a:solidFill>
                                <a:prstClr val="black"/>
                              </a:solidFill>
                              <a:latin typeface="Cambria Math" panose="02040503050406030204" pitchFamily="18" charset="0"/>
                              <a:cs typeface="+mn-cs"/>
                            </a:rPr>
                            <m:t>𝑤</m:t>
                          </m:r>
                        </m:e>
                        <m:sub>
                          <m:r>
                            <a:rPr lang="en-US" altLang="zh-TW" sz="3982" i="1" kern="1200">
                              <a:solidFill>
                                <a:prstClr val="black"/>
                              </a:solidFill>
                              <a:latin typeface="Cambria Math" panose="02040503050406030204" pitchFamily="18" charset="0"/>
                              <a:cs typeface="+mn-cs"/>
                            </a:rPr>
                            <m:t>2</m:t>
                          </m:r>
                        </m:sub>
                      </m:sSub>
                      <m:r>
                        <a:rPr lang="en-US" altLang="zh-TW"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𝑏</m:t>
                      </m:r>
                    </m:oMath>
                  </m:oMathPara>
                </a14:m>
                <a:endParaRPr lang="zh-TW" altLang="en-US" sz="3982" kern="1200" dirty="0">
                  <a:solidFill>
                    <a:prstClr val="black"/>
                  </a:solidFill>
                  <a:latin typeface="Calibri" panose="020F0502020204030204"/>
                  <a:cs typeface="+mn-cs"/>
                </a:endParaRPr>
              </a:p>
            </p:txBody>
          </p:sp>
        </mc:Choice>
        <mc:Fallback xmlns="">
          <p:sp>
            <p:nvSpPr>
              <p:cNvPr id="40" name="矩形 39"/>
              <p:cNvSpPr>
                <a:spLocks noRot="1" noChangeAspect="1" noMove="1" noResize="1" noEditPoints="1" noAdjustHandles="1" noChangeArrowheads="1" noChangeShapeType="1" noTextEdit="1"/>
              </p:cNvSpPr>
              <p:nvPr/>
            </p:nvSpPr>
            <p:spPr>
              <a:xfrm>
                <a:off x="3344613" y="4992787"/>
                <a:ext cx="4905638" cy="705129"/>
              </a:xfrm>
              <a:prstGeom prst="rect">
                <a:avLst/>
              </a:prstGeom>
              <a:blipFill>
                <a:blip r:embed="rId1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3302142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10" grpId="0" animBg="1"/>
      <p:bldP spid="113" grpId="0"/>
      <p:bldP spid="114" grpId="0"/>
      <p:bldP spid="115" grpId="0"/>
      <p:bldP spid="116" grpId="0"/>
      <p:bldP spid="117" grpId="0"/>
      <p:bldP spid="45" grpId="0" animBg="1"/>
      <p:bldP spid="49" grpId="0"/>
      <p:bldP spid="51" grpId="0"/>
      <p:bldP spid="53" grpId="0"/>
      <p:bldP spid="54" grpId="0"/>
      <p:bldP spid="4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Backpropagation – Forward pass</a:t>
            </a:r>
            <a:endParaRPr lang="zh-TW" altLang="en-US" dirty="0"/>
          </a:p>
        </p:txBody>
      </p:sp>
      <p:cxnSp>
        <p:nvCxnSpPr>
          <p:cNvPr id="4" name="直線單箭頭接點 3"/>
          <p:cNvCxnSpPr/>
          <p:nvPr/>
        </p:nvCxnSpPr>
        <p:spPr>
          <a:xfrm flipV="1">
            <a:off x="1739396" y="4421922"/>
            <a:ext cx="2398364" cy="22591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單箭頭接點 4"/>
          <p:cNvCxnSpPr/>
          <p:nvPr/>
        </p:nvCxnSpPr>
        <p:spPr>
          <a:xfrm flipV="1">
            <a:off x="1739396" y="4061619"/>
            <a:ext cx="224261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 name="群組 5"/>
          <p:cNvGrpSpPr/>
          <p:nvPr/>
        </p:nvGrpSpPr>
        <p:grpSpPr>
          <a:xfrm>
            <a:off x="5967165" y="3540812"/>
            <a:ext cx="816580" cy="816580"/>
            <a:chOff x="5170781" y="1854574"/>
            <a:chExt cx="574158" cy="574158"/>
          </a:xfrm>
        </p:grpSpPr>
        <p:sp>
          <p:nvSpPr>
            <p:cNvPr id="7" name="橢圓 6"/>
            <p:cNvSpPr/>
            <p:nvPr/>
          </p:nvSpPr>
          <p:spPr>
            <a:xfrm>
              <a:off x="5170781" y="18545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8" name="手繪多邊形 7"/>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grpSp>
      <p:grpSp>
        <p:nvGrpSpPr>
          <p:cNvPr id="9" name="群組 8"/>
          <p:cNvGrpSpPr/>
          <p:nvPr/>
        </p:nvGrpSpPr>
        <p:grpSpPr>
          <a:xfrm>
            <a:off x="4086187" y="4421923"/>
            <a:ext cx="651786" cy="1183214"/>
            <a:chOff x="10102194" y="1939763"/>
            <a:chExt cx="458287" cy="831947"/>
          </a:xfrm>
        </p:grpSpPr>
        <p:sp>
          <p:nvSpPr>
            <p:cNvPr id="10" name="矩形 9"/>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cxnSp>
          <p:nvCxnSpPr>
            <p:cNvPr id="11" name="直線單箭頭接點 10"/>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字方塊 11"/>
            <p:cNvSpPr txBox="1"/>
            <p:nvPr/>
          </p:nvSpPr>
          <p:spPr>
            <a:xfrm>
              <a:off x="10118802" y="2316503"/>
              <a:ext cx="441679" cy="434208"/>
            </a:xfrm>
            <a:prstGeom prst="rect">
              <a:avLst/>
            </a:prstGeom>
            <a:noFill/>
          </p:spPr>
          <p:txBody>
            <a:bodyPr wrap="square" rtlCol="0">
              <a:spAutoFit/>
            </a:bodyPr>
            <a:lstStyle/>
            <a:p>
              <a:pPr defTabSz="650230" hangingPunct="1"/>
              <a:r>
                <a:rPr lang="en-US" altLang="zh-TW" sz="3413" kern="1200" dirty="0">
                  <a:solidFill>
                    <a:prstClr val="black"/>
                  </a:solidFill>
                  <a:latin typeface="Calibri" panose="020F0502020204030204"/>
                  <a:cs typeface="+mn-cs"/>
                </a:rPr>
                <a:t>b</a:t>
              </a:r>
              <a:endParaRPr lang="zh-TW" altLang="en-US" sz="3413" kern="1200" dirty="0">
                <a:solidFill>
                  <a:prstClr val="black"/>
                </a:solidFill>
                <a:latin typeface="Calibri" panose="020F0502020204030204"/>
                <a:cs typeface="+mn-cs"/>
              </a:endParaRPr>
            </a:p>
          </p:txBody>
        </p:sp>
      </p:grpSp>
      <p:grpSp>
        <p:nvGrpSpPr>
          <p:cNvPr id="13" name="群組 12"/>
          <p:cNvGrpSpPr/>
          <p:nvPr/>
        </p:nvGrpSpPr>
        <p:grpSpPr>
          <a:xfrm>
            <a:off x="4027913" y="3748415"/>
            <a:ext cx="675546" cy="604838"/>
            <a:chOff x="3357891" y="3538413"/>
            <a:chExt cx="474993" cy="425277"/>
          </a:xfrm>
        </p:grpSpPr>
        <p:sp>
          <p:nvSpPr>
            <p:cNvPr id="14" name="矩形 13"/>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graphicFrame>
          <p:nvGraphicFramePr>
            <p:cNvPr id="15"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67594" name="方程式" r:id="rId3" imgW="139680" imgH="139680" progId="Equation.3">
                    <p:embed/>
                  </p:oleObj>
                </mc:Choice>
                <mc:Fallback>
                  <p:oleObj name="方程式" r:id="rId3" imgW="139680" imgH="139680" progId="Equation.3">
                    <p:embed/>
                    <p:pic>
                      <p:nvPicPr>
                        <p:cNvPr id="15" name="Object 12"/>
                        <p:cNvPicPr>
                          <a:picLocks noChangeAspect="1" noChangeArrowheads="1"/>
                        </p:cNvPicPr>
                        <p:nvPr/>
                      </p:nvPicPr>
                      <p:blipFill>
                        <a:blip r:embed="rId4"/>
                        <a:srcRect/>
                        <a:stretch>
                          <a:fillRect/>
                        </a:stretch>
                      </p:blipFill>
                      <p:spPr bwMode="auto">
                        <a:xfrm>
                          <a:off x="3435128" y="3545009"/>
                          <a:ext cx="385763" cy="387350"/>
                        </a:xfrm>
                        <a:prstGeom prst="rect">
                          <a:avLst/>
                        </a:prstGeom>
                        <a:noFill/>
                        <a:extLst/>
                      </p:spPr>
                    </p:pic>
                  </p:oleObj>
                </mc:Fallback>
              </mc:AlternateContent>
            </a:graphicData>
          </a:graphic>
        </p:graphicFrame>
      </p:grpSp>
      <p:cxnSp>
        <p:nvCxnSpPr>
          <p:cNvPr id="16" name="直線單箭頭接點 15"/>
          <p:cNvCxnSpPr/>
          <p:nvPr/>
        </p:nvCxnSpPr>
        <p:spPr>
          <a:xfrm flipV="1">
            <a:off x="4703458" y="4001223"/>
            <a:ext cx="119375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文字方塊 16"/>
              <p:cNvSpPr txBox="1"/>
              <p:nvPr/>
            </p:nvSpPr>
            <p:spPr>
              <a:xfrm>
                <a:off x="2466235" y="3358936"/>
                <a:ext cx="700961" cy="612796"/>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982" i="1" kern="1200">
                              <a:solidFill>
                                <a:prstClr val="black"/>
                              </a:solidFill>
                              <a:latin typeface="Cambria Math" panose="02040503050406030204" pitchFamily="18" charset="0"/>
                              <a:ea typeface="Cambria Math" panose="02040503050406030204" pitchFamily="18" charset="0"/>
                            </a:rPr>
                          </m:ctrlPr>
                        </m:sSubPr>
                        <m:e>
                          <m:r>
                            <a:rPr lang="en-US" altLang="zh-TW" sz="3982" i="1" kern="1200">
                              <a:solidFill>
                                <a:prstClr val="black"/>
                              </a:solidFill>
                              <a:latin typeface="Cambria Math" panose="02040503050406030204" pitchFamily="18" charset="0"/>
                              <a:ea typeface="Cambria Math" panose="02040503050406030204" pitchFamily="18" charset="0"/>
                            </a:rPr>
                            <m:t>𝑤</m:t>
                          </m:r>
                        </m:e>
                        <m:sub>
                          <m:r>
                            <a:rPr lang="en-US" altLang="zh-TW" sz="3982" i="1" kern="1200">
                              <a:solidFill>
                                <a:prstClr val="black"/>
                              </a:solidFill>
                              <a:latin typeface="Cambria Math" panose="02040503050406030204" pitchFamily="18" charset="0"/>
                              <a:ea typeface="Cambria Math" panose="02040503050406030204" pitchFamily="18" charset="0"/>
                            </a:rPr>
                            <m:t>1</m:t>
                          </m:r>
                        </m:sub>
                      </m:sSub>
                    </m:oMath>
                  </m:oMathPara>
                </a14:m>
                <a:endParaRPr lang="zh-TW" altLang="en-US" sz="3982" kern="1200" dirty="0">
                  <a:solidFill>
                    <a:prstClr val="black"/>
                  </a:solidFill>
                  <a:latin typeface="Calibri" panose="020F0502020204030204"/>
                </a:endParaRPr>
              </a:p>
            </p:txBody>
          </p:sp>
        </mc:Choice>
        <mc:Fallback xmlns="">
          <p:sp>
            <p:nvSpPr>
              <p:cNvPr id="17" name="文字方塊 16"/>
              <p:cNvSpPr txBox="1">
                <a:spLocks noRot="1" noChangeAspect="1" noMove="1" noResize="1" noEditPoints="1" noAdjustHandles="1" noChangeArrowheads="1" noChangeShapeType="1" noTextEdit="1"/>
              </p:cNvSpPr>
              <p:nvPr/>
            </p:nvSpPr>
            <p:spPr>
              <a:xfrm>
                <a:off x="2466235" y="3358936"/>
                <a:ext cx="700961" cy="61279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字方塊 17"/>
              <p:cNvSpPr txBox="1"/>
              <p:nvPr/>
            </p:nvSpPr>
            <p:spPr>
              <a:xfrm>
                <a:off x="5189498" y="3278817"/>
                <a:ext cx="438273" cy="612796"/>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r>
                        <a:rPr lang="en-US" altLang="zh-TW" sz="3982" i="1" kern="1200">
                          <a:solidFill>
                            <a:prstClr val="black"/>
                          </a:solidFill>
                          <a:latin typeface="Cambria Math" panose="02040503050406030204" pitchFamily="18" charset="0"/>
                          <a:ea typeface="Cambria Math" panose="02040503050406030204" pitchFamily="18" charset="0"/>
                        </a:rPr>
                        <m:t>𝑧</m:t>
                      </m:r>
                    </m:oMath>
                  </m:oMathPara>
                </a14:m>
                <a:endParaRPr lang="zh-TW" altLang="en-US" sz="3982" kern="1200" dirty="0">
                  <a:solidFill>
                    <a:prstClr val="black"/>
                  </a:solidFill>
                  <a:latin typeface="Calibri" panose="020F0502020204030204"/>
                </a:endParaRPr>
              </a:p>
            </p:txBody>
          </p:sp>
        </mc:Choice>
        <mc:Fallback xmlns="">
          <p:sp>
            <p:nvSpPr>
              <p:cNvPr id="18" name="文字方塊 17"/>
              <p:cNvSpPr txBox="1">
                <a:spLocks noRot="1" noChangeAspect="1" noMove="1" noResize="1" noEditPoints="1" noAdjustHandles="1" noChangeArrowheads="1" noChangeShapeType="1" noTextEdit="1"/>
              </p:cNvSpPr>
              <p:nvPr/>
            </p:nvSpPr>
            <p:spPr>
              <a:xfrm>
                <a:off x="5189498" y="3278817"/>
                <a:ext cx="438273" cy="612796"/>
              </a:xfrm>
              <a:prstGeom prst="rect">
                <a:avLst/>
              </a:prstGeom>
              <a:blipFill>
                <a:blip r:embed="rId6"/>
                <a:stretch>
                  <a:fillRect/>
                </a:stretch>
              </a:blipFill>
            </p:spPr>
            <p:txBody>
              <a:bodyPr/>
              <a:lstStyle/>
              <a:p>
                <a:r>
                  <a:rPr lang="zh-CN" altLang="en-US">
                    <a:noFill/>
                  </a:rPr>
                  <a:t> </a:t>
                </a:r>
              </a:p>
            </p:txBody>
          </p:sp>
        </mc:Fallback>
      </mc:AlternateContent>
      <p:sp>
        <p:nvSpPr>
          <p:cNvPr id="19" name="文字方塊 18"/>
          <p:cNvSpPr txBox="1"/>
          <p:nvPr/>
        </p:nvSpPr>
        <p:spPr>
          <a:xfrm>
            <a:off x="7714048" y="3500081"/>
            <a:ext cx="2030458" cy="705129"/>
          </a:xfrm>
          <a:prstGeom prst="rect">
            <a:avLst/>
          </a:prstGeom>
          <a:noFill/>
        </p:spPr>
        <p:txBody>
          <a:bodyPr wrap="square" rtlCol="0">
            <a:spAutoFit/>
          </a:bodyPr>
          <a:lstStyle/>
          <a:p>
            <a:pPr defTabSz="650230" hangingPunct="1"/>
            <a:r>
              <a:rPr lang="en-US" altLang="zh-TW" sz="3982" b="1" kern="1200" dirty="0">
                <a:solidFill>
                  <a:prstClr val="black"/>
                </a:solidFill>
                <a:latin typeface="Calibri" panose="020F0502020204030204"/>
                <a:cs typeface="+mn-cs"/>
              </a:rPr>
              <a:t>……</a:t>
            </a:r>
            <a:endParaRPr lang="zh-TW" altLang="en-US" sz="3982" b="1" kern="1200" dirty="0">
              <a:solidFill>
                <a:prstClr val="black"/>
              </a:solidFill>
              <a:latin typeface="Calibri" panose="020F0502020204030204"/>
              <a:cs typeface="+mn-cs"/>
            </a:endParaRPr>
          </a:p>
        </p:txBody>
      </p:sp>
      <p:sp>
        <p:nvSpPr>
          <p:cNvPr id="20" name="文字方塊 19"/>
          <p:cNvSpPr txBox="1"/>
          <p:nvPr/>
        </p:nvSpPr>
        <p:spPr>
          <a:xfrm rot="2277005">
            <a:off x="7503575" y="5044325"/>
            <a:ext cx="2030458" cy="705129"/>
          </a:xfrm>
          <a:prstGeom prst="rect">
            <a:avLst/>
          </a:prstGeom>
          <a:noFill/>
        </p:spPr>
        <p:txBody>
          <a:bodyPr wrap="square" rtlCol="0">
            <a:spAutoFit/>
          </a:bodyPr>
          <a:lstStyle/>
          <a:p>
            <a:pPr defTabSz="650230" hangingPunct="1"/>
            <a:r>
              <a:rPr lang="en-US" altLang="zh-TW" sz="3982" b="1" kern="1200" dirty="0">
                <a:solidFill>
                  <a:prstClr val="black"/>
                </a:solidFill>
                <a:latin typeface="Calibri" panose="020F0502020204030204"/>
                <a:cs typeface="+mn-cs"/>
              </a:rPr>
              <a:t>……</a:t>
            </a:r>
            <a:endParaRPr lang="zh-TW" altLang="en-US" sz="3982" b="1" kern="1200" dirty="0">
              <a:solidFill>
                <a:prstClr val="black"/>
              </a:solidFill>
              <a:latin typeface="Calibri" panose="020F0502020204030204"/>
              <a:cs typeface="+mn-cs"/>
            </a:endParaRPr>
          </a:p>
        </p:txBody>
      </p:sp>
      <mc:AlternateContent xmlns:mc="http://schemas.openxmlformats.org/markup-compatibility/2006" xmlns:a14="http://schemas.microsoft.com/office/drawing/2010/main">
        <mc:Choice Requires="a14">
          <p:sp>
            <p:nvSpPr>
              <p:cNvPr id="21" name="文字方塊 20"/>
              <p:cNvSpPr txBox="1"/>
              <p:nvPr/>
            </p:nvSpPr>
            <p:spPr>
              <a:xfrm>
                <a:off x="2454470" y="5139678"/>
                <a:ext cx="712759" cy="612796"/>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982" i="1" kern="1200">
                              <a:solidFill>
                                <a:prstClr val="black"/>
                              </a:solidFill>
                              <a:latin typeface="Cambria Math" panose="02040503050406030204" pitchFamily="18" charset="0"/>
                              <a:ea typeface="Cambria Math" panose="02040503050406030204" pitchFamily="18" charset="0"/>
                            </a:rPr>
                          </m:ctrlPr>
                        </m:sSubPr>
                        <m:e>
                          <m:r>
                            <a:rPr lang="en-US" altLang="zh-TW" sz="3982" i="1" kern="1200">
                              <a:solidFill>
                                <a:prstClr val="black"/>
                              </a:solidFill>
                              <a:latin typeface="Cambria Math" panose="02040503050406030204" pitchFamily="18" charset="0"/>
                              <a:ea typeface="Cambria Math" panose="02040503050406030204" pitchFamily="18" charset="0"/>
                            </a:rPr>
                            <m:t>𝑤</m:t>
                          </m:r>
                        </m:e>
                        <m:sub>
                          <m:r>
                            <a:rPr lang="en-US" altLang="zh-TW" sz="3982" i="1" kern="1200">
                              <a:solidFill>
                                <a:prstClr val="black"/>
                              </a:solidFill>
                              <a:latin typeface="Cambria Math" panose="02040503050406030204" pitchFamily="18" charset="0"/>
                              <a:ea typeface="Cambria Math" panose="02040503050406030204" pitchFamily="18" charset="0"/>
                            </a:rPr>
                            <m:t>2</m:t>
                          </m:r>
                        </m:sub>
                      </m:sSub>
                    </m:oMath>
                  </m:oMathPara>
                </a14:m>
                <a:endParaRPr lang="zh-TW" altLang="en-US" sz="3982" kern="1200" dirty="0">
                  <a:solidFill>
                    <a:prstClr val="black"/>
                  </a:solidFill>
                  <a:latin typeface="Calibri" panose="020F0502020204030204"/>
                </a:endParaRPr>
              </a:p>
            </p:txBody>
          </p:sp>
        </mc:Choice>
        <mc:Fallback xmlns="">
          <p:sp>
            <p:nvSpPr>
              <p:cNvPr id="21" name="文字方塊 20"/>
              <p:cNvSpPr txBox="1">
                <a:spLocks noRot="1" noChangeAspect="1" noMove="1" noResize="1" noEditPoints="1" noAdjustHandles="1" noChangeArrowheads="1" noChangeShapeType="1" noTextEdit="1"/>
              </p:cNvSpPr>
              <p:nvPr/>
            </p:nvSpPr>
            <p:spPr>
              <a:xfrm>
                <a:off x="2454470" y="5139678"/>
                <a:ext cx="712759" cy="61279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字方塊 21"/>
              <p:cNvSpPr txBox="1"/>
              <p:nvPr/>
            </p:nvSpPr>
            <p:spPr>
              <a:xfrm>
                <a:off x="1084708" y="3658106"/>
                <a:ext cx="608693" cy="612796"/>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982" i="1" kern="1200">
                              <a:solidFill>
                                <a:prstClr val="black"/>
                              </a:solidFill>
                              <a:latin typeface="Cambria Math" panose="02040503050406030204" pitchFamily="18" charset="0"/>
                              <a:ea typeface="Cambria Math" panose="02040503050406030204" pitchFamily="18" charset="0"/>
                            </a:rPr>
                          </m:ctrlPr>
                        </m:sSubPr>
                        <m:e>
                          <m:r>
                            <a:rPr lang="en-US" altLang="zh-TW" sz="3982" i="1" kern="1200">
                              <a:solidFill>
                                <a:prstClr val="black"/>
                              </a:solidFill>
                              <a:latin typeface="Cambria Math" panose="02040503050406030204" pitchFamily="18" charset="0"/>
                              <a:ea typeface="Cambria Math" panose="02040503050406030204" pitchFamily="18" charset="0"/>
                            </a:rPr>
                            <m:t>𝑥</m:t>
                          </m:r>
                        </m:e>
                        <m:sub>
                          <m:r>
                            <a:rPr lang="en-US" altLang="zh-TW" sz="3982" i="1" kern="1200">
                              <a:solidFill>
                                <a:prstClr val="black"/>
                              </a:solidFill>
                              <a:latin typeface="Cambria Math" panose="02040503050406030204" pitchFamily="18" charset="0"/>
                              <a:ea typeface="Cambria Math" panose="02040503050406030204" pitchFamily="18" charset="0"/>
                            </a:rPr>
                            <m:t>1</m:t>
                          </m:r>
                        </m:sub>
                      </m:sSub>
                    </m:oMath>
                  </m:oMathPara>
                </a14:m>
                <a:endParaRPr lang="zh-TW" altLang="en-US" sz="3982" kern="1200" dirty="0">
                  <a:solidFill>
                    <a:prstClr val="black"/>
                  </a:solidFill>
                  <a:latin typeface="Calibri" panose="020F0502020204030204"/>
                </a:endParaRPr>
              </a:p>
            </p:txBody>
          </p:sp>
        </mc:Choice>
        <mc:Fallback xmlns="">
          <p:sp>
            <p:nvSpPr>
              <p:cNvPr id="22" name="文字方塊 21"/>
              <p:cNvSpPr txBox="1">
                <a:spLocks noRot="1" noChangeAspect="1" noMove="1" noResize="1" noEditPoints="1" noAdjustHandles="1" noChangeArrowheads="1" noChangeShapeType="1" noTextEdit="1"/>
              </p:cNvSpPr>
              <p:nvPr/>
            </p:nvSpPr>
            <p:spPr>
              <a:xfrm>
                <a:off x="1084708" y="3658106"/>
                <a:ext cx="608693" cy="612796"/>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字方塊 22"/>
              <p:cNvSpPr txBox="1"/>
              <p:nvPr/>
            </p:nvSpPr>
            <p:spPr>
              <a:xfrm>
                <a:off x="1104105" y="6309642"/>
                <a:ext cx="620490" cy="612796"/>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982" i="1" kern="1200">
                              <a:solidFill>
                                <a:prstClr val="black"/>
                              </a:solidFill>
                              <a:latin typeface="Cambria Math" panose="02040503050406030204" pitchFamily="18" charset="0"/>
                              <a:ea typeface="Cambria Math" panose="02040503050406030204" pitchFamily="18" charset="0"/>
                            </a:rPr>
                          </m:ctrlPr>
                        </m:sSubPr>
                        <m:e>
                          <m:r>
                            <a:rPr lang="en-US" altLang="zh-TW" sz="3982" i="1" kern="1200">
                              <a:solidFill>
                                <a:prstClr val="black"/>
                              </a:solidFill>
                              <a:latin typeface="Cambria Math" panose="02040503050406030204" pitchFamily="18" charset="0"/>
                              <a:ea typeface="Cambria Math" panose="02040503050406030204" pitchFamily="18" charset="0"/>
                            </a:rPr>
                            <m:t>𝑥</m:t>
                          </m:r>
                        </m:e>
                        <m:sub>
                          <m:r>
                            <a:rPr lang="en-US" altLang="zh-TW" sz="3982" i="1" kern="1200">
                              <a:solidFill>
                                <a:prstClr val="black"/>
                              </a:solidFill>
                              <a:latin typeface="Cambria Math" panose="02040503050406030204" pitchFamily="18" charset="0"/>
                              <a:ea typeface="Cambria Math" panose="02040503050406030204" pitchFamily="18" charset="0"/>
                            </a:rPr>
                            <m:t>2</m:t>
                          </m:r>
                        </m:sub>
                      </m:sSub>
                    </m:oMath>
                  </m:oMathPara>
                </a14:m>
                <a:endParaRPr lang="zh-TW" altLang="en-US" sz="3982" kern="1200" dirty="0">
                  <a:solidFill>
                    <a:prstClr val="black"/>
                  </a:solidFill>
                  <a:latin typeface="Calibri" panose="020F0502020204030204"/>
                </a:endParaRPr>
              </a:p>
            </p:txBody>
          </p:sp>
        </mc:Choice>
        <mc:Fallback xmlns="">
          <p:sp>
            <p:nvSpPr>
              <p:cNvPr id="23" name="文字方塊 22"/>
              <p:cNvSpPr txBox="1">
                <a:spLocks noRot="1" noChangeAspect="1" noMove="1" noResize="1" noEditPoints="1" noAdjustHandles="1" noChangeArrowheads="1" noChangeShapeType="1" noTextEdit="1"/>
              </p:cNvSpPr>
              <p:nvPr/>
            </p:nvSpPr>
            <p:spPr>
              <a:xfrm>
                <a:off x="1104105" y="6309642"/>
                <a:ext cx="620490" cy="612796"/>
              </a:xfrm>
              <a:prstGeom prst="rect">
                <a:avLst/>
              </a:prstGeom>
              <a:blipFill>
                <a:blip r:embed="rId9"/>
                <a:stretch>
                  <a:fillRect/>
                </a:stretch>
              </a:blipFill>
            </p:spPr>
            <p:txBody>
              <a:bodyPr/>
              <a:lstStyle/>
              <a:p>
                <a:r>
                  <a:rPr lang="zh-CN" altLang="en-US">
                    <a:noFill/>
                  </a:rPr>
                  <a:t> </a:t>
                </a:r>
              </a:p>
            </p:txBody>
          </p:sp>
        </mc:Fallback>
      </mc:AlternateContent>
      <p:grpSp>
        <p:nvGrpSpPr>
          <p:cNvPr id="24" name="群組 23"/>
          <p:cNvGrpSpPr/>
          <p:nvPr/>
        </p:nvGrpSpPr>
        <p:grpSpPr>
          <a:xfrm>
            <a:off x="9793389" y="3544612"/>
            <a:ext cx="2319623" cy="816580"/>
            <a:chOff x="6972319" y="1991264"/>
            <a:chExt cx="1630985" cy="574158"/>
          </a:xfrm>
        </p:grpSpPr>
        <p:cxnSp>
          <p:nvCxnSpPr>
            <p:cNvPr id="25" name="直線單箭頭接點 24"/>
            <p:cNvCxnSpPr/>
            <p:nvPr/>
          </p:nvCxnSpPr>
          <p:spPr>
            <a:xfrm>
              <a:off x="7511561" y="2260065"/>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橢圓 25"/>
            <p:cNvSpPr/>
            <p:nvPr/>
          </p:nvSpPr>
          <p:spPr>
            <a:xfrm>
              <a:off x="6972319" y="199126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27" name="手繪多邊形 26"/>
            <p:cNvSpPr/>
            <p:nvPr/>
          </p:nvSpPr>
          <p:spPr>
            <a:xfrm>
              <a:off x="7029490" y="208302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28" name="文字方塊 27"/>
                <p:cNvSpPr txBox="1"/>
                <p:nvPr/>
              </p:nvSpPr>
              <p:spPr>
                <a:xfrm>
                  <a:off x="8235054" y="1995620"/>
                  <a:ext cx="368250" cy="369287"/>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413" i="1" kern="1200">
                                <a:solidFill>
                                  <a:prstClr val="black"/>
                                </a:solidFill>
                                <a:latin typeface="Cambria Math" panose="02040503050406030204" pitchFamily="18" charset="0"/>
                                <a:cs typeface="+mn-cs"/>
                              </a:rPr>
                            </m:ctrlPr>
                          </m:sSubPr>
                          <m:e>
                            <m:r>
                              <a:rPr lang="en-US" altLang="zh-TW" sz="3413" i="1" kern="1200">
                                <a:solidFill>
                                  <a:prstClr val="black"/>
                                </a:solidFill>
                                <a:latin typeface="Cambria Math" panose="02040503050406030204" pitchFamily="18" charset="0"/>
                                <a:cs typeface="+mn-cs"/>
                              </a:rPr>
                              <m:t>𝑦</m:t>
                            </m:r>
                          </m:e>
                          <m:sub>
                            <m:r>
                              <a:rPr lang="en-US" altLang="zh-TW" sz="3413" i="1" kern="1200">
                                <a:solidFill>
                                  <a:prstClr val="black"/>
                                </a:solidFill>
                                <a:latin typeface="Cambria Math" panose="02040503050406030204" pitchFamily="18" charset="0"/>
                                <a:cs typeface="+mn-cs"/>
                              </a:rPr>
                              <m:t>1</m:t>
                            </m:r>
                          </m:sub>
                        </m:sSub>
                      </m:oMath>
                    </m:oMathPara>
                  </a14:m>
                  <a:endParaRPr lang="zh-TW" altLang="en-US" sz="3413" kern="1200" dirty="0">
                    <a:solidFill>
                      <a:prstClr val="black"/>
                    </a:solidFill>
                    <a:latin typeface="Calibri" panose="020F0502020204030204"/>
                    <a:cs typeface="+mn-cs"/>
                  </a:endParaRPr>
                </a:p>
              </p:txBody>
            </p:sp>
          </mc:Choice>
          <mc:Fallback xmlns="">
            <p:sp>
              <p:nvSpPr>
                <p:cNvPr id="28" name="文字方塊 27"/>
                <p:cNvSpPr txBox="1">
                  <a:spLocks noRot="1" noChangeAspect="1" noMove="1" noResize="1" noEditPoints="1" noAdjustHandles="1" noChangeArrowheads="1" noChangeShapeType="1" noTextEdit="1"/>
                </p:cNvSpPr>
                <p:nvPr/>
              </p:nvSpPr>
              <p:spPr>
                <a:xfrm>
                  <a:off x="8235054" y="1995620"/>
                  <a:ext cx="368250" cy="369287"/>
                </a:xfrm>
                <a:prstGeom prst="rect">
                  <a:avLst/>
                </a:prstGeom>
                <a:blipFill>
                  <a:blip r:embed="rId10"/>
                  <a:stretch>
                    <a:fillRect/>
                  </a:stretch>
                </a:blipFill>
              </p:spPr>
              <p:txBody>
                <a:bodyPr/>
                <a:lstStyle/>
                <a:p>
                  <a:r>
                    <a:rPr lang="zh-CN" altLang="en-US">
                      <a:noFill/>
                    </a:rPr>
                    <a:t> </a:t>
                  </a:r>
                </a:p>
              </p:txBody>
            </p:sp>
          </mc:Fallback>
        </mc:AlternateContent>
      </p:grpSp>
      <p:grpSp>
        <p:nvGrpSpPr>
          <p:cNvPr id="29" name="群組 28"/>
          <p:cNvGrpSpPr/>
          <p:nvPr/>
        </p:nvGrpSpPr>
        <p:grpSpPr>
          <a:xfrm>
            <a:off x="9793391" y="6202388"/>
            <a:ext cx="2270462" cy="816580"/>
            <a:chOff x="6971653" y="3807759"/>
            <a:chExt cx="1596418" cy="574158"/>
          </a:xfrm>
        </p:grpSpPr>
        <p:cxnSp>
          <p:nvCxnSpPr>
            <p:cNvPr id="30" name="直線單箭頭接點 29"/>
            <p:cNvCxnSpPr/>
            <p:nvPr/>
          </p:nvCxnSpPr>
          <p:spPr>
            <a:xfrm>
              <a:off x="7469205" y="4136249"/>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橢圓 30"/>
            <p:cNvSpPr/>
            <p:nvPr/>
          </p:nvSpPr>
          <p:spPr>
            <a:xfrm>
              <a:off x="6971653" y="3807759"/>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32" name="手繪多邊形 31"/>
            <p:cNvSpPr/>
            <p:nvPr/>
          </p:nvSpPr>
          <p:spPr>
            <a:xfrm>
              <a:off x="7034221" y="3917795"/>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33" name="文字方塊 32"/>
                <p:cNvSpPr txBox="1"/>
                <p:nvPr/>
              </p:nvSpPr>
              <p:spPr>
                <a:xfrm>
                  <a:off x="8192698" y="3931665"/>
                  <a:ext cx="375373" cy="369287"/>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413" i="1" kern="1200">
                                <a:solidFill>
                                  <a:prstClr val="black"/>
                                </a:solidFill>
                                <a:latin typeface="Cambria Math" panose="02040503050406030204" pitchFamily="18" charset="0"/>
                                <a:cs typeface="+mn-cs"/>
                              </a:rPr>
                            </m:ctrlPr>
                          </m:sSubPr>
                          <m:e>
                            <m:r>
                              <a:rPr lang="en-US" altLang="zh-TW" sz="3413" i="1" kern="1200">
                                <a:solidFill>
                                  <a:prstClr val="black"/>
                                </a:solidFill>
                                <a:latin typeface="Cambria Math" panose="02040503050406030204" pitchFamily="18" charset="0"/>
                                <a:cs typeface="+mn-cs"/>
                              </a:rPr>
                              <m:t>𝑦</m:t>
                            </m:r>
                          </m:e>
                          <m:sub>
                            <m:r>
                              <a:rPr lang="en-US" altLang="zh-TW" sz="3413" i="1" kern="1200">
                                <a:solidFill>
                                  <a:prstClr val="black"/>
                                </a:solidFill>
                                <a:latin typeface="Cambria Math" panose="02040503050406030204" pitchFamily="18" charset="0"/>
                                <a:cs typeface="+mn-cs"/>
                              </a:rPr>
                              <m:t>2</m:t>
                            </m:r>
                          </m:sub>
                        </m:sSub>
                      </m:oMath>
                    </m:oMathPara>
                  </a14:m>
                  <a:endParaRPr lang="zh-TW" altLang="en-US" sz="3413" kern="1200" dirty="0">
                    <a:solidFill>
                      <a:prstClr val="black"/>
                    </a:solidFill>
                    <a:latin typeface="Calibri" panose="020F0502020204030204"/>
                    <a:cs typeface="+mn-cs"/>
                  </a:endParaRPr>
                </a:p>
              </p:txBody>
            </p:sp>
          </mc:Choice>
          <mc:Fallback xmlns="">
            <p:sp>
              <p:nvSpPr>
                <p:cNvPr id="33" name="文字方塊 32"/>
                <p:cNvSpPr txBox="1">
                  <a:spLocks noRot="1" noChangeAspect="1" noMove="1" noResize="1" noEditPoints="1" noAdjustHandles="1" noChangeArrowheads="1" noChangeShapeType="1" noTextEdit="1"/>
                </p:cNvSpPr>
                <p:nvPr/>
              </p:nvSpPr>
              <p:spPr>
                <a:xfrm>
                  <a:off x="8192698" y="3931665"/>
                  <a:ext cx="375373" cy="369287"/>
                </a:xfrm>
                <a:prstGeom prst="rect">
                  <a:avLst/>
                </a:prstGeom>
                <a:blipFill>
                  <a:blip r:embed="rId11"/>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4" name="矩形 33"/>
              <p:cNvSpPr/>
              <p:nvPr/>
            </p:nvSpPr>
            <p:spPr>
              <a:xfrm>
                <a:off x="3378058" y="5646470"/>
                <a:ext cx="4905638" cy="705129"/>
              </a:xfrm>
              <a:prstGeom prst="rect">
                <a:avLst/>
              </a:prstGeom>
            </p:spPr>
            <p:txBody>
              <a:bodyPr wrap="none">
                <a:spAutoFit/>
              </a:bodyPr>
              <a:lstStyle/>
              <a:p>
                <a:pPr algn="l" defTabSz="650230" hangingPunct="1"/>
                <a14:m>
                  <m:oMathPara xmlns:m="http://schemas.openxmlformats.org/officeDocument/2006/math">
                    <m:oMathParaPr>
                      <m:jc m:val="centerGroup"/>
                    </m:oMathParaPr>
                    <m:oMath xmlns:m="http://schemas.openxmlformats.org/officeDocument/2006/math">
                      <m:r>
                        <a:rPr lang="en-US" altLang="zh-TW" sz="3982" i="1" kern="1200">
                          <a:solidFill>
                            <a:prstClr val="black"/>
                          </a:solidFill>
                          <a:latin typeface="Cambria Math" panose="02040503050406030204" pitchFamily="18" charset="0"/>
                          <a:cs typeface="+mn-cs"/>
                        </a:rPr>
                        <m:t>𝑧</m:t>
                      </m:r>
                      <m:r>
                        <a:rPr lang="en-US" altLang="zh-TW" sz="3982" i="1" kern="1200">
                          <a:solidFill>
                            <a:prstClr val="black"/>
                          </a:solidFill>
                          <a:latin typeface="Cambria Math" panose="02040503050406030204" pitchFamily="18" charset="0"/>
                          <a:cs typeface="+mn-cs"/>
                        </a:rPr>
                        <m:t>=</m:t>
                      </m:r>
                      <m:sSub>
                        <m:sSubPr>
                          <m:ctrlPr>
                            <a:rPr lang="en-US" altLang="zh-TW" sz="3982" i="1" kern="1200">
                              <a:solidFill>
                                <a:prstClr val="black"/>
                              </a:solidFill>
                              <a:latin typeface="Cambria Math" panose="02040503050406030204" pitchFamily="18" charset="0"/>
                              <a:cs typeface="+mn-cs"/>
                            </a:rPr>
                          </m:ctrlPr>
                        </m:sSubPr>
                        <m:e>
                          <m:r>
                            <a:rPr lang="en-US" altLang="zh-TW" sz="3982" i="1" kern="1200">
                              <a:solidFill>
                                <a:prstClr val="black"/>
                              </a:solidFill>
                              <a:latin typeface="Cambria Math" panose="02040503050406030204" pitchFamily="18" charset="0"/>
                              <a:cs typeface="+mn-cs"/>
                            </a:rPr>
                            <m:t>𝑥</m:t>
                          </m:r>
                        </m:e>
                        <m:sub>
                          <m:r>
                            <a:rPr lang="en-US" altLang="zh-TW" sz="3982" i="1" kern="1200">
                              <a:solidFill>
                                <a:prstClr val="black"/>
                              </a:solidFill>
                              <a:latin typeface="Cambria Math" panose="02040503050406030204" pitchFamily="18" charset="0"/>
                              <a:cs typeface="+mn-cs"/>
                            </a:rPr>
                            <m:t>1</m:t>
                          </m:r>
                        </m:sub>
                      </m:sSub>
                      <m:sSub>
                        <m:sSubPr>
                          <m:ctrlPr>
                            <a:rPr lang="en-US" altLang="zh-TW" sz="3982" i="1" kern="1200">
                              <a:solidFill>
                                <a:prstClr val="black"/>
                              </a:solidFill>
                              <a:latin typeface="Cambria Math" panose="02040503050406030204" pitchFamily="18" charset="0"/>
                              <a:cs typeface="+mn-cs"/>
                            </a:rPr>
                          </m:ctrlPr>
                        </m:sSubPr>
                        <m:e>
                          <m:r>
                            <a:rPr lang="en-US" altLang="zh-TW" sz="3982" i="1" kern="1200">
                              <a:solidFill>
                                <a:prstClr val="black"/>
                              </a:solidFill>
                              <a:latin typeface="Cambria Math" panose="02040503050406030204" pitchFamily="18" charset="0"/>
                              <a:cs typeface="+mn-cs"/>
                            </a:rPr>
                            <m:t>𝑤</m:t>
                          </m:r>
                        </m:e>
                        <m:sub>
                          <m:r>
                            <a:rPr lang="en-US" altLang="zh-TW" sz="3982" i="1" kern="1200">
                              <a:solidFill>
                                <a:prstClr val="black"/>
                              </a:solidFill>
                              <a:latin typeface="Cambria Math" panose="02040503050406030204" pitchFamily="18" charset="0"/>
                              <a:cs typeface="+mn-cs"/>
                            </a:rPr>
                            <m:t>1</m:t>
                          </m:r>
                        </m:sub>
                      </m:sSub>
                      <m:r>
                        <a:rPr lang="en-US" altLang="zh-TW" sz="3982" i="1" kern="1200">
                          <a:solidFill>
                            <a:prstClr val="black"/>
                          </a:solidFill>
                          <a:latin typeface="Cambria Math" panose="02040503050406030204" pitchFamily="18" charset="0"/>
                          <a:cs typeface="+mn-cs"/>
                        </a:rPr>
                        <m:t>+</m:t>
                      </m:r>
                      <m:sSub>
                        <m:sSubPr>
                          <m:ctrlPr>
                            <a:rPr lang="en-US" altLang="zh-TW" sz="3982" i="1" kern="1200">
                              <a:solidFill>
                                <a:prstClr val="black"/>
                              </a:solidFill>
                              <a:latin typeface="Cambria Math" panose="02040503050406030204" pitchFamily="18" charset="0"/>
                              <a:cs typeface="+mn-cs"/>
                            </a:rPr>
                          </m:ctrlPr>
                        </m:sSubPr>
                        <m:e>
                          <m:r>
                            <a:rPr lang="en-US" altLang="zh-TW" sz="3982" i="1" kern="1200">
                              <a:solidFill>
                                <a:prstClr val="black"/>
                              </a:solidFill>
                              <a:latin typeface="Cambria Math" panose="02040503050406030204" pitchFamily="18" charset="0"/>
                              <a:cs typeface="+mn-cs"/>
                            </a:rPr>
                            <m:t>𝑥</m:t>
                          </m:r>
                        </m:e>
                        <m:sub>
                          <m:r>
                            <a:rPr lang="en-US" altLang="zh-TW" sz="3982" i="1" kern="1200">
                              <a:solidFill>
                                <a:prstClr val="black"/>
                              </a:solidFill>
                              <a:latin typeface="Cambria Math" panose="02040503050406030204" pitchFamily="18" charset="0"/>
                              <a:cs typeface="+mn-cs"/>
                            </a:rPr>
                            <m:t>2</m:t>
                          </m:r>
                        </m:sub>
                      </m:sSub>
                      <m:sSub>
                        <m:sSubPr>
                          <m:ctrlPr>
                            <a:rPr lang="en-US" altLang="zh-TW" sz="3982" i="1" kern="1200">
                              <a:solidFill>
                                <a:prstClr val="black"/>
                              </a:solidFill>
                              <a:latin typeface="Cambria Math" panose="02040503050406030204" pitchFamily="18" charset="0"/>
                              <a:cs typeface="+mn-cs"/>
                            </a:rPr>
                          </m:ctrlPr>
                        </m:sSubPr>
                        <m:e>
                          <m:r>
                            <a:rPr lang="en-US" altLang="zh-TW" sz="3982" i="1" kern="1200">
                              <a:solidFill>
                                <a:prstClr val="black"/>
                              </a:solidFill>
                              <a:latin typeface="Cambria Math" panose="02040503050406030204" pitchFamily="18" charset="0"/>
                              <a:cs typeface="+mn-cs"/>
                            </a:rPr>
                            <m:t>𝑤</m:t>
                          </m:r>
                        </m:e>
                        <m:sub>
                          <m:r>
                            <a:rPr lang="en-US" altLang="zh-TW" sz="3982" i="1" kern="1200">
                              <a:solidFill>
                                <a:prstClr val="black"/>
                              </a:solidFill>
                              <a:latin typeface="Cambria Math" panose="02040503050406030204" pitchFamily="18" charset="0"/>
                              <a:cs typeface="+mn-cs"/>
                            </a:rPr>
                            <m:t>2</m:t>
                          </m:r>
                        </m:sub>
                      </m:sSub>
                      <m:r>
                        <a:rPr lang="en-US" altLang="zh-TW"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𝑏</m:t>
                      </m:r>
                    </m:oMath>
                  </m:oMathPara>
                </a14:m>
                <a:endParaRPr lang="zh-TW" altLang="en-US" sz="3982" kern="1200" dirty="0">
                  <a:solidFill>
                    <a:prstClr val="black"/>
                  </a:solidFill>
                  <a:latin typeface="Calibri" panose="020F0502020204030204"/>
                  <a:cs typeface="+mn-cs"/>
                </a:endParaRPr>
              </a:p>
            </p:txBody>
          </p:sp>
        </mc:Choice>
        <mc:Fallback xmlns="">
          <p:sp>
            <p:nvSpPr>
              <p:cNvPr id="34" name="矩形 33"/>
              <p:cNvSpPr>
                <a:spLocks noRot="1" noChangeAspect="1" noMove="1" noResize="1" noEditPoints="1" noAdjustHandles="1" noChangeArrowheads="1" noChangeShapeType="1" noTextEdit="1"/>
              </p:cNvSpPr>
              <p:nvPr/>
            </p:nvSpPr>
            <p:spPr>
              <a:xfrm>
                <a:off x="3378058" y="5646470"/>
                <a:ext cx="4905638" cy="705129"/>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字方塊 34"/>
              <p:cNvSpPr txBox="1"/>
              <p:nvPr/>
            </p:nvSpPr>
            <p:spPr>
              <a:xfrm>
                <a:off x="1494209" y="7675664"/>
                <a:ext cx="2559419" cy="612796"/>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f>
                        <m:fPr>
                          <m:type m:val="lin"/>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𝑧</m:t>
                          </m:r>
                        </m:num>
                        <m:den>
                          <m:r>
                            <a:rPr lang="zh-TW" altLang="en-US" sz="3982" i="1" kern="1200">
                              <a:solidFill>
                                <a:prstClr val="black"/>
                              </a:solidFill>
                              <a:latin typeface="Cambria Math" panose="02040503050406030204" pitchFamily="18" charset="0"/>
                              <a:cs typeface="+mn-cs"/>
                            </a:rPr>
                            <m:t>𝜕</m:t>
                          </m:r>
                          <m:sSub>
                            <m:sSubPr>
                              <m:ctrlPr>
                                <a:rPr lang="en-US" altLang="zh-TW" sz="3982" i="1" kern="1200">
                                  <a:solidFill>
                                    <a:prstClr val="black"/>
                                  </a:solidFill>
                                  <a:latin typeface="Cambria Math" panose="02040503050406030204" pitchFamily="18" charset="0"/>
                                  <a:cs typeface="+mn-cs"/>
                                </a:rPr>
                              </m:ctrlPr>
                            </m:sSubPr>
                            <m:e>
                              <m:r>
                                <a:rPr lang="en-US" altLang="zh-TW" sz="3982" i="1" kern="1200">
                                  <a:solidFill>
                                    <a:prstClr val="black"/>
                                  </a:solidFill>
                                  <a:latin typeface="Cambria Math" panose="02040503050406030204" pitchFamily="18" charset="0"/>
                                  <a:cs typeface="+mn-cs"/>
                                </a:rPr>
                                <m:t>𝑤</m:t>
                              </m:r>
                            </m:e>
                            <m:sub>
                              <m:r>
                                <a:rPr lang="en-US" altLang="zh-TW" sz="3982" i="1" kern="1200">
                                  <a:solidFill>
                                    <a:prstClr val="black"/>
                                  </a:solidFill>
                                  <a:latin typeface="Cambria Math" panose="02040503050406030204" pitchFamily="18" charset="0"/>
                                  <a:cs typeface="+mn-cs"/>
                                </a:rPr>
                                <m:t>1</m:t>
                              </m:r>
                            </m:sub>
                          </m:sSub>
                        </m:den>
                      </m:f>
                      <m:r>
                        <a:rPr lang="en-US" altLang="zh-TW" sz="3982" i="1" kern="1200">
                          <a:solidFill>
                            <a:prstClr val="black"/>
                          </a:solidFill>
                          <a:latin typeface="Cambria Math" panose="02040503050406030204" pitchFamily="18" charset="0"/>
                          <a:cs typeface="+mn-cs"/>
                        </a:rPr>
                        <m:t>=?</m:t>
                      </m:r>
                    </m:oMath>
                  </m:oMathPara>
                </a14:m>
                <a:endParaRPr lang="zh-TW" altLang="en-US" sz="3982" kern="1200" dirty="0">
                  <a:solidFill>
                    <a:prstClr val="black"/>
                  </a:solidFill>
                  <a:latin typeface="Calibri" panose="020F0502020204030204"/>
                  <a:cs typeface="+mn-cs"/>
                </a:endParaRPr>
              </a:p>
            </p:txBody>
          </p:sp>
        </mc:Choice>
        <mc:Fallback xmlns="">
          <p:sp>
            <p:nvSpPr>
              <p:cNvPr id="35" name="文字方塊 34"/>
              <p:cNvSpPr txBox="1">
                <a:spLocks noRot="1" noChangeAspect="1" noMove="1" noResize="1" noEditPoints="1" noAdjustHandles="1" noChangeArrowheads="1" noChangeShapeType="1" noTextEdit="1"/>
              </p:cNvSpPr>
              <p:nvPr/>
            </p:nvSpPr>
            <p:spPr>
              <a:xfrm>
                <a:off x="1494209" y="7675664"/>
                <a:ext cx="2559419" cy="612796"/>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4055547" y="7572636"/>
                <a:ext cx="793358" cy="705129"/>
              </a:xfrm>
              <a:prstGeom prst="rect">
                <a:avLst/>
              </a:prstGeom>
            </p:spPr>
            <p:txBody>
              <a:bodyPr wrap="none">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982" i="1" kern="1200">
                              <a:solidFill>
                                <a:prstClr val="black"/>
                              </a:solidFill>
                              <a:latin typeface="Cambria Math" panose="02040503050406030204" pitchFamily="18" charset="0"/>
                              <a:cs typeface="+mn-cs"/>
                            </a:rPr>
                          </m:ctrlPr>
                        </m:sSubPr>
                        <m:e>
                          <m:r>
                            <a:rPr lang="en-US" altLang="zh-TW" sz="3982" i="1" kern="1200">
                              <a:solidFill>
                                <a:prstClr val="black"/>
                              </a:solidFill>
                              <a:latin typeface="Cambria Math" panose="02040503050406030204" pitchFamily="18" charset="0"/>
                              <a:cs typeface="+mn-cs"/>
                            </a:rPr>
                            <m:t>𝑥</m:t>
                          </m:r>
                        </m:e>
                        <m:sub>
                          <m:r>
                            <a:rPr lang="en-US" altLang="zh-TW" sz="3982" i="1" kern="1200">
                              <a:solidFill>
                                <a:prstClr val="black"/>
                              </a:solidFill>
                              <a:latin typeface="Cambria Math" panose="02040503050406030204" pitchFamily="18" charset="0"/>
                              <a:cs typeface="+mn-cs"/>
                            </a:rPr>
                            <m:t>1</m:t>
                          </m:r>
                        </m:sub>
                      </m:sSub>
                    </m:oMath>
                  </m:oMathPara>
                </a14:m>
                <a:endParaRPr lang="zh-TW" altLang="en-US" sz="3982" kern="1200" dirty="0">
                  <a:solidFill>
                    <a:prstClr val="black"/>
                  </a:solidFill>
                  <a:latin typeface="Calibri" panose="020F0502020204030204"/>
                  <a:cs typeface="+mn-cs"/>
                </a:endParaRPr>
              </a:p>
            </p:txBody>
          </p:sp>
        </mc:Choice>
        <mc:Fallback xmlns="">
          <p:sp>
            <p:nvSpPr>
              <p:cNvPr id="36" name="矩形 35"/>
              <p:cNvSpPr>
                <a:spLocks noRot="1" noChangeAspect="1" noMove="1" noResize="1" noEditPoints="1" noAdjustHandles="1" noChangeArrowheads="1" noChangeShapeType="1" noTextEdit="1"/>
              </p:cNvSpPr>
              <p:nvPr/>
            </p:nvSpPr>
            <p:spPr>
              <a:xfrm>
                <a:off x="4055547" y="7572636"/>
                <a:ext cx="793358" cy="705129"/>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字方塊 36"/>
              <p:cNvSpPr txBox="1"/>
              <p:nvPr/>
            </p:nvSpPr>
            <p:spPr>
              <a:xfrm>
                <a:off x="1049717" y="2241690"/>
                <a:ext cx="7311169" cy="612796"/>
              </a:xfrm>
              <a:prstGeom prst="rect">
                <a:avLst/>
              </a:prstGeom>
              <a:noFill/>
            </p:spPr>
            <p:txBody>
              <a:bodyPr wrap="none" lIns="0" tIns="0" rIns="0" bIns="0" rtlCol="0">
                <a:spAutoFit/>
              </a:bodyPr>
              <a:lstStyle/>
              <a:p>
                <a:pPr algn="l" defTabSz="650230" hangingPunct="1"/>
                <a:r>
                  <a:rPr lang="en-US" altLang="zh-TW" sz="3982" kern="1200" dirty="0">
                    <a:solidFill>
                      <a:prstClr val="black"/>
                    </a:solidFill>
                    <a:latin typeface="Calibri" panose="020F0502020204030204"/>
                    <a:cs typeface="+mn-cs"/>
                  </a:rPr>
                  <a:t>Compute </a:t>
                </a:r>
                <a14:m>
                  <m:oMath xmlns:m="http://schemas.openxmlformats.org/officeDocument/2006/math">
                    <m:f>
                      <m:fPr>
                        <m:type m:val="lin"/>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𝑧</m:t>
                        </m:r>
                      </m:num>
                      <m:den>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𝑤</m:t>
                        </m:r>
                      </m:den>
                    </m:f>
                  </m:oMath>
                </a14:m>
                <a:r>
                  <a:rPr lang="en-US" altLang="zh-TW" sz="3982" kern="1200" dirty="0">
                    <a:solidFill>
                      <a:prstClr val="black"/>
                    </a:solidFill>
                    <a:latin typeface="Calibri" panose="020F0502020204030204"/>
                    <a:cs typeface="+mn-cs"/>
                  </a:rPr>
                  <a:t> for all parameters</a:t>
                </a:r>
                <a:endParaRPr lang="zh-TW" altLang="en-US" sz="3982" kern="1200" dirty="0">
                  <a:solidFill>
                    <a:prstClr val="black"/>
                  </a:solidFill>
                  <a:latin typeface="Calibri" panose="020F0502020204030204"/>
                  <a:cs typeface="+mn-cs"/>
                </a:endParaRPr>
              </a:p>
            </p:txBody>
          </p:sp>
        </mc:Choice>
        <mc:Fallback xmlns="">
          <p:sp>
            <p:nvSpPr>
              <p:cNvPr id="37" name="文字方塊 36"/>
              <p:cNvSpPr txBox="1">
                <a:spLocks noRot="1" noChangeAspect="1" noMove="1" noResize="1" noEditPoints="1" noAdjustHandles="1" noChangeArrowheads="1" noChangeShapeType="1" noTextEdit="1"/>
              </p:cNvSpPr>
              <p:nvPr/>
            </p:nvSpPr>
            <p:spPr>
              <a:xfrm>
                <a:off x="1049717" y="2241690"/>
                <a:ext cx="7311169" cy="612796"/>
              </a:xfrm>
              <a:prstGeom prst="rect">
                <a:avLst/>
              </a:prstGeom>
              <a:blipFill>
                <a:blip r:embed="rId15"/>
                <a:stretch>
                  <a:fillRect l="-4167" t="-26000" r="-3250" b="-5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字方塊 37"/>
              <p:cNvSpPr txBox="1"/>
              <p:nvPr/>
            </p:nvSpPr>
            <p:spPr>
              <a:xfrm>
                <a:off x="1494209" y="8605254"/>
                <a:ext cx="2571217" cy="612796"/>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f>
                        <m:fPr>
                          <m:type m:val="lin"/>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𝑧</m:t>
                          </m:r>
                        </m:num>
                        <m:den>
                          <m:r>
                            <a:rPr lang="zh-TW" altLang="en-US" sz="3982" i="1" kern="1200">
                              <a:solidFill>
                                <a:prstClr val="black"/>
                              </a:solidFill>
                              <a:latin typeface="Cambria Math" panose="02040503050406030204" pitchFamily="18" charset="0"/>
                              <a:cs typeface="+mn-cs"/>
                            </a:rPr>
                            <m:t>𝜕</m:t>
                          </m:r>
                          <m:sSub>
                            <m:sSubPr>
                              <m:ctrlPr>
                                <a:rPr lang="en-US" altLang="zh-TW" sz="3982" i="1" kern="1200">
                                  <a:solidFill>
                                    <a:prstClr val="black"/>
                                  </a:solidFill>
                                  <a:latin typeface="Cambria Math" panose="02040503050406030204" pitchFamily="18" charset="0"/>
                                  <a:cs typeface="+mn-cs"/>
                                </a:rPr>
                              </m:ctrlPr>
                            </m:sSubPr>
                            <m:e>
                              <m:r>
                                <a:rPr lang="en-US" altLang="zh-TW" sz="3982" i="1" kern="1200">
                                  <a:solidFill>
                                    <a:prstClr val="black"/>
                                  </a:solidFill>
                                  <a:latin typeface="Cambria Math" panose="02040503050406030204" pitchFamily="18" charset="0"/>
                                  <a:cs typeface="+mn-cs"/>
                                </a:rPr>
                                <m:t>𝑤</m:t>
                              </m:r>
                            </m:e>
                            <m:sub>
                              <m:r>
                                <a:rPr lang="en-US" altLang="zh-TW" sz="3982" i="1" kern="1200">
                                  <a:solidFill>
                                    <a:prstClr val="black"/>
                                  </a:solidFill>
                                  <a:latin typeface="Cambria Math" panose="02040503050406030204" pitchFamily="18" charset="0"/>
                                  <a:cs typeface="+mn-cs"/>
                                </a:rPr>
                                <m:t>2</m:t>
                              </m:r>
                            </m:sub>
                          </m:sSub>
                        </m:den>
                      </m:f>
                      <m:r>
                        <a:rPr lang="en-US" altLang="zh-TW" sz="3982" i="1" kern="1200">
                          <a:solidFill>
                            <a:prstClr val="black"/>
                          </a:solidFill>
                          <a:latin typeface="Cambria Math" panose="02040503050406030204" pitchFamily="18" charset="0"/>
                          <a:cs typeface="+mn-cs"/>
                        </a:rPr>
                        <m:t>=?</m:t>
                      </m:r>
                    </m:oMath>
                  </m:oMathPara>
                </a14:m>
                <a:endParaRPr lang="zh-TW" altLang="en-US" sz="3982" kern="1200" dirty="0">
                  <a:solidFill>
                    <a:prstClr val="black"/>
                  </a:solidFill>
                  <a:latin typeface="Calibri" panose="020F0502020204030204"/>
                  <a:cs typeface="+mn-cs"/>
                </a:endParaRPr>
              </a:p>
            </p:txBody>
          </p:sp>
        </mc:Choice>
        <mc:Fallback xmlns="">
          <p:sp>
            <p:nvSpPr>
              <p:cNvPr id="38" name="文字方塊 37"/>
              <p:cNvSpPr txBox="1">
                <a:spLocks noRot="1" noChangeAspect="1" noMove="1" noResize="1" noEditPoints="1" noAdjustHandles="1" noChangeArrowheads="1" noChangeShapeType="1" noTextEdit="1"/>
              </p:cNvSpPr>
              <p:nvPr/>
            </p:nvSpPr>
            <p:spPr>
              <a:xfrm>
                <a:off x="1494209" y="8605254"/>
                <a:ext cx="2571217" cy="612796"/>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4055547" y="8473936"/>
                <a:ext cx="805157" cy="705129"/>
              </a:xfrm>
              <a:prstGeom prst="rect">
                <a:avLst/>
              </a:prstGeom>
            </p:spPr>
            <p:txBody>
              <a:bodyPr wrap="none">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982" i="1" kern="1200">
                              <a:solidFill>
                                <a:prstClr val="black"/>
                              </a:solidFill>
                              <a:latin typeface="Cambria Math" panose="02040503050406030204" pitchFamily="18" charset="0"/>
                              <a:cs typeface="+mn-cs"/>
                            </a:rPr>
                          </m:ctrlPr>
                        </m:sSubPr>
                        <m:e>
                          <m:r>
                            <a:rPr lang="en-US" altLang="zh-TW" sz="3982" i="1" kern="1200">
                              <a:solidFill>
                                <a:prstClr val="black"/>
                              </a:solidFill>
                              <a:latin typeface="Cambria Math" panose="02040503050406030204" pitchFamily="18" charset="0"/>
                              <a:cs typeface="+mn-cs"/>
                            </a:rPr>
                            <m:t>𝑥</m:t>
                          </m:r>
                        </m:e>
                        <m:sub>
                          <m:r>
                            <a:rPr lang="en-US" altLang="zh-TW" sz="3982" i="1" kern="1200">
                              <a:solidFill>
                                <a:prstClr val="black"/>
                              </a:solidFill>
                              <a:latin typeface="Cambria Math" panose="02040503050406030204" pitchFamily="18" charset="0"/>
                              <a:cs typeface="+mn-cs"/>
                            </a:rPr>
                            <m:t>2</m:t>
                          </m:r>
                        </m:sub>
                      </m:sSub>
                    </m:oMath>
                  </m:oMathPara>
                </a14:m>
                <a:endParaRPr lang="zh-TW" altLang="en-US" sz="3982" kern="1200" dirty="0">
                  <a:solidFill>
                    <a:prstClr val="black"/>
                  </a:solidFill>
                  <a:latin typeface="Calibri" panose="020F0502020204030204"/>
                  <a:cs typeface="+mn-cs"/>
                </a:endParaRPr>
              </a:p>
            </p:txBody>
          </p:sp>
        </mc:Choice>
        <mc:Fallback xmlns="">
          <p:sp>
            <p:nvSpPr>
              <p:cNvPr id="39" name="矩形 38"/>
              <p:cNvSpPr>
                <a:spLocks noRot="1" noChangeAspect="1" noMove="1" noResize="1" noEditPoints="1" noAdjustHandles="1" noChangeArrowheads="1" noChangeShapeType="1" noTextEdit="1"/>
              </p:cNvSpPr>
              <p:nvPr/>
            </p:nvSpPr>
            <p:spPr>
              <a:xfrm>
                <a:off x="4055547" y="8473936"/>
                <a:ext cx="805157" cy="705129"/>
              </a:xfrm>
              <a:prstGeom prst="rect">
                <a:avLst/>
              </a:prstGeom>
              <a:blipFill>
                <a:blip r:embed="rId17"/>
                <a:stretch>
                  <a:fillRect/>
                </a:stretch>
              </a:blipFill>
            </p:spPr>
            <p:txBody>
              <a:bodyPr/>
              <a:lstStyle/>
              <a:p>
                <a:r>
                  <a:rPr lang="zh-CN" altLang="en-US">
                    <a:noFill/>
                  </a:rPr>
                  <a:t> </a:t>
                </a:r>
              </a:p>
            </p:txBody>
          </p:sp>
        </mc:Fallback>
      </mc:AlternateContent>
      <p:sp>
        <p:nvSpPr>
          <p:cNvPr id="40" name="文字方塊 39"/>
          <p:cNvSpPr txBox="1"/>
          <p:nvPr/>
        </p:nvSpPr>
        <p:spPr>
          <a:xfrm>
            <a:off x="6188037" y="7776319"/>
            <a:ext cx="5565877" cy="1317925"/>
          </a:xfrm>
          <a:prstGeom prst="rect">
            <a:avLst/>
          </a:prstGeom>
          <a:noFill/>
        </p:spPr>
        <p:txBody>
          <a:bodyPr wrap="square" rtlCol="0">
            <a:spAutoFit/>
          </a:bodyPr>
          <a:lstStyle/>
          <a:p>
            <a:pPr algn="l" defTabSz="650230" hangingPunct="1"/>
            <a:r>
              <a:rPr lang="en-US" altLang="zh-TW" sz="3982" kern="1200" dirty="0">
                <a:solidFill>
                  <a:prstClr val="black"/>
                </a:solidFill>
                <a:latin typeface="Calibri" panose="020F0502020204030204"/>
                <a:cs typeface="+mn-cs"/>
              </a:rPr>
              <a:t>The value of the input connected by the weight</a:t>
            </a:r>
            <a:endParaRPr lang="zh-TW" altLang="en-US" sz="3982" kern="1200" dirty="0">
              <a:solidFill>
                <a:prstClr val="black"/>
              </a:solidFill>
              <a:latin typeface="Calibri" panose="020F0502020204030204"/>
              <a:cs typeface="+mn-cs"/>
            </a:endParaRPr>
          </a:p>
        </p:txBody>
      </p:sp>
      <p:sp>
        <p:nvSpPr>
          <p:cNvPr id="41" name="右大括弧 40"/>
          <p:cNvSpPr/>
          <p:nvPr/>
        </p:nvSpPr>
        <p:spPr>
          <a:xfrm>
            <a:off x="5058381" y="7665578"/>
            <a:ext cx="670660" cy="1614655"/>
          </a:xfrm>
          <a:prstGeom prst="rightBrace">
            <a:avLst>
              <a:gd name="adj1" fmla="val 40651"/>
              <a:gd name="adj2" fmla="val 50000"/>
            </a:avLst>
          </a:prstGeom>
          <a:ln w="381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defTabSz="650230" hangingPunct="1"/>
            <a:endParaRPr lang="zh-TW" altLang="en-US" sz="2560" kern="1200">
              <a:solidFill>
                <a:prstClr val="black"/>
              </a:solidFill>
              <a:latin typeface="Calibri" panose="020F0502020204030204"/>
            </a:endParaRPr>
          </a:p>
        </p:txBody>
      </p:sp>
    </p:spTree>
    <p:extLst>
      <p:ext uri="{BB962C8B-B14F-4D97-AF65-F5344CB8AC3E}">
        <p14:creationId xmlns:p14="http://schemas.microsoft.com/office/powerpoint/2010/main" val="9355456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8" grpId="0"/>
      <p:bldP spid="39" grpId="0"/>
      <p:bldP spid="40" grpId="0"/>
      <p:bldP spid="4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Backpropagation – Forward pass</a:t>
            </a:r>
            <a:endParaRPr lang="zh-TW" altLang="en-US" dirty="0"/>
          </a:p>
        </p:txBody>
      </p:sp>
      <p:cxnSp>
        <p:nvCxnSpPr>
          <p:cNvPr id="93" name="直線單箭頭接點 92"/>
          <p:cNvCxnSpPr/>
          <p:nvPr/>
        </p:nvCxnSpPr>
        <p:spPr>
          <a:xfrm>
            <a:off x="10957321" y="6358029"/>
            <a:ext cx="93248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p:nvPr/>
        </p:nvCxnSpPr>
        <p:spPr>
          <a:xfrm>
            <a:off x="10957320" y="3997714"/>
            <a:ext cx="92303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橢圓 94"/>
          <p:cNvSpPr/>
          <p:nvPr/>
        </p:nvSpPr>
        <p:spPr>
          <a:xfrm>
            <a:off x="3993613" y="3697808"/>
            <a:ext cx="816580" cy="81658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96" name="橢圓 95"/>
          <p:cNvSpPr/>
          <p:nvPr/>
        </p:nvSpPr>
        <p:spPr>
          <a:xfrm>
            <a:off x="3977566" y="5898974"/>
            <a:ext cx="816580" cy="81658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97" name="橢圓 96"/>
          <p:cNvSpPr/>
          <p:nvPr/>
        </p:nvSpPr>
        <p:spPr>
          <a:xfrm>
            <a:off x="7127369" y="3654148"/>
            <a:ext cx="816580" cy="81658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98" name="橢圓 97"/>
          <p:cNvSpPr/>
          <p:nvPr/>
        </p:nvSpPr>
        <p:spPr>
          <a:xfrm>
            <a:off x="7154280" y="5890843"/>
            <a:ext cx="816580" cy="81658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99" name="橢圓 98"/>
          <p:cNvSpPr/>
          <p:nvPr/>
        </p:nvSpPr>
        <p:spPr>
          <a:xfrm>
            <a:off x="10190399" y="3615420"/>
            <a:ext cx="816580" cy="81658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100" name="橢圓 99"/>
          <p:cNvSpPr/>
          <p:nvPr/>
        </p:nvSpPr>
        <p:spPr>
          <a:xfrm>
            <a:off x="10249691" y="5890843"/>
            <a:ext cx="816580" cy="81658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grpSp>
        <p:nvGrpSpPr>
          <p:cNvPr id="105" name="群組 104"/>
          <p:cNvGrpSpPr/>
          <p:nvPr/>
        </p:nvGrpSpPr>
        <p:grpSpPr>
          <a:xfrm>
            <a:off x="1695010" y="4090665"/>
            <a:ext cx="2259735" cy="2330027"/>
            <a:chOff x="1013669" y="3459098"/>
            <a:chExt cx="1588876" cy="1638300"/>
          </a:xfrm>
        </p:grpSpPr>
        <p:cxnSp>
          <p:nvCxnSpPr>
            <p:cNvPr id="184" name="直線單箭頭接點 183"/>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5" name="群組 184"/>
            <p:cNvGrpSpPr/>
            <p:nvPr/>
          </p:nvGrpSpPr>
          <p:grpSpPr>
            <a:xfrm>
              <a:off x="1025705" y="3459098"/>
              <a:ext cx="1576840" cy="1638300"/>
              <a:chOff x="1025705" y="3459098"/>
              <a:chExt cx="1576840" cy="1638300"/>
            </a:xfrm>
          </p:grpSpPr>
          <p:cxnSp>
            <p:nvCxnSpPr>
              <p:cNvPr id="186" name="直線單箭頭接點 185"/>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線單箭頭接點 186"/>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線單箭頭接點 187"/>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07" name="群組 106"/>
          <p:cNvGrpSpPr/>
          <p:nvPr/>
        </p:nvGrpSpPr>
        <p:grpSpPr>
          <a:xfrm>
            <a:off x="4849936" y="4069777"/>
            <a:ext cx="2259735" cy="2330027"/>
            <a:chOff x="1013669" y="3459098"/>
            <a:chExt cx="1588876" cy="1638300"/>
          </a:xfrm>
        </p:grpSpPr>
        <p:cxnSp>
          <p:nvCxnSpPr>
            <p:cNvPr id="179" name="直線單箭頭接點 178"/>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0" name="群組 179"/>
            <p:cNvGrpSpPr/>
            <p:nvPr/>
          </p:nvGrpSpPr>
          <p:grpSpPr>
            <a:xfrm>
              <a:off x="1025705" y="3459098"/>
              <a:ext cx="1576840" cy="1638300"/>
              <a:chOff x="1025705" y="3459098"/>
              <a:chExt cx="1576840" cy="1638300"/>
            </a:xfrm>
          </p:grpSpPr>
          <p:cxnSp>
            <p:nvCxnSpPr>
              <p:cNvPr id="181" name="直線單箭頭接點 180"/>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直線單箭頭接點 181"/>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直線單箭頭接點 182"/>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08" name="群組 107"/>
          <p:cNvGrpSpPr/>
          <p:nvPr/>
        </p:nvGrpSpPr>
        <p:grpSpPr>
          <a:xfrm>
            <a:off x="7978736" y="4041449"/>
            <a:ext cx="2259735" cy="2330027"/>
            <a:chOff x="1013669" y="3459098"/>
            <a:chExt cx="1588876" cy="1638300"/>
          </a:xfrm>
        </p:grpSpPr>
        <p:cxnSp>
          <p:nvCxnSpPr>
            <p:cNvPr id="174" name="直線單箭頭接點 173"/>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5" name="群組 174"/>
            <p:cNvGrpSpPr/>
            <p:nvPr/>
          </p:nvGrpSpPr>
          <p:grpSpPr>
            <a:xfrm>
              <a:off x="1025705" y="3459098"/>
              <a:ext cx="1576840" cy="1638300"/>
              <a:chOff x="1025705" y="3459098"/>
              <a:chExt cx="1576840" cy="1638300"/>
            </a:xfrm>
          </p:grpSpPr>
          <p:cxnSp>
            <p:nvCxnSpPr>
              <p:cNvPr id="176" name="直線單箭頭接點 175"/>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單箭頭接點 176"/>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直線單箭頭接點 177"/>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11" name="手繪多邊形 110"/>
          <p:cNvSpPr/>
          <p:nvPr/>
        </p:nvSpPr>
        <p:spPr>
          <a:xfrm>
            <a:off x="4071882" y="6077908"/>
            <a:ext cx="668302" cy="503585"/>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121" name="手繪多邊形 120"/>
          <p:cNvSpPr/>
          <p:nvPr/>
        </p:nvSpPr>
        <p:spPr>
          <a:xfrm>
            <a:off x="4045415" y="3817370"/>
            <a:ext cx="668302" cy="503585"/>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122" name="手繪多邊形 121"/>
          <p:cNvSpPr/>
          <p:nvPr/>
        </p:nvSpPr>
        <p:spPr>
          <a:xfrm>
            <a:off x="7215437" y="3833275"/>
            <a:ext cx="668302" cy="503585"/>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123" name="手繪多邊形 122"/>
          <p:cNvSpPr/>
          <p:nvPr/>
        </p:nvSpPr>
        <p:spPr>
          <a:xfrm>
            <a:off x="7238682" y="5999787"/>
            <a:ext cx="668302" cy="503585"/>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124" name="手繪多邊形 123"/>
          <p:cNvSpPr/>
          <p:nvPr/>
        </p:nvSpPr>
        <p:spPr>
          <a:xfrm>
            <a:off x="10271709" y="3745922"/>
            <a:ext cx="668302" cy="503585"/>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125" name="手繪多邊形 124"/>
          <p:cNvSpPr/>
          <p:nvPr/>
        </p:nvSpPr>
        <p:spPr>
          <a:xfrm>
            <a:off x="10338677" y="6047339"/>
            <a:ext cx="668302" cy="503585"/>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126" name="文字方塊 125"/>
          <p:cNvSpPr txBox="1"/>
          <p:nvPr/>
        </p:nvSpPr>
        <p:spPr>
          <a:xfrm>
            <a:off x="2546822" y="3408906"/>
            <a:ext cx="487680" cy="617541"/>
          </a:xfrm>
          <a:prstGeom prst="rect">
            <a:avLst/>
          </a:prstGeom>
          <a:noFill/>
        </p:spPr>
        <p:txBody>
          <a:bodyPr wrap="square" rtlCol="0">
            <a:spAutoFit/>
          </a:bodyPr>
          <a:lstStyle/>
          <a:p>
            <a:pPr defTabSz="650230" hangingPunct="1"/>
            <a:r>
              <a:rPr lang="en-US" altLang="zh-TW" sz="3413" kern="1200" dirty="0">
                <a:solidFill>
                  <a:prstClr val="black"/>
                </a:solidFill>
                <a:latin typeface="Calibri" panose="020F0502020204030204"/>
                <a:cs typeface="+mn-cs"/>
              </a:rPr>
              <a:t>1</a:t>
            </a:r>
            <a:endParaRPr lang="zh-TW" altLang="en-US" sz="3413" kern="1200" dirty="0">
              <a:solidFill>
                <a:prstClr val="black"/>
              </a:solidFill>
              <a:latin typeface="Calibri" panose="020F0502020204030204"/>
              <a:cs typeface="+mn-cs"/>
            </a:endParaRPr>
          </a:p>
        </p:txBody>
      </p:sp>
      <p:sp>
        <p:nvSpPr>
          <p:cNvPr id="127" name="文字方塊 126"/>
          <p:cNvSpPr txBox="1"/>
          <p:nvPr/>
        </p:nvSpPr>
        <p:spPr>
          <a:xfrm>
            <a:off x="2784463" y="4245624"/>
            <a:ext cx="628166" cy="617541"/>
          </a:xfrm>
          <a:prstGeom prst="rect">
            <a:avLst/>
          </a:prstGeom>
          <a:noFill/>
        </p:spPr>
        <p:txBody>
          <a:bodyPr wrap="square" rtlCol="0">
            <a:spAutoFit/>
          </a:bodyPr>
          <a:lstStyle/>
          <a:p>
            <a:pPr defTabSz="650230" hangingPunct="1"/>
            <a:r>
              <a:rPr lang="en-US" altLang="zh-TW" sz="3413" kern="1200" dirty="0">
                <a:solidFill>
                  <a:prstClr val="black"/>
                </a:solidFill>
                <a:latin typeface="Calibri" panose="020F0502020204030204"/>
                <a:cs typeface="+mn-cs"/>
              </a:rPr>
              <a:t>-2</a:t>
            </a:r>
            <a:endParaRPr lang="zh-TW" altLang="en-US" sz="3413" kern="1200" dirty="0">
              <a:solidFill>
                <a:prstClr val="black"/>
              </a:solidFill>
              <a:latin typeface="Calibri" panose="020F0502020204030204"/>
              <a:cs typeface="+mn-cs"/>
            </a:endParaRPr>
          </a:p>
        </p:txBody>
      </p:sp>
      <p:sp>
        <p:nvSpPr>
          <p:cNvPr id="128" name="文字方塊 127"/>
          <p:cNvSpPr txBox="1"/>
          <p:nvPr/>
        </p:nvSpPr>
        <p:spPr>
          <a:xfrm>
            <a:off x="2354531" y="6403320"/>
            <a:ext cx="1017510" cy="617541"/>
          </a:xfrm>
          <a:prstGeom prst="rect">
            <a:avLst/>
          </a:prstGeom>
          <a:noFill/>
        </p:spPr>
        <p:txBody>
          <a:bodyPr wrap="square" rtlCol="0">
            <a:spAutoFit/>
          </a:bodyPr>
          <a:lstStyle/>
          <a:p>
            <a:pPr defTabSz="650230" hangingPunct="1"/>
            <a:r>
              <a:rPr lang="en-US" altLang="zh-TW" sz="3413" kern="1200" dirty="0">
                <a:solidFill>
                  <a:prstClr val="black"/>
                </a:solidFill>
                <a:latin typeface="Calibri" panose="020F0502020204030204"/>
                <a:cs typeface="+mn-cs"/>
              </a:rPr>
              <a:t>1</a:t>
            </a:r>
            <a:endParaRPr lang="zh-TW" altLang="en-US" sz="3413" kern="1200" dirty="0">
              <a:solidFill>
                <a:prstClr val="black"/>
              </a:solidFill>
              <a:latin typeface="Calibri" panose="020F0502020204030204"/>
              <a:cs typeface="+mn-cs"/>
            </a:endParaRPr>
          </a:p>
        </p:txBody>
      </p:sp>
      <p:sp>
        <p:nvSpPr>
          <p:cNvPr id="129" name="文字方塊 128"/>
          <p:cNvSpPr txBox="1"/>
          <p:nvPr/>
        </p:nvSpPr>
        <p:spPr>
          <a:xfrm>
            <a:off x="2571106" y="5592210"/>
            <a:ext cx="1017510" cy="617541"/>
          </a:xfrm>
          <a:prstGeom prst="rect">
            <a:avLst/>
          </a:prstGeom>
          <a:noFill/>
        </p:spPr>
        <p:txBody>
          <a:bodyPr wrap="square" rtlCol="0">
            <a:spAutoFit/>
          </a:bodyPr>
          <a:lstStyle/>
          <a:p>
            <a:pPr defTabSz="650230" hangingPunct="1"/>
            <a:r>
              <a:rPr lang="en-US" altLang="zh-TW" sz="3413" kern="1200" dirty="0">
                <a:solidFill>
                  <a:prstClr val="black"/>
                </a:solidFill>
                <a:latin typeface="Calibri" panose="020F0502020204030204"/>
                <a:cs typeface="+mn-cs"/>
              </a:rPr>
              <a:t>-1</a:t>
            </a:r>
            <a:endParaRPr lang="zh-TW" altLang="en-US" sz="3413" kern="1200" dirty="0">
              <a:solidFill>
                <a:prstClr val="black"/>
              </a:solidFill>
              <a:latin typeface="Calibri" panose="020F0502020204030204"/>
              <a:cs typeface="+mn-cs"/>
            </a:endParaRPr>
          </a:p>
        </p:txBody>
      </p:sp>
      <p:grpSp>
        <p:nvGrpSpPr>
          <p:cNvPr id="130" name="群組 129"/>
          <p:cNvGrpSpPr/>
          <p:nvPr/>
        </p:nvGrpSpPr>
        <p:grpSpPr>
          <a:xfrm>
            <a:off x="3632436" y="4235459"/>
            <a:ext cx="651786" cy="1183214"/>
            <a:chOff x="10102194" y="1939763"/>
            <a:chExt cx="458287" cy="831947"/>
          </a:xfrm>
        </p:grpSpPr>
        <p:sp>
          <p:nvSpPr>
            <p:cNvPr id="171" name="矩形 170"/>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cxnSp>
          <p:nvCxnSpPr>
            <p:cNvPr id="172" name="直線單箭頭接點 171"/>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3" name="文字方塊 172"/>
            <p:cNvSpPr txBox="1"/>
            <p:nvPr/>
          </p:nvSpPr>
          <p:spPr>
            <a:xfrm>
              <a:off x="10118802" y="2316503"/>
              <a:ext cx="441679" cy="434208"/>
            </a:xfrm>
            <a:prstGeom prst="rect">
              <a:avLst/>
            </a:prstGeom>
            <a:noFill/>
          </p:spPr>
          <p:txBody>
            <a:bodyPr wrap="square" rtlCol="0">
              <a:spAutoFit/>
            </a:bodyPr>
            <a:lstStyle/>
            <a:p>
              <a:pPr defTabSz="650230" hangingPunct="1"/>
              <a:r>
                <a:rPr lang="en-US" altLang="zh-TW" sz="3413" kern="1200" dirty="0">
                  <a:solidFill>
                    <a:prstClr val="black"/>
                  </a:solidFill>
                  <a:latin typeface="Calibri" panose="020F0502020204030204"/>
                  <a:cs typeface="+mn-cs"/>
                </a:rPr>
                <a:t>1</a:t>
              </a:r>
              <a:endParaRPr lang="zh-TW" altLang="en-US" sz="3413" kern="1200" dirty="0">
                <a:solidFill>
                  <a:prstClr val="black"/>
                </a:solidFill>
                <a:latin typeface="Calibri" panose="020F0502020204030204"/>
                <a:cs typeface="+mn-cs"/>
              </a:endParaRPr>
            </a:p>
          </p:txBody>
        </p:sp>
      </p:grpSp>
      <p:grpSp>
        <p:nvGrpSpPr>
          <p:cNvPr id="131" name="群組 130"/>
          <p:cNvGrpSpPr/>
          <p:nvPr/>
        </p:nvGrpSpPr>
        <p:grpSpPr>
          <a:xfrm>
            <a:off x="3645983" y="6438964"/>
            <a:ext cx="651786" cy="1183214"/>
            <a:chOff x="10102194" y="1939763"/>
            <a:chExt cx="458287" cy="831947"/>
          </a:xfrm>
        </p:grpSpPr>
        <p:sp>
          <p:nvSpPr>
            <p:cNvPr id="168" name="矩形 167"/>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cxnSp>
          <p:nvCxnSpPr>
            <p:cNvPr id="169" name="直線單箭頭接點 168"/>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0" name="文字方塊 169"/>
            <p:cNvSpPr txBox="1"/>
            <p:nvPr/>
          </p:nvSpPr>
          <p:spPr>
            <a:xfrm>
              <a:off x="10118802" y="2316503"/>
              <a:ext cx="441679" cy="434208"/>
            </a:xfrm>
            <a:prstGeom prst="rect">
              <a:avLst/>
            </a:prstGeom>
            <a:noFill/>
          </p:spPr>
          <p:txBody>
            <a:bodyPr wrap="square" rtlCol="0">
              <a:spAutoFit/>
            </a:bodyPr>
            <a:lstStyle/>
            <a:p>
              <a:pPr defTabSz="650230" hangingPunct="1"/>
              <a:r>
                <a:rPr lang="en-US" altLang="zh-TW" sz="3413" kern="1200" dirty="0">
                  <a:solidFill>
                    <a:prstClr val="black"/>
                  </a:solidFill>
                  <a:latin typeface="Calibri" panose="020F0502020204030204"/>
                  <a:cs typeface="+mn-cs"/>
                </a:rPr>
                <a:t>0</a:t>
              </a:r>
              <a:endParaRPr lang="zh-TW" altLang="en-US" sz="3413" kern="1200" dirty="0">
                <a:solidFill>
                  <a:prstClr val="black"/>
                </a:solidFill>
                <a:latin typeface="Calibri" panose="020F0502020204030204"/>
                <a:cs typeface="+mn-cs"/>
              </a:endParaRPr>
            </a:p>
          </p:txBody>
        </p:sp>
      </p:grpSp>
      <p:sp>
        <p:nvSpPr>
          <p:cNvPr id="134" name="文字方塊 133"/>
          <p:cNvSpPr txBox="1"/>
          <p:nvPr/>
        </p:nvSpPr>
        <p:spPr>
          <a:xfrm>
            <a:off x="4539669" y="3327291"/>
            <a:ext cx="1154335" cy="617541"/>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defTabSz="650230" hangingPunct="1"/>
            <a:r>
              <a:rPr lang="en-US" altLang="zh-TW" sz="3413" kern="1200" dirty="0">
                <a:solidFill>
                  <a:srgbClr val="0000FF"/>
                </a:solidFill>
                <a:latin typeface="Calibri" panose="020F0502020204030204"/>
              </a:rPr>
              <a:t>0.98</a:t>
            </a:r>
            <a:endParaRPr lang="zh-TW" altLang="en-US" sz="3413" kern="1200" dirty="0">
              <a:solidFill>
                <a:srgbClr val="0000FF"/>
              </a:solidFill>
              <a:latin typeface="Calibri" panose="020F0502020204030204"/>
            </a:endParaRPr>
          </a:p>
        </p:txBody>
      </p:sp>
      <p:sp>
        <p:nvSpPr>
          <p:cNvPr id="135" name="文字方塊 134"/>
          <p:cNvSpPr txBox="1"/>
          <p:nvPr/>
        </p:nvSpPr>
        <p:spPr>
          <a:xfrm>
            <a:off x="4571412" y="5610713"/>
            <a:ext cx="1154335" cy="617541"/>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defTabSz="650230" hangingPunct="1"/>
            <a:r>
              <a:rPr lang="en-US" altLang="zh-TW" sz="3413" kern="1200" dirty="0">
                <a:solidFill>
                  <a:srgbClr val="0000FF"/>
                </a:solidFill>
                <a:latin typeface="Calibri" panose="020F0502020204030204"/>
              </a:rPr>
              <a:t>0.12</a:t>
            </a:r>
            <a:endParaRPr lang="zh-TW" altLang="en-US" sz="3413" kern="1200" dirty="0">
              <a:solidFill>
                <a:srgbClr val="0000FF"/>
              </a:solidFill>
              <a:latin typeface="Calibri" panose="020F0502020204030204"/>
            </a:endParaRPr>
          </a:p>
        </p:txBody>
      </p:sp>
      <p:sp>
        <p:nvSpPr>
          <p:cNvPr id="136" name="文字方塊 135"/>
          <p:cNvSpPr txBox="1"/>
          <p:nvPr/>
        </p:nvSpPr>
        <p:spPr>
          <a:xfrm>
            <a:off x="5740291" y="3379245"/>
            <a:ext cx="487680" cy="617541"/>
          </a:xfrm>
          <a:prstGeom prst="rect">
            <a:avLst/>
          </a:prstGeom>
          <a:noFill/>
        </p:spPr>
        <p:txBody>
          <a:bodyPr wrap="square" rtlCol="0">
            <a:spAutoFit/>
          </a:bodyPr>
          <a:lstStyle/>
          <a:p>
            <a:pPr defTabSz="650230" hangingPunct="1"/>
            <a:r>
              <a:rPr lang="en-US" altLang="zh-TW" sz="3413" kern="1200" dirty="0">
                <a:solidFill>
                  <a:prstClr val="black"/>
                </a:solidFill>
                <a:latin typeface="Calibri" panose="020F0502020204030204"/>
                <a:cs typeface="+mn-cs"/>
              </a:rPr>
              <a:t>2</a:t>
            </a:r>
            <a:endParaRPr lang="zh-TW" altLang="en-US" sz="3413" kern="1200" dirty="0">
              <a:solidFill>
                <a:prstClr val="black"/>
              </a:solidFill>
              <a:latin typeface="Calibri" panose="020F0502020204030204"/>
              <a:cs typeface="+mn-cs"/>
            </a:endParaRPr>
          </a:p>
        </p:txBody>
      </p:sp>
      <p:sp>
        <p:nvSpPr>
          <p:cNvPr id="137" name="文字方塊 136"/>
          <p:cNvSpPr txBox="1"/>
          <p:nvPr/>
        </p:nvSpPr>
        <p:spPr>
          <a:xfrm>
            <a:off x="5977932" y="4215962"/>
            <a:ext cx="628166" cy="617541"/>
          </a:xfrm>
          <a:prstGeom prst="rect">
            <a:avLst/>
          </a:prstGeom>
          <a:noFill/>
        </p:spPr>
        <p:txBody>
          <a:bodyPr wrap="square" rtlCol="0">
            <a:spAutoFit/>
          </a:bodyPr>
          <a:lstStyle/>
          <a:p>
            <a:pPr defTabSz="650230" hangingPunct="1"/>
            <a:r>
              <a:rPr lang="en-US" altLang="zh-TW" sz="3413" kern="1200" dirty="0">
                <a:solidFill>
                  <a:prstClr val="black"/>
                </a:solidFill>
                <a:latin typeface="Calibri" panose="020F0502020204030204"/>
                <a:cs typeface="+mn-cs"/>
              </a:rPr>
              <a:t>-1</a:t>
            </a:r>
            <a:endParaRPr lang="zh-TW" altLang="en-US" sz="3413" kern="1200" dirty="0">
              <a:solidFill>
                <a:prstClr val="black"/>
              </a:solidFill>
              <a:latin typeface="Calibri" panose="020F0502020204030204"/>
              <a:cs typeface="+mn-cs"/>
            </a:endParaRPr>
          </a:p>
        </p:txBody>
      </p:sp>
      <p:sp>
        <p:nvSpPr>
          <p:cNvPr id="138" name="文字方塊 137"/>
          <p:cNvSpPr txBox="1"/>
          <p:nvPr/>
        </p:nvSpPr>
        <p:spPr>
          <a:xfrm>
            <a:off x="5548000" y="6373658"/>
            <a:ext cx="1017510" cy="617541"/>
          </a:xfrm>
          <a:prstGeom prst="rect">
            <a:avLst/>
          </a:prstGeom>
          <a:noFill/>
        </p:spPr>
        <p:txBody>
          <a:bodyPr wrap="square" rtlCol="0">
            <a:spAutoFit/>
          </a:bodyPr>
          <a:lstStyle/>
          <a:p>
            <a:pPr defTabSz="650230" hangingPunct="1"/>
            <a:r>
              <a:rPr lang="en-US" altLang="zh-TW" sz="3413" kern="1200" dirty="0">
                <a:solidFill>
                  <a:prstClr val="black"/>
                </a:solidFill>
                <a:latin typeface="Calibri" panose="020F0502020204030204"/>
                <a:cs typeface="+mn-cs"/>
              </a:rPr>
              <a:t>-1</a:t>
            </a:r>
            <a:endParaRPr lang="zh-TW" altLang="en-US" sz="3413" kern="1200" dirty="0">
              <a:solidFill>
                <a:prstClr val="black"/>
              </a:solidFill>
              <a:latin typeface="Calibri" panose="020F0502020204030204"/>
              <a:cs typeface="+mn-cs"/>
            </a:endParaRPr>
          </a:p>
        </p:txBody>
      </p:sp>
      <p:sp>
        <p:nvSpPr>
          <p:cNvPr id="139" name="文字方塊 138"/>
          <p:cNvSpPr txBox="1"/>
          <p:nvPr/>
        </p:nvSpPr>
        <p:spPr>
          <a:xfrm>
            <a:off x="5764575" y="5562548"/>
            <a:ext cx="1017510" cy="617541"/>
          </a:xfrm>
          <a:prstGeom prst="rect">
            <a:avLst/>
          </a:prstGeom>
          <a:noFill/>
        </p:spPr>
        <p:txBody>
          <a:bodyPr wrap="square" rtlCol="0">
            <a:spAutoFit/>
          </a:bodyPr>
          <a:lstStyle/>
          <a:p>
            <a:pPr defTabSz="650230" hangingPunct="1"/>
            <a:r>
              <a:rPr lang="en-US" altLang="zh-TW" sz="3413" kern="1200" dirty="0">
                <a:solidFill>
                  <a:prstClr val="black"/>
                </a:solidFill>
                <a:latin typeface="Calibri" panose="020F0502020204030204"/>
                <a:cs typeface="+mn-cs"/>
              </a:rPr>
              <a:t>-2</a:t>
            </a:r>
            <a:endParaRPr lang="zh-TW" altLang="en-US" sz="3413" kern="1200" dirty="0">
              <a:solidFill>
                <a:prstClr val="black"/>
              </a:solidFill>
              <a:latin typeface="Calibri" panose="020F0502020204030204"/>
              <a:cs typeface="+mn-cs"/>
            </a:endParaRPr>
          </a:p>
        </p:txBody>
      </p:sp>
      <p:sp>
        <p:nvSpPr>
          <p:cNvPr id="140" name="文字方塊 139"/>
          <p:cNvSpPr txBox="1"/>
          <p:nvPr/>
        </p:nvSpPr>
        <p:spPr>
          <a:xfrm>
            <a:off x="8830465" y="3380549"/>
            <a:ext cx="487680" cy="617541"/>
          </a:xfrm>
          <a:prstGeom prst="rect">
            <a:avLst/>
          </a:prstGeom>
          <a:noFill/>
        </p:spPr>
        <p:txBody>
          <a:bodyPr wrap="square" rtlCol="0">
            <a:spAutoFit/>
          </a:bodyPr>
          <a:lstStyle/>
          <a:p>
            <a:pPr defTabSz="650230" hangingPunct="1"/>
            <a:r>
              <a:rPr lang="en-US" altLang="zh-TW" sz="3413" kern="1200" dirty="0">
                <a:solidFill>
                  <a:prstClr val="black"/>
                </a:solidFill>
                <a:latin typeface="Calibri" panose="020F0502020204030204"/>
                <a:cs typeface="+mn-cs"/>
              </a:rPr>
              <a:t>3</a:t>
            </a:r>
            <a:endParaRPr lang="zh-TW" altLang="en-US" sz="3413" kern="1200" dirty="0">
              <a:solidFill>
                <a:prstClr val="black"/>
              </a:solidFill>
              <a:latin typeface="Calibri" panose="020F0502020204030204"/>
              <a:cs typeface="+mn-cs"/>
            </a:endParaRPr>
          </a:p>
        </p:txBody>
      </p:sp>
      <p:sp>
        <p:nvSpPr>
          <p:cNvPr id="141" name="文字方塊 140"/>
          <p:cNvSpPr txBox="1"/>
          <p:nvPr/>
        </p:nvSpPr>
        <p:spPr>
          <a:xfrm>
            <a:off x="9068107" y="4217267"/>
            <a:ext cx="628166" cy="617541"/>
          </a:xfrm>
          <a:prstGeom prst="rect">
            <a:avLst/>
          </a:prstGeom>
          <a:noFill/>
        </p:spPr>
        <p:txBody>
          <a:bodyPr wrap="square" rtlCol="0">
            <a:spAutoFit/>
          </a:bodyPr>
          <a:lstStyle/>
          <a:p>
            <a:pPr defTabSz="650230" hangingPunct="1"/>
            <a:r>
              <a:rPr lang="en-US" altLang="zh-TW" sz="3413" kern="1200" dirty="0">
                <a:solidFill>
                  <a:prstClr val="black"/>
                </a:solidFill>
                <a:latin typeface="Calibri" panose="020F0502020204030204"/>
                <a:cs typeface="+mn-cs"/>
              </a:rPr>
              <a:t>-1</a:t>
            </a:r>
            <a:endParaRPr lang="zh-TW" altLang="en-US" sz="3413" kern="1200" dirty="0">
              <a:solidFill>
                <a:prstClr val="black"/>
              </a:solidFill>
              <a:latin typeface="Calibri" panose="020F0502020204030204"/>
              <a:cs typeface="+mn-cs"/>
            </a:endParaRPr>
          </a:p>
        </p:txBody>
      </p:sp>
      <p:sp>
        <p:nvSpPr>
          <p:cNvPr id="142" name="文字方塊 141"/>
          <p:cNvSpPr txBox="1"/>
          <p:nvPr/>
        </p:nvSpPr>
        <p:spPr>
          <a:xfrm>
            <a:off x="8638175" y="6374962"/>
            <a:ext cx="1017510" cy="617541"/>
          </a:xfrm>
          <a:prstGeom prst="rect">
            <a:avLst/>
          </a:prstGeom>
          <a:noFill/>
        </p:spPr>
        <p:txBody>
          <a:bodyPr wrap="square" rtlCol="0">
            <a:spAutoFit/>
          </a:bodyPr>
          <a:lstStyle/>
          <a:p>
            <a:pPr defTabSz="650230" hangingPunct="1"/>
            <a:r>
              <a:rPr lang="en-US" altLang="zh-TW" sz="3413" kern="1200" dirty="0">
                <a:solidFill>
                  <a:prstClr val="black"/>
                </a:solidFill>
                <a:latin typeface="Calibri" panose="020F0502020204030204"/>
                <a:cs typeface="+mn-cs"/>
              </a:rPr>
              <a:t>4</a:t>
            </a:r>
            <a:endParaRPr lang="zh-TW" altLang="en-US" sz="3413" kern="1200" dirty="0">
              <a:solidFill>
                <a:prstClr val="black"/>
              </a:solidFill>
              <a:latin typeface="Calibri" panose="020F0502020204030204"/>
              <a:cs typeface="+mn-cs"/>
            </a:endParaRPr>
          </a:p>
        </p:txBody>
      </p:sp>
      <p:sp>
        <p:nvSpPr>
          <p:cNvPr id="143" name="文字方塊 142"/>
          <p:cNvSpPr txBox="1"/>
          <p:nvPr/>
        </p:nvSpPr>
        <p:spPr>
          <a:xfrm>
            <a:off x="8854749" y="5563852"/>
            <a:ext cx="1017510" cy="617541"/>
          </a:xfrm>
          <a:prstGeom prst="rect">
            <a:avLst/>
          </a:prstGeom>
          <a:noFill/>
        </p:spPr>
        <p:txBody>
          <a:bodyPr wrap="square" rtlCol="0">
            <a:spAutoFit/>
          </a:bodyPr>
          <a:lstStyle/>
          <a:p>
            <a:pPr defTabSz="650230" hangingPunct="1"/>
            <a:r>
              <a:rPr lang="en-US" altLang="zh-TW" sz="3413" kern="1200" dirty="0">
                <a:solidFill>
                  <a:prstClr val="black"/>
                </a:solidFill>
                <a:latin typeface="Calibri" panose="020F0502020204030204"/>
                <a:cs typeface="+mn-cs"/>
              </a:rPr>
              <a:t>-1</a:t>
            </a:r>
            <a:endParaRPr lang="zh-TW" altLang="en-US" sz="3413" kern="1200" dirty="0">
              <a:solidFill>
                <a:prstClr val="black"/>
              </a:solidFill>
              <a:latin typeface="Calibri" panose="020F0502020204030204"/>
              <a:cs typeface="+mn-cs"/>
            </a:endParaRPr>
          </a:p>
        </p:txBody>
      </p:sp>
      <p:sp>
        <p:nvSpPr>
          <p:cNvPr id="144" name="文字方塊 143"/>
          <p:cNvSpPr txBox="1"/>
          <p:nvPr/>
        </p:nvSpPr>
        <p:spPr>
          <a:xfrm>
            <a:off x="7588611" y="3369311"/>
            <a:ext cx="1154335" cy="617541"/>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defTabSz="650230" hangingPunct="1"/>
            <a:r>
              <a:rPr lang="en-US" altLang="zh-TW" sz="3413" kern="1200" dirty="0">
                <a:solidFill>
                  <a:srgbClr val="0000FF"/>
                </a:solidFill>
                <a:latin typeface="Calibri" panose="020F0502020204030204"/>
              </a:rPr>
              <a:t>0.86</a:t>
            </a:r>
            <a:endParaRPr lang="zh-TW" altLang="en-US" sz="3413" kern="1200" dirty="0">
              <a:solidFill>
                <a:srgbClr val="0000FF"/>
              </a:solidFill>
              <a:latin typeface="Calibri" panose="020F0502020204030204"/>
            </a:endParaRPr>
          </a:p>
        </p:txBody>
      </p:sp>
      <p:sp>
        <p:nvSpPr>
          <p:cNvPr id="145" name="文字方塊 144"/>
          <p:cNvSpPr txBox="1"/>
          <p:nvPr/>
        </p:nvSpPr>
        <p:spPr>
          <a:xfrm>
            <a:off x="7620354" y="5652732"/>
            <a:ext cx="1154335" cy="617541"/>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defTabSz="650230" hangingPunct="1"/>
            <a:r>
              <a:rPr lang="en-US" altLang="zh-TW" sz="3413" kern="1200" dirty="0">
                <a:solidFill>
                  <a:srgbClr val="0000FF"/>
                </a:solidFill>
                <a:latin typeface="Calibri" panose="020F0502020204030204"/>
              </a:rPr>
              <a:t>0.11</a:t>
            </a:r>
            <a:endParaRPr lang="zh-TW" altLang="en-US" sz="3413" kern="1200" dirty="0">
              <a:solidFill>
                <a:srgbClr val="0000FF"/>
              </a:solidFill>
              <a:latin typeface="Calibri" panose="020F0502020204030204"/>
            </a:endParaRPr>
          </a:p>
        </p:txBody>
      </p:sp>
      <p:grpSp>
        <p:nvGrpSpPr>
          <p:cNvPr id="148" name="群組 147"/>
          <p:cNvGrpSpPr/>
          <p:nvPr/>
        </p:nvGrpSpPr>
        <p:grpSpPr>
          <a:xfrm>
            <a:off x="6765085" y="4218229"/>
            <a:ext cx="651786" cy="1183214"/>
            <a:chOff x="10102194" y="1939763"/>
            <a:chExt cx="458287" cy="831947"/>
          </a:xfrm>
        </p:grpSpPr>
        <p:sp>
          <p:nvSpPr>
            <p:cNvPr id="165" name="矩形 164"/>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cxnSp>
          <p:nvCxnSpPr>
            <p:cNvPr id="166" name="直線單箭頭接點 165"/>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7" name="文字方塊 166"/>
            <p:cNvSpPr txBox="1"/>
            <p:nvPr/>
          </p:nvSpPr>
          <p:spPr>
            <a:xfrm>
              <a:off x="10118802" y="2316503"/>
              <a:ext cx="441679" cy="434208"/>
            </a:xfrm>
            <a:prstGeom prst="rect">
              <a:avLst/>
            </a:prstGeom>
            <a:noFill/>
          </p:spPr>
          <p:txBody>
            <a:bodyPr wrap="square" rtlCol="0">
              <a:spAutoFit/>
            </a:bodyPr>
            <a:lstStyle/>
            <a:p>
              <a:pPr defTabSz="650230" hangingPunct="1"/>
              <a:r>
                <a:rPr lang="en-US" altLang="zh-TW" sz="3413" kern="1200" dirty="0">
                  <a:solidFill>
                    <a:prstClr val="black"/>
                  </a:solidFill>
                  <a:latin typeface="Calibri" panose="020F0502020204030204"/>
                  <a:cs typeface="+mn-cs"/>
                </a:rPr>
                <a:t>0</a:t>
              </a:r>
              <a:endParaRPr lang="zh-TW" altLang="en-US" sz="3413" kern="1200" dirty="0">
                <a:solidFill>
                  <a:prstClr val="black"/>
                </a:solidFill>
                <a:latin typeface="Calibri" panose="020F0502020204030204"/>
                <a:cs typeface="+mn-cs"/>
              </a:endParaRPr>
            </a:p>
          </p:txBody>
        </p:sp>
      </p:grpSp>
      <p:grpSp>
        <p:nvGrpSpPr>
          <p:cNvPr id="149" name="群組 148"/>
          <p:cNvGrpSpPr/>
          <p:nvPr/>
        </p:nvGrpSpPr>
        <p:grpSpPr>
          <a:xfrm>
            <a:off x="6768467" y="6386155"/>
            <a:ext cx="651786" cy="1183214"/>
            <a:chOff x="10102194" y="1939763"/>
            <a:chExt cx="458287" cy="831947"/>
          </a:xfrm>
        </p:grpSpPr>
        <p:sp>
          <p:nvSpPr>
            <p:cNvPr id="162" name="矩形 161"/>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cxnSp>
          <p:nvCxnSpPr>
            <p:cNvPr id="163" name="直線單箭頭接點 162"/>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4" name="文字方塊 163"/>
            <p:cNvSpPr txBox="1"/>
            <p:nvPr/>
          </p:nvSpPr>
          <p:spPr>
            <a:xfrm>
              <a:off x="10118802" y="2316503"/>
              <a:ext cx="441679" cy="434208"/>
            </a:xfrm>
            <a:prstGeom prst="rect">
              <a:avLst/>
            </a:prstGeom>
            <a:noFill/>
          </p:spPr>
          <p:txBody>
            <a:bodyPr wrap="square" rtlCol="0">
              <a:spAutoFit/>
            </a:bodyPr>
            <a:lstStyle/>
            <a:p>
              <a:pPr defTabSz="650230" hangingPunct="1"/>
              <a:r>
                <a:rPr lang="en-US" altLang="zh-TW" sz="3413" kern="1200" dirty="0">
                  <a:solidFill>
                    <a:prstClr val="black"/>
                  </a:solidFill>
                  <a:latin typeface="Calibri" panose="020F0502020204030204"/>
                  <a:cs typeface="+mn-cs"/>
                </a:rPr>
                <a:t>0</a:t>
              </a:r>
              <a:endParaRPr lang="zh-TW" altLang="en-US" sz="3413" kern="1200" dirty="0">
                <a:solidFill>
                  <a:prstClr val="black"/>
                </a:solidFill>
                <a:latin typeface="Calibri" panose="020F0502020204030204"/>
                <a:cs typeface="+mn-cs"/>
              </a:endParaRPr>
            </a:p>
          </p:txBody>
        </p:sp>
      </p:grpSp>
      <p:grpSp>
        <p:nvGrpSpPr>
          <p:cNvPr id="150" name="群組 149"/>
          <p:cNvGrpSpPr/>
          <p:nvPr/>
        </p:nvGrpSpPr>
        <p:grpSpPr>
          <a:xfrm>
            <a:off x="9863026" y="4210844"/>
            <a:ext cx="651786" cy="1183213"/>
            <a:chOff x="10102194" y="1939763"/>
            <a:chExt cx="458287" cy="831947"/>
          </a:xfrm>
        </p:grpSpPr>
        <p:sp>
          <p:nvSpPr>
            <p:cNvPr id="159" name="矩形 158"/>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cxnSp>
          <p:nvCxnSpPr>
            <p:cNvPr id="160" name="直線單箭頭接點 159"/>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文字方塊 160"/>
            <p:cNvSpPr txBox="1"/>
            <p:nvPr/>
          </p:nvSpPr>
          <p:spPr>
            <a:xfrm>
              <a:off x="10118802" y="2316503"/>
              <a:ext cx="441679" cy="434209"/>
            </a:xfrm>
            <a:prstGeom prst="rect">
              <a:avLst/>
            </a:prstGeom>
            <a:noFill/>
          </p:spPr>
          <p:txBody>
            <a:bodyPr wrap="square" rtlCol="0">
              <a:spAutoFit/>
            </a:bodyPr>
            <a:lstStyle/>
            <a:p>
              <a:pPr defTabSz="650230" hangingPunct="1"/>
              <a:r>
                <a:rPr lang="en-US" altLang="zh-TW" sz="3413" kern="1200" dirty="0">
                  <a:solidFill>
                    <a:prstClr val="black"/>
                  </a:solidFill>
                  <a:latin typeface="Calibri" panose="020F0502020204030204"/>
                  <a:cs typeface="+mn-cs"/>
                </a:rPr>
                <a:t>-2</a:t>
              </a:r>
              <a:endParaRPr lang="zh-TW" altLang="en-US" sz="3413" kern="1200" dirty="0">
                <a:solidFill>
                  <a:prstClr val="black"/>
                </a:solidFill>
                <a:latin typeface="Calibri" panose="020F0502020204030204"/>
                <a:cs typeface="+mn-cs"/>
              </a:endParaRPr>
            </a:p>
          </p:txBody>
        </p:sp>
      </p:grpSp>
      <p:grpSp>
        <p:nvGrpSpPr>
          <p:cNvPr id="151" name="群組 150"/>
          <p:cNvGrpSpPr/>
          <p:nvPr/>
        </p:nvGrpSpPr>
        <p:grpSpPr>
          <a:xfrm>
            <a:off x="9939940" y="6425012"/>
            <a:ext cx="651786" cy="1183214"/>
            <a:chOff x="10102194" y="1939763"/>
            <a:chExt cx="458287" cy="831947"/>
          </a:xfrm>
        </p:grpSpPr>
        <p:sp>
          <p:nvSpPr>
            <p:cNvPr id="156" name="矩形 155"/>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cxnSp>
          <p:nvCxnSpPr>
            <p:cNvPr id="157" name="直線單箭頭接點 156"/>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8" name="文字方塊 157"/>
            <p:cNvSpPr txBox="1"/>
            <p:nvPr/>
          </p:nvSpPr>
          <p:spPr>
            <a:xfrm>
              <a:off x="10118802" y="2316503"/>
              <a:ext cx="441679" cy="434208"/>
            </a:xfrm>
            <a:prstGeom prst="rect">
              <a:avLst/>
            </a:prstGeom>
            <a:noFill/>
          </p:spPr>
          <p:txBody>
            <a:bodyPr wrap="square" rtlCol="0">
              <a:spAutoFit/>
            </a:bodyPr>
            <a:lstStyle/>
            <a:p>
              <a:pPr defTabSz="650230" hangingPunct="1"/>
              <a:r>
                <a:rPr lang="en-US" altLang="zh-TW" sz="3413" kern="1200" dirty="0">
                  <a:solidFill>
                    <a:prstClr val="black"/>
                  </a:solidFill>
                  <a:latin typeface="Calibri" panose="020F0502020204030204"/>
                  <a:cs typeface="+mn-cs"/>
                </a:rPr>
                <a:t>2</a:t>
              </a:r>
              <a:endParaRPr lang="zh-TW" altLang="en-US" sz="3413" kern="1200" dirty="0">
                <a:solidFill>
                  <a:prstClr val="black"/>
                </a:solidFill>
                <a:latin typeface="Calibri" panose="020F0502020204030204"/>
                <a:cs typeface="+mn-cs"/>
              </a:endParaRPr>
            </a:p>
          </p:txBody>
        </p:sp>
      </p:grpSp>
      <p:sp>
        <p:nvSpPr>
          <p:cNvPr id="152" name="矩形 151"/>
          <p:cNvSpPr/>
          <p:nvPr/>
        </p:nvSpPr>
        <p:spPr>
          <a:xfrm>
            <a:off x="1182859" y="3833274"/>
            <a:ext cx="487680" cy="48768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153" name="矩形 152"/>
          <p:cNvSpPr/>
          <p:nvPr/>
        </p:nvSpPr>
        <p:spPr>
          <a:xfrm>
            <a:off x="1138425" y="6168240"/>
            <a:ext cx="487680" cy="48768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154" name="文字方塊 153"/>
          <p:cNvSpPr txBox="1"/>
          <p:nvPr/>
        </p:nvSpPr>
        <p:spPr>
          <a:xfrm>
            <a:off x="1200165" y="3814139"/>
            <a:ext cx="487680" cy="617541"/>
          </a:xfrm>
          <a:prstGeom prst="rect">
            <a:avLst/>
          </a:prstGeom>
          <a:noFill/>
        </p:spPr>
        <p:txBody>
          <a:bodyPr wrap="square" rtlCol="0">
            <a:spAutoFit/>
          </a:bodyPr>
          <a:lstStyle/>
          <a:p>
            <a:pPr defTabSz="650230" hangingPunct="1"/>
            <a:r>
              <a:rPr lang="en-US" altLang="zh-TW" sz="3413" kern="1200" dirty="0">
                <a:solidFill>
                  <a:srgbClr val="0000FF"/>
                </a:solidFill>
                <a:latin typeface="Calibri" panose="020F0502020204030204"/>
                <a:cs typeface="+mn-cs"/>
              </a:rPr>
              <a:t>1</a:t>
            </a:r>
            <a:endParaRPr lang="zh-TW" altLang="en-US" sz="3413" kern="1200" dirty="0">
              <a:solidFill>
                <a:srgbClr val="0000FF"/>
              </a:solidFill>
              <a:latin typeface="Calibri" panose="020F0502020204030204"/>
              <a:cs typeface="+mn-cs"/>
            </a:endParaRPr>
          </a:p>
        </p:txBody>
      </p:sp>
      <p:sp>
        <p:nvSpPr>
          <p:cNvPr id="155" name="文字方塊 154"/>
          <p:cNvSpPr txBox="1"/>
          <p:nvPr/>
        </p:nvSpPr>
        <p:spPr>
          <a:xfrm>
            <a:off x="1049717" y="6088885"/>
            <a:ext cx="695098" cy="617541"/>
          </a:xfrm>
          <a:prstGeom prst="rect">
            <a:avLst/>
          </a:prstGeom>
          <a:noFill/>
        </p:spPr>
        <p:txBody>
          <a:bodyPr wrap="square" rtlCol="0">
            <a:spAutoFit/>
          </a:bodyPr>
          <a:lstStyle/>
          <a:p>
            <a:pPr defTabSz="650230" hangingPunct="1"/>
            <a:r>
              <a:rPr lang="en-US" altLang="zh-TW" sz="3413" kern="1200" dirty="0">
                <a:solidFill>
                  <a:srgbClr val="0000FF"/>
                </a:solidFill>
                <a:latin typeface="Calibri" panose="020F0502020204030204"/>
                <a:cs typeface="+mn-cs"/>
              </a:rPr>
              <a:t>-1</a:t>
            </a:r>
            <a:endParaRPr lang="zh-TW" altLang="en-US" sz="3413" kern="1200" dirty="0">
              <a:solidFill>
                <a:srgbClr val="0000FF"/>
              </a:solidFill>
              <a:latin typeface="Calibri" panose="020F0502020204030204"/>
              <a:cs typeface="+mn-cs"/>
            </a:endParaRPr>
          </a:p>
        </p:txBody>
      </p:sp>
      <mc:AlternateContent xmlns:mc="http://schemas.openxmlformats.org/markup-compatibility/2006" xmlns:a14="http://schemas.microsoft.com/office/drawing/2010/main">
        <mc:Choice Requires="a14">
          <p:sp>
            <p:nvSpPr>
              <p:cNvPr id="196" name="文字方塊 195"/>
              <p:cNvSpPr txBox="1"/>
              <p:nvPr/>
            </p:nvSpPr>
            <p:spPr>
              <a:xfrm>
                <a:off x="1049717" y="2241690"/>
                <a:ext cx="7311169" cy="612796"/>
              </a:xfrm>
              <a:prstGeom prst="rect">
                <a:avLst/>
              </a:prstGeom>
              <a:noFill/>
            </p:spPr>
            <p:txBody>
              <a:bodyPr wrap="none" lIns="0" tIns="0" rIns="0" bIns="0" rtlCol="0">
                <a:spAutoFit/>
              </a:bodyPr>
              <a:lstStyle/>
              <a:p>
                <a:pPr algn="l" defTabSz="650230" hangingPunct="1"/>
                <a:r>
                  <a:rPr lang="en-US" altLang="zh-TW" sz="3982" kern="1200" dirty="0">
                    <a:solidFill>
                      <a:prstClr val="black"/>
                    </a:solidFill>
                    <a:latin typeface="Calibri" panose="020F0502020204030204"/>
                    <a:cs typeface="+mn-cs"/>
                  </a:rPr>
                  <a:t>Compute </a:t>
                </a:r>
                <a14:m>
                  <m:oMath xmlns:m="http://schemas.openxmlformats.org/officeDocument/2006/math">
                    <m:f>
                      <m:fPr>
                        <m:type m:val="lin"/>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𝑧</m:t>
                        </m:r>
                      </m:num>
                      <m:den>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𝑤</m:t>
                        </m:r>
                      </m:den>
                    </m:f>
                  </m:oMath>
                </a14:m>
                <a:r>
                  <a:rPr lang="en-US" altLang="zh-TW" sz="3982" kern="1200" dirty="0">
                    <a:solidFill>
                      <a:prstClr val="black"/>
                    </a:solidFill>
                    <a:latin typeface="Calibri" panose="020F0502020204030204"/>
                    <a:cs typeface="+mn-cs"/>
                  </a:rPr>
                  <a:t> for all parameters</a:t>
                </a:r>
                <a:endParaRPr lang="zh-TW" altLang="en-US" sz="3982" kern="1200" dirty="0">
                  <a:solidFill>
                    <a:prstClr val="black"/>
                  </a:solidFill>
                  <a:latin typeface="Calibri" panose="020F0502020204030204"/>
                  <a:cs typeface="+mn-cs"/>
                </a:endParaRPr>
              </a:p>
            </p:txBody>
          </p:sp>
        </mc:Choice>
        <mc:Fallback xmlns="">
          <p:sp>
            <p:nvSpPr>
              <p:cNvPr id="196" name="文字方塊 195"/>
              <p:cNvSpPr txBox="1">
                <a:spLocks noRot="1" noChangeAspect="1" noMove="1" noResize="1" noEditPoints="1" noAdjustHandles="1" noChangeArrowheads="1" noChangeShapeType="1" noTextEdit="1"/>
              </p:cNvSpPr>
              <p:nvPr/>
            </p:nvSpPr>
            <p:spPr>
              <a:xfrm>
                <a:off x="1049717" y="2241690"/>
                <a:ext cx="7311169" cy="612796"/>
              </a:xfrm>
              <a:prstGeom prst="rect">
                <a:avLst/>
              </a:prstGeom>
              <a:blipFill>
                <a:blip r:embed="rId3"/>
                <a:stretch>
                  <a:fillRect l="-4167" t="-26000" r="-3250" b="-50000"/>
                </a:stretch>
              </a:blipFill>
            </p:spPr>
            <p:txBody>
              <a:bodyPr/>
              <a:lstStyle/>
              <a:p>
                <a:r>
                  <a:rPr lang="zh-CN" altLang="en-US">
                    <a:noFill/>
                  </a:rPr>
                  <a:t> </a:t>
                </a:r>
              </a:p>
            </p:txBody>
          </p:sp>
        </mc:Fallback>
      </mc:AlternateContent>
      <p:sp>
        <p:nvSpPr>
          <p:cNvPr id="6" name="橢圓 5"/>
          <p:cNvSpPr/>
          <p:nvPr/>
        </p:nvSpPr>
        <p:spPr>
          <a:xfrm>
            <a:off x="2450675" y="6505359"/>
            <a:ext cx="825219" cy="62711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197" name="橢圓 196"/>
          <p:cNvSpPr/>
          <p:nvPr/>
        </p:nvSpPr>
        <p:spPr>
          <a:xfrm>
            <a:off x="5650968" y="6410159"/>
            <a:ext cx="825219" cy="62711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198" name="橢圓 197"/>
          <p:cNvSpPr/>
          <p:nvPr/>
        </p:nvSpPr>
        <p:spPr>
          <a:xfrm>
            <a:off x="8734901" y="6384655"/>
            <a:ext cx="825219" cy="62711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10" name="文字方塊 9"/>
              <p:cNvSpPr txBox="1"/>
              <p:nvPr/>
            </p:nvSpPr>
            <p:spPr>
              <a:xfrm>
                <a:off x="2239093" y="8180018"/>
                <a:ext cx="1819023" cy="999120"/>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f>
                        <m:fPr>
                          <m:ctrlPr>
                            <a:rPr lang="en-US" altLang="zh-TW" sz="3413" i="1" kern="1200">
                              <a:solidFill>
                                <a:prstClr val="black"/>
                              </a:solidFill>
                              <a:latin typeface="Cambria Math" panose="02040503050406030204" pitchFamily="18" charset="0"/>
                              <a:cs typeface="+mn-cs"/>
                            </a:rPr>
                          </m:ctrlPr>
                        </m:fPr>
                        <m:num>
                          <m:r>
                            <a:rPr lang="zh-TW" altLang="en-US" sz="3413" i="1" kern="1200">
                              <a:solidFill>
                                <a:prstClr val="black"/>
                              </a:solidFill>
                              <a:latin typeface="Cambria Math" panose="02040503050406030204" pitchFamily="18" charset="0"/>
                              <a:cs typeface="+mn-cs"/>
                            </a:rPr>
                            <m:t>𝜕</m:t>
                          </m:r>
                          <m:r>
                            <a:rPr lang="en-US" altLang="zh-TW" sz="3413" i="1" kern="1200">
                              <a:solidFill>
                                <a:prstClr val="black"/>
                              </a:solidFill>
                              <a:latin typeface="Cambria Math" panose="02040503050406030204" pitchFamily="18" charset="0"/>
                              <a:cs typeface="+mn-cs"/>
                            </a:rPr>
                            <m:t>𝑧</m:t>
                          </m:r>
                        </m:num>
                        <m:den>
                          <m:r>
                            <a:rPr lang="zh-TW" altLang="en-US" sz="3413" i="1" kern="1200">
                              <a:solidFill>
                                <a:prstClr val="black"/>
                              </a:solidFill>
                              <a:latin typeface="Cambria Math" panose="02040503050406030204" pitchFamily="18" charset="0"/>
                              <a:cs typeface="+mn-cs"/>
                            </a:rPr>
                            <m:t>𝜕</m:t>
                          </m:r>
                          <m:r>
                            <a:rPr lang="en-US" altLang="zh-TW" sz="3413" i="1" kern="1200">
                              <a:solidFill>
                                <a:prstClr val="black"/>
                              </a:solidFill>
                              <a:latin typeface="Cambria Math" panose="02040503050406030204" pitchFamily="18" charset="0"/>
                              <a:cs typeface="+mn-cs"/>
                            </a:rPr>
                            <m:t>𝑤</m:t>
                          </m:r>
                        </m:den>
                      </m:f>
                      <m:r>
                        <a:rPr lang="en-US" altLang="zh-TW" sz="3413" i="1" kern="1200">
                          <a:solidFill>
                            <a:prstClr val="black"/>
                          </a:solidFill>
                          <a:latin typeface="Cambria Math" panose="02040503050406030204" pitchFamily="18" charset="0"/>
                          <a:cs typeface="+mn-cs"/>
                        </a:rPr>
                        <m:t>=−1</m:t>
                      </m:r>
                    </m:oMath>
                  </m:oMathPara>
                </a14:m>
                <a:endParaRPr lang="zh-TW" altLang="en-US" sz="3413" kern="1200" dirty="0">
                  <a:solidFill>
                    <a:prstClr val="black"/>
                  </a:solidFill>
                  <a:latin typeface="Calibri" panose="020F0502020204030204"/>
                  <a:cs typeface="+mn-cs"/>
                </a:endParaRPr>
              </a:p>
            </p:txBody>
          </p:sp>
        </mc:Choice>
        <mc:Fallback xmlns="">
          <p:sp>
            <p:nvSpPr>
              <p:cNvPr id="10" name="文字方塊 9"/>
              <p:cNvSpPr txBox="1">
                <a:spLocks noRot="1" noChangeAspect="1" noMove="1" noResize="1" noEditPoints="1" noAdjustHandles="1" noChangeArrowheads="1" noChangeShapeType="1" noTextEdit="1"/>
              </p:cNvSpPr>
              <p:nvPr/>
            </p:nvSpPr>
            <p:spPr>
              <a:xfrm>
                <a:off x="2239093" y="8180018"/>
                <a:ext cx="1819023" cy="9991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9" name="文字方塊 198"/>
              <p:cNvSpPr txBox="1"/>
              <p:nvPr/>
            </p:nvSpPr>
            <p:spPr>
              <a:xfrm>
                <a:off x="5515047" y="8164015"/>
                <a:ext cx="2065887" cy="999120"/>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f>
                        <m:fPr>
                          <m:ctrlPr>
                            <a:rPr lang="en-US" altLang="zh-TW" sz="3413" i="1" kern="1200">
                              <a:solidFill>
                                <a:prstClr val="black"/>
                              </a:solidFill>
                              <a:latin typeface="Cambria Math" panose="02040503050406030204" pitchFamily="18" charset="0"/>
                              <a:cs typeface="+mn-cs"/>
                            </a:rPr>
                          </m:ctrlPr>
                        </m:fPr>
                        <m:num>
                          <m:r>
                            <a:rPr lang="zh-TW" altLang="en-US" sz="3413" i="1" kern="1200">
                              <a:solidFill>
                                <a:prstClr val="black"/>
                              </a:solidFill>
                              <a:latin typeface="Cambria Math" panose="02040503050406030204" pitchFamily="18" charset="0"/>
                              <a:cs typeface="+mn-cs"/>
                            </a:rPr>
                            <m:t>𝜕</m:t>
                          </m:r>
                          <m:r>
                            <a:rPr lang="en-US" altLang="zh-TW" sz="3413" i="1" kern="1200">
                              <a:solidFill>
                                <a:prstClr val="black"/>
                              </a:solidFill>
                              <a:latin typeface="Cambria Math" panose="02040503050406030204" pitchFamily="18" charset="0"/>
                              <a:cs typeface="+mn-cs"/>
                            </a:rPr>
                            <m:t>𝑧</m:t>
                          </m:r>
                        </m:num>
                        <m:den>
                          <m:r>
                            <a:rPr lang="zh-TW" altLang="en-US" sz="3413" i="1" kern="1200">
                              <a:solidFill>
                                <a:prstClr val="black"/>
                              </a:solidFill>
                              <a:latin typeface="Cambria Math" panose="02040503050406030204" pitchFamily="18" charset="0"/>
                              <a:cs typeface="+mn-cs"/>
                            </a:rPr>
                            <m:t>𝜕</m:t>
                          </m:r>
                          <m:r>
                            <a:rPr lang="en-US" altLang="zh-TW" sz="3413" i="1" kern="1200">
                              <a:solidFill>
                                <a:prstClr val="black"/>
                              </a:solidFill>
                              <a:latin typeface="Cambria Math" panose="02040503050406030204" pitchFamily="18" charset="0"/>
                              <a:cs typeface="+mn-cs"/>
                            </a:rPr>
                            <m:t>𝑤</m:t>
                          </m:r>
                        </m:den>
                      </m:f>
                      <m:r>
                        <a:rPr lang="en-US" altLang="zh-TW" sz="3413" i="1" kern="1200">
                          <a:solidFill>
                            <a:prstClr val="black"/>
                          </a:solidFill>
                          <a:latin typeface="Cambria Math" panose="02040503050406030204" pitchFamily="18" charset="0"/>
                          <a:cs typeface="+mn-cs"/>
                        </a:rPr>
                        <m:t>=0.12</m:t>
                      </m:r>
                    </m:oMath>
                  </m:oMathPara>
                </a14:m>
                <a:endParaRPr lang="zh-TW" altLang="en-US" sz="3413" kern="1200" dirty="0">
                  <a:solidFill>
                    <a:prstClr val="black"/>
                  </a:solidFill>
                  <a:latin typeface="Calibri" panose="020F0502020204030204"/>
                  <a:cs typeface="+mn-cs"/>
                </a:endParaRPr>
              </a:p>
            </p:txBody>
          </p:sp>
        </mc:Choice>
        <mc:Fallback xmlns="">
          <p:sp>
            <p:nvSpPr>
              <p:cNvPr id="199" name="文字方塊 198"/>
              <p:cNvSpPr txBox="1">
                <a:spLocks noRot="1" noChangeAspect="1" noMove="1" noResize="1" noEditPoints="1" noAdjustHandles="1" noChangeArrowheads="1" noChangeShapeType="1" noTextEdit="1"/>
              </p:cNvSpPr>
              <p:nvPr/>
            </p:nvSpPr>
            <p:spPr>
              <a:xfrm>
                <a:off x="5515047" y="8164015"/>
                <a:ext cx="2065887" cy="9991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0" name="文字方塊 199"/>
              <p:cNvSpPr txBox="1"/>
              <p:nvPr/>
            </p:nvSpPr>
            <p:spPr>
              <a:xfrm>
                <a:off x="8833769" y="8131853"/>
                <a:ext cx="2065887" cy="999120"/>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f>
                        <m:fPr>
                          <m:ctrlPr>
                            <a:rPr lang="en-US" altLang="zh-TW" sz="3413" i="1" kern="1200">
                              <a:solidFill>
                                <a:prstClr val="black"/>
                              </a:solidFill>
                              <a:latin typeface="Cambria Math" panose="02040503050406030204" pitchFamily="18" charset="0"/>
                              <a:cs typeface="+mn-cs"/>
                            </a:rPr>
                          </m:ctrlPr>
                        </m:fPr>
                        <m:num>
                          <m:r>
                            <a:rPr lang="zh-TW" altLang="en-US" sz="3413" i="1" kern="1200">
                              <a:solidFill>
                                <a:prstClr val="black"/>
                              </a:solidFill>
                              <a:latin typeface="Cambria Math" panose="02040503050406030204" pitchFamily="18" charset="0"/>
                              <a:cs typeface="+mn-cs"/>
                            </a:rPr>
                            <m:t>𝜕</m:t>
                          </m:r>
                          <m:r>
                            <a:rPr lang="en-US" altLang="zh-TW" sz="3413" i="1" kern="1200">
                              <a:solidFill>
                                <a:prstClr val="black"/>
                              </a:solidFill>
                              <a:latin typeface="Cambria Math" panose="02040503050406030204" pitchFamily="18" charset="0"/>
                              <a:cs typeface="+mn-cs"/>
                            </a:rPr>
                            <m:t>𝑧</m:t>
                          </m:r>
                        </m:num>
                        <m:den>
                          <m:r>
                            <a:rPr lang="zh-TW" altLang="en-US" sz="3413" i="1" kern="1200">
                              <a:solidFill>
                                <a:prstClr val="black"/>
                              </a:solidFill>
                              <a:latin typeface="Cambria Math" panose="02040503050406030204" pitchFamily="18" charset="0"/>
                              <a:cs typeface="+mn-cs"/>
                            </a:rPr>
                            <m:t>𝜕</m:t>
                          </m:r>
                          <m:r>
                            <a:rPr lang="en-US" altLang="zh-TW" sz="3413" i="1" kern="1200">
                              <a:solidFill>
                                <a:prstClr val="black"/>
                              </a:solidFill>
                              <a:latin typeface="Cambria Math" panose="02040503050406030204" pitchFamily="18" charset="0"/>
                              <a:cs typeface="+mn-cs"/>
                            </a:rPr>
                            <m:t>𝑤</m:t>
                          </m:r>
                        </m:den>
                      </m:f>
                      <m:r>
                        <a:rPr lang="en-US" altLang="zh-TW" sz="3413" i="1" kern="1200">
                          <a:solidFill>
                            <a:prstClr val="black"/>
                          </a:solidFill>
                          <a:latin typeface="Cambria Math" panose="02040503050406030204" pitchFamily="18" charset="0"/>
                          <a:cs typeface="+mn-cs"/>
                        </a:rPr>
                        <m:t>=0.11</m:t>
                      </m:r>
                    </m:oMath>
                  </m:oMathPara>
                </a14:m>
                <a:endParaRPr lang="zh-TW" altLang="en-US" sz="3413" kern="1200" dirty="0">
                  <a:solidFill>
                    <a:prstClr val="black"/>
                  </a:solidFill>
                  <a:latin typeface="Calibri" panose="020F0502020204030204"/>
                  <a:cs typeface="+mn-cs"/>
                </a:endParaRPr>
              </a:p>
            </p:txBody>
          </p:sp>
        </mc:Choice>
        <mc:Fallback xmlns="">
          <p:sp>
            <p:nvSpPr>
              <p:cNvPr id="200" name="文字方塊 199"/>
              <p:cNvSpPr txBox="1">
                <a:spLocks noRot="1" noChangeAspect="1" noMove="1" noResize="1" noEditPoints="1" noAdjustHandles="1" noChangeArrowheads="1" noChangeShapeType="1" noTextEdit="1"/>
              </p:cNvSpPr>
              <p:nvPr/>
            </p:nvSpPr>
            <p:spPr>
              <a:xfrm>
                <a:off x="8833769" y="8131853"/>
                <a:ext cx="2065887" cy="999120"/>
              </a:xfrm>
              <a:prstGeom prst="rect">
                <a:avLst/>
              </a:prstGeom>
              <a:blipFill>
                <a:blip r:embed="rId6"/>
                <a:stretch>
                  <a:fillRect/>
                </a:stretch>
              </a:blipFill>
            </p:spPr>
            <p:txBody>
              <a:bodyPr/>
              <a:lstStyle/>
              <a:p>
                <a:r>
                  <a:rPr lang="zh-CN" altLang="en-US">
                    <a:noFill/>
                  </a:rPr>
                  <a:t> </a:t>
                </a:r>
              </a:p>
            </p:txBody>
          </p:sp>
        </mc:Fallback>
      </mc:AlternateContent>
      <p:sp>
        <p:nvSpPr>
          <p:cNvPr id="11" name="手繪多邊形 10"/>
          <p:cNvSpPr/>
          <p:nvPr/>
        </p:nvSpPr>
        <p:spPr>
          <a:xfrm rot="21124121">
            <a:off x="1661503" y="6913905"/>
            <a:ext cx="866900" cy="1854389"/>
          </a:xfrm>
          <a:custGeom>
            <a:avLst/>
            <a:gdLst>
              <a:gd name="connsiteX0" fmla="*/ 609539 w 609539"/>
              <a:gd name="connsiteY0" fmla="*/ 0 h 1303867"/>
              <a:gd name="connsiteX1" fmla="*/ 16873 w 609539"/>
              <a:gd name="connsiteY1" fmla="*/ 389467 h 1303867"/>
              <a:gd name="connsiteX2" fmla="*/ 220073 w 609539"/>
              <a:gd name="connsiteY2" fmla="*/ 1303867 h 1303867"/>
            </a:gdLst>
            <a:ahLst/>
            <a:cxnLst>
              <a:cxn ang="0">
                <a:pos x="connsiteX0" y="connsiteY0"/>
              </a:cxn>
              <a:cxn ang="0">
                <a:pos x="connsiteX1" y="connsiteY1"/>
              </a:cxn>
              <a:cxn ang="0">
                <a:pos x="connsiteX2" y="connsiteY2"/>
              </a:cxn>
            </a:cxnLst>
            <a:rect l="l" t="t" r="r" b="b"/>
            <a:pathLst>
              <a:path w="609539" h="1303867">
                <a:moveTo>
                  <a:pt x="609539" y="0"/>
                </a:moveTo>
                <a:cubicBezTo>
                  <a:pt x="345661" y="86078"/>
                  <a:pt x="81784" y="172156"/>
                  <a:pt x="16873" y="389467"/>
                </a:cubicBezTo>
                <a:cubicBezTo>
                  <a:pt x="-48038" y="606778"/>
                  <a:pt x="86017" y="955322"/>
                  <a:pt x="220073" y="1303867"/>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201" name="手繪多邊形 200"/>
          <p:cNvSpPr/>
          <p:nvPr/>
        </p:nvSpPr>
        <p:spPr>
          <a:xfrm rot="20753515">
            <a:off x="4962582" y="6939586"/>
            <a:ext cx="866900" cy="1633597"/>
          </a:xfrm>
          <a:custGeom>
            <a:avLst/>
            <a:gdLst>
              <a:gd name="connsiteX0" fmla="*/ 609539 w 609539"/>
              <a:gd name="connsiteY0" fmla="*/ 0 h 1303867"/>
              <a:gd name="connsiteX1" fmla="*/ 16873 w 609539"/>
              <a:gd name="connsiteY1" fmla="*/ 389467 h 1303867"/>
              <a:gd name="connsiteX2" fmla="*/ 220073 w 609539"/>
              <a:gd name="connsiteY2" fmla="*/ 1303867 h 1303867"/>
            </a:gdLst>
            <a:ahLst/>
            <a:cxnLst>
              <a:cxn ang="0">
                <a:pos x="connsiteX0" y="connsiteY0"/>
              </a:cxn>
              <a:cxn ang="0">
                <a:pos x="connsiteX1" y="connsiteY1"/>
              </a:cxn>
              <a:cxn ang="0">
                <a:pos x="connsiteX2" y="connsiteY2"/>
              </a:cxn>
            </a:cxnLst>
            <a:rect l="l" t="t" r="r" b="b"/>
            <a:pathLst>
              <a:path w="609539" h="1303867">
                <a:moveTo>
                  <a:pt x="609539" y="0"/>
                </a:moveTo>
                <a:cubicBezTo>
                  <a:pt x="345661" y="86078"/>
                  <a:pt x="81784" y="172156"/>
                  <a:pt x="16873" y="389467"/>
                </a:cubicBezTo>
                <a:cubicBezTo>
                  <a:pt x="-48038" y="606778"/>
                  <a:pt x="86017" y="955322"/>
                  <a:pt x="220073" y="1303867"/>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202" name="手繪多邊形 201"/>
          <p:cNvSpPr/>
          <p:nvPr/>
        </p:nvSpPr>
        <p:spPr>
          <a:xfrm rot="20443089">
            <a:off x="8165923" y="6966763"/>
            <a:ext cx="866900" cy="1633597"/>
          </a:xfrm>
          <a:custGeom>
            <a:avLst/>
            <a:gdLst>
              <a:gd name="connsiteX0" fmla="*/ 609539 w 609539"/>
              <a:gd name="connsiteY0" fmla="*/ 0 h 1303867"/>
              <a:gd name="connsiteX1" fmla="*/ 16873 w 609539"/>
              <a:gd name="connsiteY1" fmla="*/ 389467 h 1303867"/>
              <a:gd name="connsiteX2" fmla="*/ 220073 w 609539"/>
              <a:gd name="connsiteY2" fmla="*/ 1303867 h 1303867"/>
            </a:gdLst>
            <a:ahLst/>
            <a:cxnLst>
              <a:cxn ang="0">
                <a:pos x="connsiteX0" y="connsiteY0"/>
              </a:cxn>
              <a:cxn ang="0">
                <a:pos x="connsiteX1" y="connsiteY1"/>
              </a:cxn>
              <a:cxn ang="0">
                <a:pos x="connsiteX2" y="connsiteY2"/>
              </a:cxn>
            </a:cxnLst>
            <a:rect l="l" t="t" r="r" b="b"/>
            <a:pathLst>
              <a:path w="609539" h="1303867">
                <a:moveTo>
                  <a:pt x="609539" y="0"/>
                </a:moveTo>
                <a:cubicBezTo>
                  <a:pt x="345661" y="86078"/>
                  <a:pt x="81784" y="172156"/>
                  <a:pt x="16873" y="389467"/>
                </a:cubicBezTo>
                <a:cubicBezTo>
                  <a:pt x="-48038" y="606778"/>
                  <a:pt x="86017" y="955322"/>
                  <a:pt x="220073" y="1303867"/>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Tree>
    <p:extLst>
      <p:ext uri="{BB962C8B-B14F-4D97-AF65-F5344CB8AC3E}">
        <p14:creationId xmlns:p14="http://schemas.microsoft.com/office/powerpoint/2010/main" val="327200805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P spid="135" grpId="0" animBg="1"/>
      <p:bldP spid="144" grpId="0" animBg="1"/>
      <p:bldP spid="145" grpId="0" animBg="1"/>
      <p:bldP spid="6" grpId="0" animBg="1"/>
      <p:bldP spid="197" grpId="0" animBg="1"/>
      <p:bldP spid="198" grpId="0" animBg="1"/>
      <p:bldP spid="10" grpId="0"/>
      <p:bldP spid="199" grpId="0"/>
      <p:bldP spid="200" grpId="0"/>
      <p:bldP spid="11" grpId="0" animBg="1"/>
      <p:bldP spid="201" grpId="0" animBg="1"/>
      <p:bldP spid="20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Backpropagation – Backward pass</a:t>
            </a:r>
            <a:endParaRPr lang="zh-TW" altLang="en-US" dirty="0"/>
          </a:p>
        </p:txBody>
      </p:sp>
      <mc:AlternateContent xmlns:mc="http://schemas.openxmlformats.org/markup-compatibility/2006" xmlns:a14="http://schemas.microsoft.com/office/drawing/2010/main">
        <mc:Choice Requires="a14">
          <p:sp>
            <p:nvSpPr>
              <p:cNvPr id="4" name="文字方塊 3"/>
              <p:cNvSpPr txBox="1"/>
              <p:nvPr/>
            </p:nvSpPr>
            <p:spPr>
              <a:xfrm>
                <a:off x="1095884" y="2404536"/>
                <a:ext cx="11014837" cy="612796"/>
              </a:xfrm>
              <a:prstGeom prst="rect">
                <a:avLst/>
              </a:prstGeom>
              <a:noFill/>
            </p:spPr>
            <p:txBody>
              <a:bodyPr wrap="square" lIns="0" tIns="0" rIns="0" bIns="0" rtlCol="0">
                <a:spAutoFit/>
              </a:bodyPr>
              <a:lstStyle/>
              <a:p>
                <a:pPr algn="l" defTabSz="650230" hangingPunct="1"/>
                <a:r>
                  <a:rPr lang="en-US" altLang="zh-TW" sz="3982" kern="1200" dirty="0">
                    <a:solidFill>
                      <a:prstClr val="black"/>
                    </a:solidFill>
                    <a:latin typeface="Calibri" panose="020F0502020204030204"/>
                    <a:cs typeface="+mn-cs"/>
                  </a:rPr>
                  <a:t>Compute </a:t>
                </a:r>
                <a14:m>
                  <m:oMath xmlns:m="http://schemas.openxmlformats.org/officeDocument/2006/math">
                    <m:f>
                      <m:fPr>
                        <m:type m:val="lin"/>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𝑙</m:t>
                        </m:r>
                      </m:num>
                      <m:den>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𝑧</m:t>
                        </m:r>
                      </m:den>
                    </m:f>
                  </m:oMath>
                </a14:m>
                <a:r>
                  <a:rPr lang="en-US" altLang="zh-TW" sz="3982" kern="1200" dirty="0">
                    <a:solidFill>
                      <a:prstClr val="black"/>
                    </a:solidFill>
                    <a:latin typeface="Calibri" panose="020F0502020204030204"/>
                    <a:cs typeface="+mn-cs"/>
                  </a:rPr>
                  <a:t> for all activation function inputs z</a:t>
                </a:r>
                <a:endParaRPr lang="zh-TW" altLang="en-US" sz="3982" kern="1200" dirty="0">
                  <a:solidFill>
                    <a:prstClr val="black"/>
                  </a:solidFill>
                  <a:latin typeface="Calibri" panose="020F0502020204030204"/>
                  <a:cs typeface="+mn-cs"/>
                </a:endParaRPr>
              </a:p>
            </p:txBody>
          </p:sp>
        </mc:Choice>
        <mc:Fallback xmlns="">
          <p:sp>
            <p:nvSpPr>
              <p:cNvPr id="4" name="文字方塊 3"/>
              <p:cNvSpPr txBox="1">
                <a:spLocks noRot="1" noChangeAspect="1" noMove="1" noResize="1" noEditPoints="1" noAdjustHandles="1" noChangeArrowheads="1" noChangeShapeType="1" noTextEdit="1"/>
              </p:cNvSpPr>
              <p:nvPr/>
            </p:nvSpPr>
            <p:spPr>
              <a:xfrm>
                <a:off x="1095884" y="2404536"/>
                <a:ext cx="11014837" cy="612796"/>
              </a:xfrm>
              <a:prstGeom prst="rect">
                <a:avLst/>
              </a:prstGeom>
              <a:blipFill>
                <a:blip r:embed="rId3"/>
                <a:stretch>
                  <a:fillRect l="-2822" t="-24752" b="-49505"/>
                </a:stretch>
              </a:blipFill>
            </p:spPr>
            <p:txBody>
              <a:bodyPr/>
              <a:lstStyle/>
              <a:p>
                <a:r>
                  <a:rPr lang="zh-CN" altLang="en-US">
                    <a:noFill/>
                  </a:rPr>
                  <a:t> </a:t>
                </a:r>
              </a:p>
            </p:txBody>
          </p:sp>
        </mc:Fallback>
      </mc:AlternateContent>
      <p:cxnSp>
        <p:nvCxnSpPr>
          <p:cNvPr id="5" name="直線單箭頭接點 4"/>
          <p:cNvCxnSpPr/>
          <p:nvPr/>
        </p:nvCxnSpPr>
        <p:spPr>
          <a:xfrm flipV="1">
            <a:off x="944659" y="4518253"/>
            <a:ext cx="2398364" cy="22591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5"/>
          <p:cNvCxnSpPr/>
          <p:nvPr/>
        </p:nvCxnSpPr>
        <p:spPr>
          <a:xfrm flipV="1">
            <a:off x="944658" y="4157951"/>
            <a:ext cx="224261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 name="群組 6"/>
          <p:cNvGrpSpPr/>
          <p:nvPr/>
        </p:nvGrpSpPr>
        <p:grpSpPr>
          <a:xfrm>
            <a:off x="5172428" y="3637143"/>
            <a:ext cx="816580" cy="816580"/>
            <a:chOff x="5170781" y="1854574"/>
            <a:chExt cx="574158" cy="574158"/>
          </a:xfrm>
        </p:grpSpPr>
        <p:sp>
          <p:nvSpPr>
            <p:cNvPr id="8" name="橢圓 7"/>
            <p:cNvSpPr/>
            <p:nvPr/>
          </p:nvSpPr>
          <p:spPr>
            <a:xfrm>
              <a:off x="5170781" y="18545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9" name="手繪多邊形 8"/>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grpSp>
      <p:grpSp>
        <p:nvGrpSpPr>
          <p:cNvPr id="10" name="群組 9"/>
          <p:cNvGrpSpPr/>
          <p:nvPr/>
        </p:nvGrpSpPr>
        <p:grpSpPr>
          <a:xfrm>
            <a:off x="3291450" y="4518254"/>
            <a:ext cx="651786" cy="1183214"/>
            <a:chOff x="10102194" y="1939763"/>
            <a:chExt cx="458287" cy="831947"/>
          </a:xfrm>
        </p:grpSpPr>
        <p:sp>
          <p:nvSpPr>
            <p:cNvPr id="11" name="矩形 10"/>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cxnSp>
          <p:nvCxnSpPr>
            <p:cNvPr id="12" name="直線單箭頭接點 11"/>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10118802" y="2316503"/>
              <a:ext cx="441679" cy="434208"/>
            </a:xfrm>
            <a:prstGeom prst="rect">
              <a:avLst/>
            </a:prstGeom>
            <a:noFill/>
          </p:spPr>
          <p:txBody>
            <a:bodyPr wrap="square" rtlCol="0">
              <a:spAutoFit/>
            </a:bodyPr>
            <a:lstStyle/>
            <a:p>
              <a:pPr defTabSz="650230" hangingPunct="1"/>
              <a:r>
                <a:rPr lang="en-US" altLang="zh-TW" sz="3413" kern="1200" dirty="0">
                  <a:solidFill>
                    <a:prstClr val="black"/>
                  </a:solidFill>
                  <a:latin typeface="Calibri" panose="020F0502020204030204"/>
                  <a:cs typeface="+mn-cs"/>
                </a:rPr>
                <a:t>b</a:t>
              </a:r>
              <a:endParaRPr lang="zh-TW" altLang="en-US" sz="3413" kern="1200" dirty="0">
                <a:solidFill>
                  <a:prstClr val="black"/>
                </a:solidFill>
                <a:latin typeface="Calibri" panose="020F0502020204030204"/>
                <a:cs typeface="+mn-cs"/>
              </a:endParaRPr>
            </a:p>
          </p:txBody>
        </p:sp>
      </p:grpSp>
      <p:grpSp>
        <p:nvGrpSpPr>
          <p:cNvPr id="14" name="群組 13"/>
          <p:cNvGrpSpPr/>
          <p:nvPr/>
        </p:nvGrpSpPr>
        <p:grpSpPr>
          <a:xfrm>
            <a:off x="3233175" y="3844747"/>
            <a:ext cx="675546" cy="604838"/>
            <a:chOff x="3357891" y="3538413"/>
            <a:chExt cx="474993" cy="425277"/>
          </a:xfrm>
        </p:grpSpPr>
        <p:sp>
          <p:nvSpPr>
            <p:cNvPr id="15" name="矩形 14"/>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graphicFrame>
          <p:nvGraphicFramePr>
            <p:cNvPr id="16"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68618" name="方程式" r:id="rId4" imgW="139680" imgH="139680" progId="Equation.3">
                    <p:embed/>
                  </p:oleObj>
                </mc:Choice>
                <mc:Fallback>
                  <p:oleObj name="方程式" r:id="rId4" imgW="139680" imgH="139680" progId="Equation.3">
                    <p:embed/>
                    <p:pic>
                      <p:nvPicPr>
                        <p:cNvPr id="16" name="Object 12"/>
                        <p:cNvPicPr>
                          <a:picLocks noChangeAspect="1" noChangeArrowheads="1"/>
                        </p:cNvPicPr>
                        <p:nvPr/>
                      </p:nvPicPr>
                      <p:blipFill>
                        <a:blip r:embed="rId5"/>
                        <a:srcRect/>
                        <a:stretch>
                          <a:fillRect/>
                        </a:stretch>
                      </p:blipFill>
                      <p:spPr bwMode="auto">
                        <a:xfrm>
                          <a:off x="3435128" y="3545009"/>
                          <a:ext cx="385763" cy="387350"/>
                        </a:xfrm>
                        <a:prstGeom prst="rect">
                          <a:avLst/>
                        </a:prstGeom>
                        <a:noFill/>
                        <a:extLst/>
                      </p:spPr>
                    </p:pic>
                  </p:oleObj>
                </mc:Fallback>
              </mc:AlternateContent>
            </a:graphicData>
          </a:graphic>
        </p:graphicFrame>
      </p:grpSp>
      <p:cxnSp>
        <p:nvCxnSpPr>
          <p:cNvPr id="17" name="直線單箭頭接點 16"/>
          <p:cNvCxnSpPr/>
          <p:nvPr/>
        </p:nvCxnSpPr>
        <p:spPr>
          <a:xfrm flipV="1">
            <a:off x="3908720" y="4097554"/>
            <a:ext cx="119375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文字方塊 17"/>
              <p:cNvSpPr txBox="1"/>
              <p:nvPr/>
            </p:nvSpPr>
            <p:spPr>
              <a:xfrm>
                <a:off x="1671497" y="3455268"/>
                <a:ext cx="700961" cy="612796"/>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982" i="1" kern="1200">
                              <a:solidFill>
                                <a:prstClr val="black"/>
                              </a:solidFill>
                              <a:latin typeface="Cambria Math" panose="02040503050406030204" pitchFamily="18" charset="0"/>
                              <a:ea typeface="Cambria Math" panose="02040503050406030204" pitchFamily="18" charset="0"/>
                            </a:rPr>
                          </m:ctrlPr>
                        </m:sSubPr>
                        <m:e>
                          <m:r>
                            <a:rPr lang="en-US" altLang="zh-TW" sz="3982" i="1" kern="1200">
                              <a:solidFill>
                                <a:prstClr val="black"/>
                              </a:solidFill>
                              <a:latin typeface="Cambria Math" panose="02040503050406030204" pitchFamily="18" charset="0"/>
                              <a:ea typeface="Cambria Math" panose="02040503050406030204" pitchFamily="18" charset="0"/>
                            </a:rPr>
                            <m:t>𝑤</m:t>
                          </m:r>
                        </m:e>
                        <m:sub>
                          <m:r>
                            <a:rPr lang="en-US" altLang="zh-TW" sz="3982" i="1" kern="1200">
                              <a:solidFill>
                                <a:prstClr val="black"/>
                              </a:solidFill>
                              <a:latin typeface="Cambria Math" panose="02040503050406030204" pitchFamily="18" charset="0"/>
                              <a:ea typeface="Cambria Math" panose="02040503050406030204" pitchFamily="18" charset="0"/>
                            </a:rPr>
                            <m:t>1</m:t>
                          </m:r>
                        </m:sub>
                      </m:sSub>
                    </m:oMath>
                  </m:oMathPara>
                </a14:m>
                <a:endParaRPr lang="zh-TW" altLang="en-US" sz="3982" kern="1200" dirty="0">
                  <a:solidFill>
                    <a:prstClr val="black"/>
                  </a:solidFill>
                  <a:latin typeface="Calibri" panose="020F0502020204030204"/>
                </a:endParaRPr>
              </a:p>
            </p:txBody>
          </p:sp>
        </mc:Choice>
        <mc:Fallback xmlns="">
          <p:sp>
            <p:nvSpPr>
              <p:cNvPr id="18" name="文字方塊 17"/>
              <p:cNvSpPr txBox="1">
                <a:spLocks noRot="1" noChangeAspect="1" noMove="1" noResize="1" noEditPoints="1" noAdjustHandles="1" noChangeArrowheads="1" noChangeShapeType="1" noTextEdit="1"/>
              </p:cNvSpPr>
              <p:nvPr/>
            </p:nvSpPr>
            <p:spPr>
              <a:xfrm>
                <a:off x="1671497" y="3455268"/>
                <a:ext cx="700961" cy="61279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字方塊 18"/>
              <p:cNvSpPr txBox="1"/>
              <p:nvPr/>
            </p:nvSpPr>
            <p:spPr>
              <a:xfrm>
                <a:off x="4394760" y="3375148"/>
                <a:ext cx="438273" cy="612796"/>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r>
                        <a:rPr lang="en-US" altLang="zh-TW" sz="3982" i="1" kern="1200">
                          <a:solidFill>
                            <a:prstClr val="black"/>
                          </a:solidFill>
                          <a:latin typeface="Cambria Math" panose="02040503050406030204" pitchFamily="18" charset="0"/>
                          <a:ea typeface="Cambria Math" panose="02040503050406030204" pitchFamily="18" charset="0"/>
                        </a:rPr>
                        <m:t>𝑧</m:t>
                      </m:r>
                    </m:oMath>
                  </m:oMathPara>
                </a14:m>
                <a:endParaRPr lang="zh-TW" altLang="en-US" sz="3982" kern="1200" dirty="0">
                  <a:solidFill>
                    <a:prstClr val="black"/>
                  </a:solidFill>
                  <a:latin typeface="Calibri" panose="020F0502020204030204"/>
                </a:endParaRPr>
              </a:p>
            </p:txBody>
          </p:sp>
        </mc:Choice>
        <mc:Fallback xmlns="">
          <p:sp>
            <p:nvSpPr>
              <p:cNvPr id="19" name="文字方塊 18"/>
              <p:cNvSpPr txBox="1">
                <a:spLocks noRot="1" noChangeAspect="1" noMove="1" noResize="1" noEditPoints="1" noAdjustHandles="1" noChangeArrowheads="1" noChangeShapeType="1" noTextEdit="1"/>
              </p:cNvSpPr>
              <p:nvPr/>
            </p:nvSpPr>
            <p:spPr>
              <a:xfrm>
                <a:off x="4394760" y="3375148"/>
                <a:ext cx="438273" cy="61279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字方塊 21"/>
              <p:cNvSpPr txBox="1"/>
              <p:nvPr/>
            </p:nvSpPr>
            <p:spPr>
              <a:xfrm>
                <a:off x="1659732" y="5236009"/>
                <a:ext cx="712759" cy="612796"/>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982" i="1" kern="1200">
                              <a:solidFill>
                                <a:prstClr val="black"/>
                              </a:solidFill>
                              <a:latin typeface="Cambria Math" panose="02040503050406030204" pitchFamily="18" charset="0"/>
                              <a:ea typeface="Cambria Math" panose="02040503050406030204" pitchFamily="18" charset="0"/>
                            </a:rPr>
                          </m:ctrlPr>
                        </m:sSubPr>
                        <m:e>
                          <m:r>
                            <a:rPr lang="en-US" altLang="zh-TW" sz="3982" i="1" kern="1200">
                              <a:solidFill>
                                <a:prstClr val="black"/>
                              </a:solidFill>
                              <a:latin typeface="Cambria Math" panose="02040503050406030204" pitchFamily="18" charset="0"/>
                              <a:ea typeface="Cambria Math" panose="02040503050406030204" pitchFamily="18" charset="0"/>
                            </a:rPr>
                            <m:t>𝑤</m:t>
                          </m:r>
                        </m:e>
                        <m:sub>
                          <m:r>
                            <a:rPr lang="en-US" altLang="zh-TW" sz="3982" i="1" kern="1200">
                              <a:solidFill>
                                <a:prstClr val="black"/>
                              </a:solidFill>
                              <a:latin typeface="Cambria Math" panose="02040503050406030204" pitchFamily="18" charset="0"/>
                              <a:ea typeface="Cambria Math" panose="02040503050406030204" pitchFamily="18" charset="0"/>
                            </a:rPr>
                            <m:t>2</m:t>
                          </m:r>
                        </m:sub>
                      </m:sSub>
                    </m:oMath>
                  </m:oMathPara>
                </a14:m>
                <a:endParaRPr lang="zh-TW" altLang="en-US" sz="3982" kern="1200" dirty="0">
                  <a:solidFill>
                    <a:prstClr val="black"/>
                  </a:solidFill>
                  <a:latin typeface="Calibri" panose="020F0502020204030204"/>
                </a:endParaRPr>
              </a:p>
            </p:txBody>
          </p:sp>
        </mc:Choice>
        <mc:Fallback xmlns="">
          <p:sp>
            <p:nvSpPr>
              <p:cNvPr id="22" name="文字方塊 21"/>
              <p:cNvSpPr txBox="1">
                <a:spLocks noRot="1" noChangeAspect="1" noMove="1" noResize="1" noEditPoints="1" noAdjustHandles="1" noChangeArrowheads="1" noChangeShapeType="1" noTextEdit="1"/>
              </p:cNvSpPr>
              <p:nvPr/>
            </p:nvSpPr>
            <p:spPr>
              <a:xfrm>
                <a:off x="1659732" y="5236009"/>
                <a:ext cx="712759" cy="612796"/>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字方塊 22"/>
              <p:cNvSpPr txBox="1"/>
              <p:nvPr/>
            </p:nvSpPr>
            <p:spPr>
              <a:xfrm>
                <a:off x="289970" y="3754438"/>
                <a:ext cx="608693" cy="612796"/>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982" i="1" kern="1200">
                              <a:solidFill>
                                <a:prstClr val="black"/>
                              </a:solidFill>
                              <a:latin typeface="Cambria Math" panose="02040503050406030204" pitchFamily="18" charset="0"/>
                              <a:ea typeface="Cambria Math" panose="02040503050406030204" pitchFamily="18" charset="0"/>
                            </a:rPr>
                          </m:ctrlPr>
                        </m:sSubPr>
                        <m:e>
                          <m:r>
                            <a:rPr lang="en-US" altLang="zh-TW" sz="3982" i="1" kern="1200">
                              <a:solidFill>
                                <a:prstClr val="black"/>
                              </a:solidFill>
                              <a:latin typeface="Cambria Math" panose="02040503050406030204" pitchFamily="18" charset="0"/>
                              <a:ea typeface="Cambria Math" panose="02040503050406030204" pitchFamily="18" charset="0"/>
                            </a:rPr>
                            <m:t>𝑥</m:t>
                          </m:r>
                        </m:e>
                        <m:sub>
                          <m:r>
                            <a:rPr lang="en-US" altLang="zh-TW" sz="3982" i="1" kern="1200">
                              <a:solidFill>
                                <a:prstClr val="black"/>
                              </a:solidFill>
                              <a:latin typeface="Cambria Math" panose="02040503050406030204" pitchFamily="18" charset="0"/>
                              <a:ea typeface="Cambria Math" panose="02040503050406030204" pitchFamily="18" charset="0"/>
                            </a:rPr>
                            <m:t>1</m:t>
                          </m:r>
                        </m:sub>
                      </m:sSub>
                    </m:oMath>
                  </m:oMathPara>
                </a14:m>
                <a:endParaRPr lang="zh-TW" altLang="en-US" sz="3982" kern="1200" dirty="0">
                  <a:solidFill>
                    <a:prstClr val="black"/>
                  </a:solidFill>
                  <a:latin typeface="Calibri" panose="020F0502020204030204"/>
                </a:endParaRPr>
              </a:p>
            </p:txBody>
          </p:sp>
        </mc:Choice>
        <mc:Fallback xmlns="">
          <p:sp>
            <p:nvSpPr>
              <p:cNvPr id="23" name="文字方塊 22"/>
              <p:cNvSpPr txBox="1">
                <a:spLocks noRot="1" noChangeAspect="1" noMove="1" noResize="1" noEditPoints="1" noAdjustHandles="1" noChangeArrowheads="1" noChangeShapeType="1" noTextEdit="1"/>
              </p:cNvSpPr>
              <p:nvPr/>
            </p:nvSpPr>
            <p:spPr>
              <a:xfrm>
                <a:off x="289970" y="3754438"/>
                <a:ext cx="608693" cy="612796"/>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字方塊 23"/>
              <p:cNvSpPr txBox="1"/>
              <p:nvPr/>
            </p:nvSpPr>
            <p:spPr>
              <a:xfrm>
                <a:off x="309367" y="6405973"/>
                <a:ext cx="620490" cy="612796"/>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982" i="1" kern="1200">
                              <a:solidFill>
                                <a:prstClr val="black"/>
                              </a:solidFill>
                              <a:latin typeface="Cambria Math" panose="02040503050406030204" pitchFamily="18" charset="0"/>
                              <a:ea typeface="Cambria Math" panose="02040503050406030204" pitchFamily="18" charset="0"/>
                            </a:rPr>
                          </m:ctrlPr>
                        </m:sSubPr>
                        <m:e>
                          <m:r>
                            <a:rPr lang="en-US" altLang="zh-TW" sz="3982" i="1" kern="1200">
                              <a:solidFill>
                                <a:prstClr val="black"/>
                              </a:solidFill>
                              <a:latin typeface="Cambria Math" panose="02040503050406030204" pitchFamily="18" charset="0"/>
                              <a:ea typeface="Cambria Math" panose="02040503050406030204" pitchFamily="18" charset="0"/>
                            </a:rPr>
                            <m:t>𝑥</m:t>
                          </m:r>
                        </m:e>
                        <m:sub>
                          <m:r>
                            <a:rPr lang="en-US" altLang="zh-TW" sz="3982" i="1" kern="1200">
                              <a:solidFill>
                                <a:prstClr val="black"/>
                              </a:solidFill>
                              <a:latin typeface="Cambria Math" panose="02040503050406030204" pitchFamily="18" charset="0"/>
                              <a:ea typeface="Cambria Math" panose="02040503050406030204" pitchFamily="18" charset="0"/>
                            </a:rPr>
                            <m:t>2</m:t>
                          </m:r>
                        </m:sub>
                      </m:sSub>
                    </m:oMath>
                  </m:oMathPara>
                </a14:m>
                <a:endParaRPr lang="zh-TW" altLang="en-US" sz="3982" kern="1200" dirty="0">
                  <a:solidFill>
                    <a:prstClr val="black"/>
                  </a:solidFill>
                  <a:latin typeface="Calibri" panose="020F0502020204030204"/>
                </a:endParaRPr>
              </a:p>
            </p:txBody>
          </p:sp>
        </mc:Choice>
        <mc:Fallback xmlns="">
          <p:sp>
            <p:nvSpPr>
              <p:cNvPr id="24" name="文字方塊 23"/>
              <p:cNvSpPr txBox="1">
                <a:spLocks noRot="1" noChangeAspect="1" noMove="1" noResize="1" noEditPoints="1" noAdjustHandles="1" noChangeArrowheads="1" noChangeShapeType="1" noTextEdit="1"/>
              </p:cNvSpPr>
              <p:nvPr/>
            </p:nvSpPr>
            <p:spPr>
              <a:xfrm>
                <a:off x="309367" y="6405973"/>
                <a:ext cx="620490" cy="612796"/>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字方塊 47"/>
              <p:cNvSpPr txBox="1"/>
              <p:nvPr/>
            </p:nvSpPr>
            <p:spPr>
              <a:xfrm>
                <a:off x="6099666" y="3297034"/>
                <a:ext cx="411588" cy="612796"/>
              </a:xfrm>
              <a:prstGeom prst="rect">
                <a:avLst/>
              </a:prstGeom>
            </p:spPr>
            <p:style>
              <a:lnRef idx="1">
                <a:schemeClr val="accent6"/>
              </a:lnRef>
              <a:fillRef idx="2">
                <a:schemeClr val="accent6"/>
              </a:fillRef>
              <a:effectRef idx="1">
                <a:schemeClr val="accent6"/>
              </a:effectRef>
              <a:fontRef idx="minor">
                <a:schemeClr val="dk1"/>
              </a:fontRef>
            </p:style>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r>
                        <a:rPr lang="en-US" altLang="zh-TW" sz="3982" i="1" kern="1200">
                          <a:solidFill>
                            <a:prstClr val="black"/>
                          </a:solidFill>
                          <a:latin typeface="Cambria Math" panose="02040503050406030204" pitchFamily="18" charset="0"/>
                          <a:ea typeface="Cambria Math" panose="02040503050406030204" pitchFamily="18" charset="0"/>
                        </a:rPr>
                        <m:t>𝑎</m:t>
                      </m:r>
                    </m:oMath>
                  </m:oMathPara>
                </a14:m>
                <a:endParaRPr lang="zh-TW" altLang="en-US" sz="3982" kern="1200" dirty="0">
                  <a:solidFill>
                    <a:prstClr val="black"/>
                  </a:solidFill>
                  <a:latin typeface="Calibri" panose="020F0502020204030204"/>
                </a:endParaRPr>
              </a:p>
            </p:txBody>
          </p:sp>
        </mc:Choice>
        <mc:Fallback xmlns="">
          <p:sp>
            <p:nvSpPr>
              <p:cNvPr id="48" name="文字方塊 47"/>
              <p:cNvSpPr txBox="1">
                <a:spLocks noRot="1" noChangeAspect="1" noMove="1" noResize="1" noEditPoints="1" noAdjustHandles="1" noChangeArrowheads="1" noChangeShapeType="1" noTextEdit="1"/>
              </p:cNvSpPr>
              <p:nvPr/>
            </p:nvSpPr>
            <p:spPr>
              <a:xfrm>
                <a:off x="6099666" y="3297034"/>
                <a:ext cx="411588" cy="612796"/>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字方塊 76"/>
              <p:cNvSpPr txBox="1"/>
              <p:nvPr/>
            </p:nvSpPr>
            <p:spPr>
              <a:xfrm>
                <a:off x="784959" y="7213389"/>
                <a:ext cx="654730" cy="1164742"/>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f>
                        <m:fPr>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𝑙</m:t>
                          </m:r>
                        </m:num>
                        <m:den>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𝑧</m:t>
                          </m:r>
                        </m:den>
                      </m:f>
                    </m:oMath>
                  </m:oMathPara>
                </a14:m>
                <a:endParaRPr lang="zh-TW" altLang="en-US" sz="3982" kern="1200" dirty="0">
                  <a:solidFill>
                    <a:prstClr val="black"/>
                  </a:solidFill>
                  <a:latin typeface="Calibri" panose="020F0502020204030204"/>
                  <a:cs typeface="+mn-cs"/>
                </a:endParaRPr>
              </a:p>
            </p:txBody>
          </p:sp>
        </mc:Choice>
        <mc:Fallback xmlns="">
          <p:sp>
            <p:nvSpPr>
              <p:cNvPr id="77" name="文字方塊 76"/>
              <p:cNvSpPr txBox="1">
                <a:spLocks noRot="1" noChangeAspect="1" noMove="1" noResize="1" noEditPoints="1" noAdjustHandles="1" noChangeArrowheads="1" noChangeShapeType="1" noTextEdit="1"/>
              </p:cNvSpPr>
              <p:nvPr/>
            </p:nvSpPr>
            <p:spPr>
              <a:xfrm>
                <a:off x="784959" y="7213389"/>
                <a:ext cx="654730" cy="116474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文字方塊 77"/>
              <p:cNvSpPr txBox="1"/>
              <p:nvPr/>
            </p:nvSpPr>
            <p:spPr>
              <a:xfrm>
                <a:off x="1556064" y="7213387"/>
                <a:ext cx="1883593" cy="1164742"/>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r>
                        <a:rPr lang="en-US" altLang="zh-TW" sz="3982" i="1" kern="1200">
                          <a:solidFill>
                            <a:prstClr val="black"/>
                          </a:solidFill>
                          <a:latin typeface="Cambria Math" panose="02040503050406030204" pitchFamily="18" charset="0"/>
                          <a:cs typeface="+mn-cs"/>
                        </a:rPr>
                        <m:t>=</m:t>
                      </m:r>
                      <m:f>
                        <m:fPr>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𝑎</m:t>
                          </m:r>
                        </m:num>
                        <m:den>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𝑧</m:t>
                          </m:r>
                        </m:den>
                      </m:f>
                      <m:f>
                        <m:fPr>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𝑙</m:t>
                          </m:r>
                        </m:num>
                        <m:den>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𝑎</m:t>
                          </m:r>
                        </m:den>
                      </m:f>
                    </m:oMath>
                  </m:oMathPara>
                </a14:m>
                <a:endParaRPr lang="zh-TW" altLang="en-US" sz="3982" kern="1200" dirty="0">
                  <a:solidFill>
                    <a:prstClr val="black"/>
                  </a:solidFill>
                  <a:latin typeface="Calibri" panose="020F0502020204030204"/>
                  <a:cs typeface="+mn-cs"/>
                </a:endParaRPr>
              </a:p>
            </p:txBody>
          </p:sp>
        </mc:Choice>
        <mc:Fallback xmlns="">
          <p:sp>
            <p:nvSpPr>
              <p:cNvPr id="78" name="文字方塊 77"/>
              <p:cNvSpPr txBox="1">
                <a:spLocks noRot="1" noChangeAspect="1" noMove="1" noResize="1" noEditPoints="1" noAdjustHandles="1" noChangeArrowheads="1" noChangeShapeType="1" noTextEdit="1"/>
              </p:cNvSpPr>
              <p:nvPr/>
            </p:nvSpPr>
            <p:spPr>
              <a:xfrm>
                <a:off x="1556064" y="7213387"/>
                <a:ext cx="1883593" cy="1164742"/>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字方塊 78"/>
              <p:cNvSpPr txBox="1"/>
              <p:nvPr/>
            </p:nvSpPr>
            <p:spPr>
              <a:xfrm>
                <a:off x="4528388" y="4540177"/>
                <a:ext cx="2066656" cy="612796"/>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r>
                        <a:rPr lang="en-US" altLang="zh-TW" sz="3982" i="1" kern="1200">
                          <a:solidFill>
                            <a:prstClr val="black"/>
                          </a:solidFill>
                          <a:latin typeface="Cambria Math" panose="02040503050406030204" pitchFamily="18" charset="0"/>
                          <a:cs typeface="+mn-cs"/>
                        </a:rPr>
                        <m:t>𝑎</m:t>
                      </m:r>
                      <m:r>
                        <a:rPr lang="en-US" altLang="zh-TW" sz="3982" i="1" kern="1200">
                          <a:solidFill>
                            <a:prstClr val="black"/>
                          </a:solidFill>
                          <a:latin typeface="Cambria Math" panose="02040503050406030204" pitchFamily="18" charset="0"/>
                          <a:cs typeface="+mn-cs"/>
                        </a:rPr>
                        <m:t>=</m:t>
                      </m:r>
                      <m:r>
                        <a:rPr lang="zh-TW" altLang="en-US" sz="3982" i="1" kern="1200">
                          <a:solidFill>
                            <a:prstClr val="black"/>
                          </a:solidFill>
                          <a:latin typeface="Cambria Math" panose="02040503050406030204" pitchFamily="18" charset="0"/>
                          <a:cs typeface="+mn-cs"/>
                        </a:rPr>
                        <m:t>𝜎</m:t>
                      </m:r>
                      <m:d>
                        <m:dPr>
                          <m:ctrlPr>
                            <a:rPr lang="en-US" altLang="zh-TW" sz="3982" i="1" kern="1200">
                              <a:solidFill>
                                <a:prstClr val="black"/>
                              </a:solidFill>
                              <a:latin typeface="Cambria Math" panose="02040503050406030204" pitchFamily="18" charset="0"/>
                              <a:cs typeface="+mn-cs"/>
                            </a:rPr>
                          </m:ctrlPr>
                        </m:dPr>
                        <m:e>
                          <m:r>
                            <a:rPr lang="en-US" altLang="zh-TW" sz="3982" i="1" kern="1200">
                              <a:solidFill>
                                <a:prstClr val="black"/>
                              </a:solidFill>
                              <a:latin typeface="Cambria Math" panose="02040503050406030204" pitchFamily="18" charset="0"/>
                              <a:cs typeface="+mn-cs"/>
                            </a:rPr>
                            <m:t>𝑧</m:t>
                          </m:r>
                        </m:e>
                      </m:d>
                    </m:oMath>
                  </m:oMathPara>
                </a14:m>
                <a:endParaRPr lang="zh-TW" altLang="en-US" sz="3982" kern="1200" dirty="0">
                  <a:solidFill>
                    <a:prstClr val="black"/>
                  </a:solidFill>
                  <a:latin typeface="Calibri" panose="020F0502020204030204"/>
                  <a:cs typeface="+mn-cs"/>
                </a:endParaRPr>
              </a:p>
            </p:txBody>
          </p:sp>
        </mc:Choice>
        <mc:Fallback xmlns="">
          <p:sp>
            <p:nvSpPr>
              <p:cNvPr id="79" name="文字方塊 78"/>
              <p:cNvSpPr txBox="1">
                <a:spLocks noRot="1" noChangeAspect="1" noMove="1" noResize="1" noEditPoints="1" noAdjustHandles="1" noChangeArrowheads="1" noChangeShapeType="1" noTextEdit="1"/>
              </p:cNvSpPr>
              <p:nvPr/>
            </p:nvSpPr>
            <p:spPr>
              <a:xfrm>
                <a:off x="4528388" y="4540177"/>
                <a:ext cx="2066656" cy="612796"/>
              </a:xfrm>
              <a:prstGeom prst="rect">
                <a:avLst/>
              </a:prstGeom>
              <a:blipFill>
                <a:blip r:embed="rId14"/>
                <a:stretch>
                  <a:fillRect/>
                </a:stretch>
              </a:blipFill>
            </p:spPr>
            <p:txBody>
              <a:bodyPr/>
              <a:lstStyle/>
              <a:p>
                <a:r>
                  <a:rPr lang="zh-CN" altLang="en-US">
                    <a:noFill/>
                  </a:rPr>
                  <a:t> </a:t>
                </a:r>
              </a:p>
            </p:txBody>
          </p:sp>
        </mc:Fallback>
      </mc:AlternateContent>
      <p:cxnSp>
        <p:nvCxnSpPr>
          <p:cNvPr id="80" name="直線接點 79"/>
          <p:cNvCxnSpPr/>
          <p:nvPr/>
        </p:nvCxnSpPr>
        <p:spPr>
          <a:xfrm>
            <a:off x="2072875" y="8518379"/>
            <a:ext cx="72020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1" name="向下箭號 80"/>
          <p:cNvSpPr/>
          <p:nvPr/>
        </p:nvSpPr>
        <p:spPr>
          <a:xfrm rot="16200000" flipH="1">
            <a:off x="2170822" y="8664999"/>
            <a:ext cx="634924" cy="83081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82" name="文字方塊 81"/>
              <p:cNvSpPr txBox="1"/>
              <p:nvPr/>
            </p:nvSpPr>
            <p:spPr>
              <a:xfrm>
                <a:off x="3049212" y="8744398"/>
                <a:ext cx="1224438" cy="612796"/>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r>
                        <a:rPr lang="zh-TW" altLang="en-US" sz="3982" i="1" kern="1200">
                          <a:solidFill>
                            <a:prstClr val="black"/>
                          </a:solidFill>
                          <a:latin typeface="Cambria Math" panose="02040503050406030204" pitchFamily="18" charset="0"/>
                          <a:cs typeface="+mn-cs"/>
                        </a:rPr>
                        <m:t>𝜎</m:t>
                      </m:r>
                      <m:r>
                        <a:rPr lang="en-US" altLang="zh-TW" sz="3982" i="1" kern="1200">
                          <a:solidFill>
                            <a:prstClr val="black"/>
                          </a:solidFill>
                          <a:latin typeface="Cambria Math" panose="02040503050406030204" pitchFamily="18" charset="0"/>
                          <a:cs typeface="+mn-cs"/>
                        </a:rPr>
                        <m:t>′</m:t>
                      </m:r>
                      <m:d>
                        <m:dPr>
                          <m:ctrlPr>
                            <a:rPr lang="en-US" altLang="zh-TW" sz="3982" i="1" kern="1200">
                              <a:solidFill>
                                <a:prstClr val="black"/>
                              </a:solidFill>
                              <a:latin typeface="Cambria Math" panose="02040503050406030204" pitchFamily="18" charset="0"/>
                              <a:cs typeface="+mn-cs"/>
                            </a:rPr>
                          </m:ctrlPr>
                        </m:dPr>
                        <m:e>
                          <m:r>
                            <a:rPr lang="en-US" altLang="zh-TW" sz="3982" i="1" kern="1200">
                              <a:solidFill>
                                <a:prstClr val="black"/>
                              </a:solidFill>
                              <a:latin typeface="Cambria Math" panose="02040503050406030204" pitchFamily="18" charset="0"/>
                              <a:cs typeface="+mn-cs"/>
                            </a:rPr>
                            <m:t>𝑧</m:t>
                          </m:r>
                        </m:e>
                      </m:d>
                    </m:oMath>
                  </m:oMathPara>
                </a14:m>
                <a:endParaRPr lang="zh-TW" altLang="en-US" sz="3982" kern="1200" dirty="0">
                  <a:solidFill>
                    <a:prstClr val="black"/>
                  </a:solidFill>
                  <a:latin typeface="Calibri" panose="020F0502020204030204"/>
                  <a:cs typeface="+mn-cs"/>
                </a:endParaRPr>
              </a:p>
            </p:txBody>
          </p:sp>
        </mc:Choice>
        <mc:Fallback xmlns="">
          <p:sp>
            <p:nvSpPr>
              <p:cNvPr id="82" name="文字方塊 81"/>
              <p:cNvSpPr txBox="1">
                <a:spLocks noRot="1" noChangeAspect="1" noMove="1" noResize="1" noEditPoints="1" noAdjustHandles="1" noChangeArrowheads="1" noChangeShapeType="1" noTextEdit="1"/>
              </p:cNvSpPr>
              <p:nvPr/>
            </p:nvSpPr>
            <p:spPr>
              <a:xfrm>
                <a:off x="3049212" y="8744398"/>
                <a:ext cx="1224438" cy="612796"/>
              </a:xfrm>
              <a:prstGeom prst="rect">
                <a:avLst/>
              </a:prstGeom>
              <a:blipFill>
                <a:blip r:embed="rId15"/>
                <a:stretch>
                  <a:fillRect/>
                </a:stretch>
              </a:blipFill>
            </p:spPr>
            <p:txBody>
              <a:bodyPr/>
              <a:lstStyle/>
              <a:p>
                <a:r>
                  <a:rPr lang="zh-CN" altLang="en-US">
                    <a:noFill/>
                  </a:rPr>
                  <a:t> </a:t>
                </a:r>
              </a:p>
            </p:txBody>
          </p:sp>
        </mc:Fallback>
      </mc:AlternateContent>
      <p:grpSp>
        <p:nvGrpSpPr>
          <p:cNvPr id="61" name="群組 60"/>
          <p:cNvGrpSpPr/>
          <p:nvPr/>
        </p:nvGrpSpPr>
        <p:grpSpPr>
          <a:xfrm>
            <a:off x="4833033" y="5722140"/>
            <a:ext cx="5572678" cy="3635075"/>
            <a:chOff x="3499192" y="4150859"/>
            <a:chExt cx="3918289" cy="2555912"/>
          </a:xfrm>
        </p:grpSpPr>
        <p:pic>
          <p:nvPicPr>
            <p:cNvPr id="64" name="圖片 63"/>
            <p:cNvPicPr>
              <a:picLocks noChangeAspect="1"/>
            </p:cNvPicPr>
            <p:nvPr/>
          </p:nvPicPr>
          <p:blipFill>
            <a:blip r:embed="rId16"/>
            <a:stretch>
              <a:fillRect/>
            </a:stretch>
          </p:blipFill>
          <p:spPr>
            <a:xfrm>
              <a:off x="3499192" y="4150859"/>
              <a:ext cx="3918289" cy="25559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AlternateContent xmlns:mc="http://schemas.openxmlformats.org/markup-compatibility/2006" xmlns:a14="http://schemas.microsoft.com/office/drawing/2010/main">
          <mc:Choice Requires="a14">
            <p:sp>
              <p:nvSpPr>
                <p:cNvPr id="65" name="文字方塊 64"/>
                <p:cNvSpPr txBox="1"/>
                <p:nvPr/>
              </p:nvSpPr>
              <p:spPr>
                <a:xfrm>
                  <a:off x="5916744" y="5782903"/>
                  <a:ext cx="739746" cy="369287"/>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r>
                          <a:rPr lang="zh-TW" altLang="en-US" sz="3413" i="1" kern="1200">
                            <a:solidFill>
                              <a:prstClr val="black"/>
                            </a:solidFill>
                            <a:latin typeface="Cambria Math" panose="02040503050406030204" pitchFamily="18" charset="0"/>
                            <a:cs typeface="+mn-cs"/>
                          </a:rPr>
                          <m:t>𝜎</m:t>
                        </m:r>
                        <m:r>
                          <a:rPr lang="en-US" altLang="zh-TW" sz="3413" i="1" kern="1200">
                            <a:solidFill>
                              <a:prstClr val="black"/>
                            </a:solidFill>
                            <a:latin typeface="Cambria Math" panose="02040503050406030204" pitchFamily="18" charset="0"/>
                            <a:cs typeface="+mn-cs"/>
                          </a:rPr>
                          <m:t>′</m:t>
                        </m:r>
                        <m:d>
                          <m:dPr>
                            <m:ctrlPr>
                              <a:rPr lang="en-US" altLang="zh-TW" sz="3413" i="1" kern="1200">
                                <a:solidFill>
                                  <a:prstClr val="black"/>
                                </a:solidFill>
                                <a:latin typeface="Cambria Math" panose="02040503050406030204" pitchFamily="18" charset="0"/>
                                <a:cs typeface="+mn-cs"/>
                              </a:rPr>
                            </m:ctrlPr>
                          </m:dPr>
                          <m:e>
                            <m:r>
                              <a:rPr lang="en-US" altLang="zh-TW" sz="3413" i="1" kern="1200">
                                <a:solidFill>
                                  <a:prstClr val="black"/>
                                </a:solidFill>
                                <a:latin typeface="Cambria Math" panose="02040503050406030204" pitchFamily="18" charset="0"/>
                                <a:cs typeface="+mn-cs"/>
                              </a:rPr>
                              <m:t>𝑧</m:t>
                            </m:r>
                          </m:e>
                        </m:d>
                      </m:oMath>
                    </m:oMathPara>
                  </a14:m>
                  <a:endParaRPr lang="zh-TW" altLang="en-US" sz="3413" kern="1200" dirty="0">
                    <a:solidFill>
                      <a:prstClr val="black"/>
                    </a:solidFill>
                    <a:latin typeface="Calibri" panose="020F0502020204030204"/>
                    <a:cs typeface="+mn-cs"/>
                  </a:endParaRPr>
                </a:p>
              </p:txBody>
            </p:sp>
          </mc:Choice>
          <mc:Fallback xmlns="">
            <p:sp>
              <p:nvSpPr>
                <p:cNvPr id="65" name="文字方塊 64"/>
                <p:cNvSpPr txBox="1">
                  <a:spLocks noRot="1" noChangeAspect="1" noMove="1" noResize="1" noEditPoints="1" noAdjustHandles="1" noChangeArrowheads="1" noChangeShapeType="1" noTextEdit="1"/>
                </p:cNvSpPr>
                <p:nvPr/>
              </p:nvSpPr>
              <p:spPr>
                <a:xfrm>
                  <a:off x="5916744" y="5782903"/>
                  <a:ext cx="739746" cy="36928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字方塊 66"/>
                <p:cNvSpPr txBox="1"/>
                <p:nvPr/>
              </p:nvSpPr>
              <p:spPr>
                <a:xfrm>
                  <a:off x="4822145" y="4960463"/>
                  <a:ext cx="667250" cy="369287"/>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r>
                          <a:rPr lang="zh-TW" altLang="en-US" sz="3413" i="1" kern="1200">
                            <a:solidFill>
                              <a:prstClr val="black"/>
                            </a:solidFill>
                            <a:latin typeface="Cambria Math" panose="02040503050406030204" pitchFamily="18" charset="0"/>
                            <a:cs typeface="+mn-cs"/>
                          </a:rPr>
                          <m:t>𝜎</m:t>
                        </m:r>
                        <m:d>
                          <m:dPr>
                            <m:ctrlPr>
                              <a:rPr lang="en-US" altLang="zh-TW" sz="3413" i="1" kern="1200">
                                <a:solidFill>
                                  <a:prstClr val="black"/>
                                </a:solidFill>
                                <a:latin typeface="Cambria Math" panose="02040503050406030204" pitchFamily="18" charset="0"/>
                                <a:cs typeface="+mn-cs"/>
                              </a:rPr>
                            </m:ctrlPr>
                          </m:dPr>
                          <m:e>
                            <m:r>
                              <a:rPr lang="en-US" altLang="zh-TW" sz="3413" i="1" kern="1200">
                                <a:solidFill>
                                  <a:prstClr val="black"/>
                                </a:solidFill>
                                <a:latin typeface="Cambria Math" panose="02040503050406030204" pitchFamily="18" charset="0"/>
                                <a:cs typeface="+mn-cs"/>
                              </a:rPr>
                              <m:t>𝑧</m:t>
                            </m:r>
                          </m:e>
                        </m:d>
                      </m:oMath>
                    </m:oMathPara>
                  </a14:m>
                  <a:endParaRPr lang="zh-TW" altLang="en-US" sz="3413" kern="1200" dirty="0">
                    <a:solidFill>
                      <a:prstClr val="black"/>
                    </a:solidFill>
                    <a:latin typeface="Calibri" panose="020F0502020204030204"/>
                    <a:cs typeface="+mn-cs"/>
                  </a:endParaRPr>
                </a:p>
              </p:txBody>
            </p:sp>
          </mc:Choice>
          <mc:Fallback xmlns="">
            <p:sp>
              <p:nvSpPr>
                <p:cNvPr id="67" name="文字方塊 66"/>
                <p:cNvSpPr txBox="1">
                  <a:spLocks noRot="1" noChangeAspect="1" noMove="1" noResize="1" noEditPoints="1" noAdjustHandles="1" noChangeArrowheads="1" noChangeShapeType="1" noTextEdit="1"/>
                </p:cNvSpPr>
                <p:nvPr/>
              </p:nvSpPr>
              <p:spPr>
                <a:xfrm>
                  <a:off x="4822145" y="4960463"/>
                  <a:ext cx="667250" cy="369287"/>
                </a:xfrm>
                <a:prstGeom prst="rect">
                  <a:avLst/>
                </a:prstGeom>
                <a:blipFill>
                  <a:blip r:embed="rId1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15346735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77" grpId="0"/>
      <p:bldP spid="78" grpId="0"/>
      <p:bldP spid="79" grpId="0"/>
      <p:bldP spid="81" grpId="0" animBg="1"/>
      <p:bldP spid="8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Backpropagation – Backward pass</a:t>
            </a:r>
            <a:endParaRPr lang="zh-TW" altLang="en-US" dirty="0"/>
          </a:p>
        </p:txBody>
      </p:sp>
      <mc:AlternateContent xmlns:mc="http://schemas.openxmlformats.org/markup-compatibility/2006" xmlns:a14="http://schemas.microsoft.com/office/drawing/2010/main">
        <mc:Choice Requires="a14">
          <p:sp>
            <p:nvSpPr>
              <p:cNvPr id="4" name="文字方塊 3"/>
              <p:cNvSpPr txBox="1"/>
              <p:nvPr/>
            </p:nvSpPr>
            <p:spPr>
              <a:xfrm>
                <a:off x="1095884" y="2404536"/>
                <a:ext cx="11014837" cy="612796"/>
              </a:xfrm>
              <a:prstGeom prst="rect">
                <a:avLst/>
              </a:prstGeom>
              <a:noFill/>
            </p:spPr>
            <p:txBody>
              <a:bodyPr wrap="square" lIns="0" tIns="0" rIns="0" bIns="0" rtlCol="0">
                <a:spAutoFit/>
              </a:bodyPr>
              <a:lstStyle/>
              <a:p>
                <a:pPr algn="l" defTabSz="650230" hangingPunct="1"/>
                <a:r>
                  <a:rPr lang="en-US" altLang="zh-TW" sz="3982" kern="1200" dirty="0">
                    <a:solidFill>
                      <a:prstClr val="black"/>
                    </a:solidFill>
                    <a:latin typeface="Calibri" panose="020F0502020204030204"/>
                    <a:cs typeface="+mn-cs"/>
                  </a:rPr>
                  <a:t>Compute </a:t>
                </a:r>
                <a14:m>
                  <m:oMath xmlns:m="http://schemas.openxmlformats.org/officeDocument/2006/math">
                    <m:f>
                      <m:fPr>
                        <m:type m:val="lin"/>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𝑙</m:t>
                        </m:r>
                      </m:num>
                      <m:den>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𝑧</m:t>
                        </m:r>
                      </m:den>
                    </m:f>
                  </m:oMath>
                </a14:m>
                <a:r>
                  <a:rPr lang="en-US" altLang="zh-TW" sz="3982" kern="1200" dirty="0">
                    <a:solidFill>
                      <a:prstClr val="black"/>
                    </a:solidFill>
                    <a:latin typeface="Calibri" panose="020F0502020204030204"/>
                    <a:cs typeface="+mn-cs"/>
                  </a:rPr>
                  <a:t> for all activation function inputs z</a:t>
                </a:r>
                <a:endParaRPr lang="zh-TW" altLang="en-US" sz="3982" kern="1200" dirty="0">
                  <a:solidFill>
                    <a:prstClr val="black"/>
                  </a:solidFill>
                  <a:latin typeface="Calibri" panose="020F0502020204030204"/>
                  <a:cs typeface="+mn-cs"/>
                </a:endParaRPr>
              </a:p>
            </p:txBody>
          </p:sp>
        </mc:Choice>
        <mc:Fallback xmlns="">
          <p:sp>
            <p:nvSpPr>
              <p:cNvPr id="4" name="文字方塊 3"/>
              <p:cNvSpPr txBox="1">
                <a:spLocks noRot="1" noChangeAspect="1" noMove="1" noResize="1" noEditPoints="1" noAdjustHandles="1" noChangeArrowheads="1" noChangeShapeType="1" noTextEdit="1"/>
              </p:cNvSpPr>
              <p:nvPr/>
            </p:nvSpPr>
            <p:spPr>
              <a:xfrm>
                <a:off x="1095884" y="2404536"/>
                <a:ext cx="11014837" cy="612796"/>
              </a:xfrm>
              <a:prstGeom prst="rect">
                <a:avLst/>
              </a:prstGeom>
              <a:blipFill>
                <a:blip r:embed="rId4"/>
                <a:stretch>
                  <a:fillRect l="-2822" t="-24752" b="-49505"/>
                </a:stretch>
              </a:blipFill>
            </p:spPr>
            <p:txBody>
              <a:bodyPr/>
              <a:lstStyle/>
              <a:p>
                <a:r>
                  <a:rPr lang="zh-CN" altLang="en-US">
                    <a:noFill/>
                  </a:rPr>
                  <a:t> </a:t>
                </a:r>
              </a:p>
            </p:txBody>
          </p:sp>
        </mc:Fallback>
      </mc:AlternateContent>
      <p:cxnSp>
        <p:nvCxnSpPr>
          <p:cNvPr id="5" name="直線單箭頭接點 4"/>
          <p:cNvCxnSpPr/>
          <p:nvPr/>
        </p:nvCxnSpPr>
        <p:spPr>
          <a:xfrm flipV="1">
            <a:off x="944659" y="4518253"/>
            <a:ext cx="2398364" cy="22591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5"/>
          <p:cNvCxnSpPr/>
          <p:nvPr/>
        </p:nvCxnSpPr>
        <p:spPr>
          <a:xfrm flipV="1">
            <a:off x="944658" y="4157951"/>
            <a:ext cx="224261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 name="群組 6"/>
          <p:cNvGrpSpPr/>
          <p:nvPr/>
        </p:nvGrpSpPr>
        <p:grpSpPr>
          <a:xfrm>
            <a:off x="5172428" y="3637143"/>
            <a:ext cx="816580" cy="816580"/>
            <a:chOff x="5170781" y="1854574"/>
            <a:chExt cx="574158" cy="574158"/>
          </a:xfrm>
        </p:grpSpPr>
        <p:sp>
          <p:nvSpPr>
            <p:cNvPr id="8" name="橢圓 7"/>
            <p:cNvSpPr/>
            <p:nvPr/>
          </p:nvSpPr>
          <p:spPr>
            <a:xfrm>
              <a:off x="5170781" y="18545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9" name="手繪多邊形 8"/>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grpSp>
      <p:grpSp>
        <p:nvGrpSpPr>
          <p:cNvPr id="10" name="群組 9"/>
          <p:cNvGrpSpPr/>
          <p:nvPr/>
        </p:nvGrpSpPr>
        <p:grpSpPr>
          <a:xfrm>
            <a:off x="3291450" y="4518254"/>
            <a:ext cx="651786" cy="1183214"/>
            <a:chOff x="10102194" y="1939763"/>
            <a:chExt cx="458287" cy="831947"/>
          </a:xfrm>
        </p:grpSpPr>
        <p:sp>
          <p:nvSpPr>
            <p:cNvPr id="11" name="矩形 10"/>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cxnSp>
          <p:nvCxnSpPr>
            <p:cNvPr id="12" name="直線單箭頭接點 11"/>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10118802" y="2316503"/>
              <a:ext cx="441679" cy="434208"/>
            </a:xfrm>
            <a:prstGeom prst="rect">
              <a:avLst/>
            </a:prstGeom>
            <a:noFill/>
          </p:spPr>
          <p:txBody>
            <a:bodyPr wrap="square" rtlCol="0">
              <a:spAutoFit/>
            </a:bodyPr>
            <a:lstStyle/>
            <a:p>
              <a:pPr defTabSz="650230" hangingPunct="1"/>
              <a:r>
                <a:rPr lang="en-US" altLang="zh-TW" sz="3413" kern="1200" dirty="0">
                  <a:solidFill>
                    <a:prstClr val="black"/>
                  </a:solidFill>
                  <a:latin typeface="Calibri" panose="020F0502020204030204"/>
                  <a:cs typeface="+mn-cs"/>
                </a:rPr>
                <a:t>b</a:t>
              </a:r>
              <a:endParaRPr lang="zh-TW" altLang="en-US" sz="3413" kern="1200" dirty="0">
                <a:solidFill>
                  <a:prstClr val="black"/>
                </a:solidFill>
                <a:latin typeface="Calibri" panose="020F0502020204030204"/>
                <a:cs typeface="+mn-cs"/>
              </a:endParaRPr>
            </a:p>
          </p:txBody>
        </p:sp>
      </p:grpSp>
      <p:grpSp>
        <p:nvGrpSpPr>
          <p:cNvPr id="14" name="群組 13"/>
          <p:cNvGrpSpPr/>
          <p:nvPr/>
        </p:nvGrpSpPr>
        <p:grpSpPr>
          <a:xfrm>
            <a:off x="3233175" y="3844747"/>
            <a:ext cx="675546" cy="604838"/>
            <a:chOff x="3357891" y="3538413"/>
            <a:chExt cx="474993" cy="425277"/>
          </a:xfrm>
        </p:grpSpPr>
        <p:sp>
          <p:nvSpPr>
            <p:cNvPr id="15" name="矩形 14"/>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graphicFrame>
          <p:nvGraphicFramePr>
            <p:cNvPr id="16"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69658" name="方程式" r:id="rId5" imgW="139680" imgH="139680" progId="Equation.3">
                    <p:embed/>
                  </p:oleObj>
                </mc:Choice>
                <mc:Fallback>
                  <p:oleObj name="方程式" r:id="rId5" imgW="139680" imgH="139680" progId="Equation.3">
                    <p:embed/>
                    <p:pic>
                      <p:nvPicPr>
                        <p:cNvPr id="16" name="Object 12"/>
                        <p:cNvPicPr>
                          <a:picLocks noChangeAspect="1" noChangeArrowheads="1"/>
                        </p:cNvPicPr>
                        <p:nvPr/>
                      </p:nvPicPr>
                      <p:blipFill>
                        <a:blip r:embed="rId6"/>
                        <a:srcRect/>
                        <a:stretch>
                          <a:fillRect/>
                        </a:stretch>
                      </p:blipFill>
                      <p:spPr bwMode="auto">
                        <a:xfrm>
                          <a:off x="3435128" y="3545009"/>
                          <a:ext cx="385763" cy="387350"/>
                        </a:xfrm>
                        <a:prstGeom prst="rect">
                          <a:avLst/>
                        </a:prstGeom>
                        <a:noFill/>
                        <a:extLst/>
                      </p:spPr>
                    </p:pic>
                  </p:oleObj>
                </mc:Fallback>
              </mc:AlternateContent>
            </a:graphicData>
          </a:graphic>
        </p:graphicFrame>
      </p:grpSp>
      <p:cxnSp>
        <p:nvCxnSpPr>
          <p:cNvPr id="17" name="直線單箭頭接點 16"/>
          <p:cNvCxnSpPr/>
          <p:nvPr/>
        </p:nvCxnSpPr>
        <p:spPr>
          <a:xfrm flipV="1">
            <a:off x="3908720" y="4097554"/>
            <a:ext cx="119375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文字方塊 17"/>
              <p:cNvSpPr txBox="1"/>
              <p:nvPr/>
            </p:nvSpPr>
            <p:spPr>
              <a:xfrm>
                <a:off x="1671497" y="3455268"/>
                <a:ext cx="700961" cy="612796"/>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982" i="1" kern="1200">
                              <a:solidFill>
                                <a:prstClr val="black"/>
                              </a:solidFill>
                              <a:latin typeface="Cambria Math" panose="02040503050406030204" pitchFamily="18" charset="0"/>
                              <a:ea typeface="Cambria Math" panose="02040503050406030204" pitchFamily="18" charset="0"/>
                            </a:rPr>
                          </m:ctrlPr>
                        </m:sSubPr>
                        <m:e>
                          <m:r>
                            <a:rPr lang="en-US" altLang="zh-TW" sz="3982" i="1" kern="1200">
                              <a:solidFill>
                                <a:prstClr val="black"/>
                              </a:solidFill>
                              <a:latin typeface="Cambria Math" panose="02040503050406030204" pitchFamily="18" charset="0"/>
                              <a:ea typeface="Cambria Math" panose="02040503050406030204" pitchFamily="18" charset="0"/>
                            </a:rPr>
                            <m:t>𝑤</m:t>
                          </m:r>
                        </m:e>
                        <m:sub>
                          <m:r>
                            <a:rPr lang="en-US" altLang="zh-TW" sz="3982" i="1" kern="1200">
                              <a:solidFill>
                                <a:prstClr val="black"/>
                              </a:solidFill>
                              <a:latin typeface="Cambria Math" panose="02040503050406030204" pitchFamily="18" charset="0"/>
                              <a:ea typeface="Cambria Math" panose="02040503050406030204" pitchFamily="18" charset="0"/>
                            </a:rPr>
                            <m:t>1</m:t>
                          </m:r>
                        </m:sub>
                      </m:sSub>
                    </m:oMath>
                  </m:oMathPara>
                </a14:m>
                <a:endParaRPr lang="zh-TW" altLang="en-US" sz="3982" kern="1200" dirty="0">
                  <a:solidFill>
                    <a:prstClr val="black"/>
                  </a:solidFill>
                  <a:latin typeface="Calibri" panose="020F0502020204030204"/>
                </a:endParaRPr>
              </a:p>
            </p:txBody>
          </p:sp>
        </mc:Choice>
        <mc:Fallback xmlns="">
          <p:sp>
            <p:nvSpPr>
              <p:cNvPr id="18" name="文字方塊 17"/>
              <p:cNvSpPr txBox="1">
                <a:spLocks noRot="1" noChangeAspect="1" noMove="1" noResize="1" noEditPoints="1" noAdjustHandles="1" noChangeArrowheads="1" noChangeShapeType="1" noTextEdit="1"/>
              </p:cNvSpPr>
              <p:nvPr/>
            </p:nvSpPr>
            <p:spPr>
              <a:xfrm>
                <a:off x="1671497" y="3455268"/>
                <a:ext cx="700961" cy="61279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字方塊 18"/>
              <p:cNvSpPr txBox="1"/>
              <p:nvPr/>
            </p:nvSpPr>
            <p:spPr>
              <a:xfrm>
                <a:off x="4394760" y="3375148"/>
                <a:ext cx="438273" cy="612796"/>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r>
                        <a:rPr lang="en-US" altLang="zh-TW" sz="3982" i="1" kern="1200">
                          <a:solidFill>
                            <a:prstClr val="black"/>
                          </a:solidFill>
                          <a:latin typeface="Cambria Math" panose="02040503050406030204" pitchFamily="18" charset="0"/>
                          <a:ea typeface="Cambria Math" panose="02040503050406030204" pitchFamily="18" charset="0"/>
                        </a:rPr>
                        <m:t>𝑧</m:t>
                      </m:r>
                    </m:oMath>
                  </m:oMathPara>
                </a14:m>
                <a:endParaRPr lang="zh-TW" altLang="en-US" sz="3982" kern="1200" dirty="0">
                  <a:solidFill>
                    <a:prstClr val="black"/>
                  </a:solidFill>
                  <a:latin typeface="Calibri" panose="020F0502020204030204"/>
                </a:endParaRPr>
              </a:p>
            </p:txBody>
          </p:sp>
        </mc:Choice>
        <mc:Fallback xmlns="">
          <p:sp>
            <p:nvSpPr>
              <p:cNvPr id="19" name="文字方塊 18"/>
              <p:cNvSpPr txBox="1">
                <a:spLocks noRot="1" noChangeAspect="1" noMove="1" noResize="1" noEditPoints="1" noAdjustHandles="1" noChangeArrowheads="1" noChangeShapeType="1" noTextEdit="1"/>
              </p:cNvSpPr>
              <p:nvPr/>
            </p:nvSpPr>
            <p:spPr>
              <a:xfrm>
                <a:off x="4394760" y="3375148"/>
                <a:ext cx="438273" cy="612796"/>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字方塊 21"/>
              <p:cNvSpPr txBox="1"/>
              <p:nvPr/>
            </p:nvSpPr>
            <p:spPr>
              <a:xfrm>
                <a:off x="1659732" y="5236009"/>
                <a:ext cx="712759" cy="612796"/>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982" i="1" kern="1200">
                              <a:solidFill>
                                <a:prstClr val="black"/>
                              </a:solidFill>
                              <a:latin typeface="Cambria Math" panose="02040503050406030204" pitchFamily="18" charset="0"/>
                              <a:ea typeface="Cambria Math" panose="02040503050406030204" pitchFamily="18" charset="0"/>
                            </a:rPr>
                          </m:ctrlPr>
                        </m:sSubPr>
                        <m:e>
                          <m:r>
                            <a:rPr lang="en-US" altLang="zh-TW" sz="3982" i="1" kern="1200">
                              <a:solidFill>
                                <a:prstClr val="black"/>
                              </a:solidFill>
                              <a:latin typeface="Cambria Math" panose="02040503050406030204" pitchFamily="18" charset="0"/>
                              <a:ea typeface="Cambria Math" panose="02040503050406030204" pitchFamily="18" charset="0"/>
                            </a:rPr>
                            <m:t>𝑤</m:t>
                          </m:r>
                        </m:e>
                        <m:sub>
                          <m:r>
                            <a:rPr lang="en-US" altLang="zh-TW" sz="3982" i="1" kern="1200">
                              <a:solidFill>
                                <a:prstClr val="black"/>
                              </a:solidFill>
                              <a:latin typeface="Cambria Math" panose="02040503050406030204" pitchFamily="18" charset="0"/>
                              <a:ea typeface="Cambria Math" panose="02040503050406030204" pitchFamily="18" charset="0"/>
                            </a:rPr>
                            <m:t>2</m:t>
                          </m:r>
                        </m:sub>
                      </m:sSub>
                    </m:oMath>
                  </m:oMathPara>
                </a14:m>
                <a:endParaRPr lang="zh-TW" altLang="en-US" sz="3982" kern="1200" dirty="0">
                  <a:solidFill>
                    <a:prstClr val="black"/>
                  </a:solidFill>
                  <a:latin typeface="Calibri" panose="020F0502020204030204"/>
                </a:endParaRPr>
              </a:p>
            </p:txBody>
          </p:sp>
        </mc:Choice>
        <mc:Fallback xmlns="">
          <p:sp>
            <p:nvSpPr>
              <p:cNvPr id="22" name="文字方塊 21"/>
              <p:cNvSpPr txBox="1">
                <a:spLocks noRot="1" noChangeAspect="1" noMove="1" noResize="1" noEditPoints="1" noAdjustHandles="1" noChangeArrowheads="1" noChangeShapeType="1" noTextEdit="1"/>
              </p:cNvSpPr>
              <p:nvPr/>
            </p:nvSpPr>
            <p:spPr>
              <a:xfrm>
                <a:off x="1659732" y="5236009"/>
                <a:ext cx="712759" cy="612796"/>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字方塊 22"/>
              <p:cNvSpPr txBox="1"/>
              <p:nvPr/>
            </p:nvSpPr>
            <p:spPr>
              <a:xfrm>
                <a:off x="289970" y="3754438"/>
                <a:ext cx="608693" cy="612796"/>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982" i="1" kern="1200">
                              <a:solidFill>
                                <a:prstClr val="black"/>
                              </a:solidFill>
                              <a:latin typeface="Cambria Math" panose="02040503050406030204" pitchFamily="18" charset="0"/>
                              <a:ea typeface="Cambria Math" panose="02040503050406030204" pitchFamily="18" charset="0"/>
                            </a:rPr>
                          </m:ctrlPr>
                        </m:sSubPr>
                        <m:e>
                          <m:r>
                            <a:rPr lang="en-US" altLang="zh-TW" sz="3982" i="1" kern="1200">
                              <a:solidFill>
                                <a:prstClr val="black"/>
                              </a:solidFill>
                              <a:latin typeface="Cambria Math" panose="02040503050406030204" pitchFamily="18" charset="0"/>
                              <a:ea typeface="Cambria Math" panose="02040503050406030204" pitchFamily="18" charset="0"/>
                            </a:rPr>
                            <m:t>𝑥</m:t>
                          </m:r>
                        </m:e>
                        <m:sub>
                          <m:r>
                            <a:rPr lang="en-US" altLang="zh-TW" sz="3982" i="1" kern="1200">
                              <a:solidFill>
                                <a:prstClr val="black"/>
                              </a:solidFill>
                              <a:latin typeface="Cambria Math" panose="02040503050406030204" pitchFamily="18" charset="0"/>
                              <a:ea typeface="Cambria Math" panose="02040503050406030204" pitchFamily="18" charset="0"/>
                            </a:rPr>
                            <m:t>1</m:t>
                          </m:r>
                        </m:sub>
                      </m:sSub>
                    </m:oMath>
                  </m:oMathPara>
                </a14:m>
                <a:endParaRPr lang="zh-TW" altLang="en-US" sz="3982" kern="1200" dirty="0">
                  <a:solidFill>
                    <a:prstClr val="black"/>
                  </a:solidFill>
                  <a:latin typeface="Calibri" panose="020F0502020204030204"/>
                </a:endParaRPr>
              </a:p>
            </p:txBody>
          </p:sp>
        </mc:Choice>
        <mc:Fallback xmlns="">
          <p:sp>
            <p:nvSpPr>
              <p:cNvPr id="23" name="文字方塊 22"/>
              <p:cNvSpPr txBox="1">
                <a:spLocks noRot="1" noChangeAspect="1" noMove="1" noResize="1" noEditPoints="1" noAdjustHandles="1" noChangeArrowheads="1" noChangeShapeType="1" noTextEdit="1"/>
              </p:cNvSpPr>
              <p:nvPr/>
            </p:nvSpPr>
            <p:spPr>
              <a:xfrm>
                <a:off x="289970" y="3754438"/>
                <a:ext cx="608693" cy="612796"/>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字方塊 23"/>
              <p:cNvSpPr txBox="1"/>
              <p:nvPr/>
            </p:nvSpPr>
            <p:spPr>
              <a:xfrm>
                <a:off x="309367" y="6405973"/>
                <a:ext cx="620490" cy="612796"/>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982" i="1" kern="1200">
                              <a:solidFill>
                                <a:prstClr val="black"/>
                              </a:solidFill>
                              <a:latin typeface="Cambria Math" panose="02040503050406030204" pitchFamily="18" charset="0"/>
                              <a:ea typeface="Cambria Math" panose="02040503050406030204" pitchFamily="18" charset="0"/>
                            </a:rPr>
                          </m:ctrlPr>
                        </m:sSubPr>
                        <m:e>
                          <m:r>
                            <a:rPr lang="en-US" altLang="zh-TW" sz="3982" i="1" kern="1200">
                              <a:solidFill>
                                <a:prstClr val="black"/>
                              </a:solidFill>
                              <a:latin typeface="Cambria Math" panose="02040503050406030204" pitchFamily="18" charset="0"/>
                              <a:ea typeface="Cambria Math" panose="02040503050406030204" pitchFamily="18" charset="0"/>
                            </a:rPr>
                            <m:t>𝑥</m:t>
                          </m:r>
                        </m:e>
                        <m:sub>
                          <m:r>
                            <a:rPr lang="en-US" altLang="zh-TW" sz="3982" i="1" kern="1200">
                              <a:solidFill>
                                <a:prstClr val="black"/>
                              </a:solidFill>
                              <a:latin typeface="Cambria Math" panose="02040503050406030204" pitchFamily="18" charset="0"/>
                              <a:ea typeface="Cambria Math" panose="02040503050406030204" pitchFamily="18" charset="0"/>
                            </a:rPr>
                            <m:t>2</m:t>
                          </m:r>
                        </m:sub>
                      </m:sSub>
                    </m:oMath>
                  </m:oMathPara>
                </a14:m>
                <a:endParaRPr lang="zh-TW" altLang="en-US" sz="3982" kern="1200" dirty="0">
                  <a:solidFill>
                    <a:prstClr val="black"/>
                  </a:solidFill>
                  <a:latin typeface="Calibri" panose="020F0502020204030204"/>
                </a:endParaRPr>
              </a:p>
            </p:txBody>
          </p:sp>
        </mc:Choice>
        <mc:Fallback xmlns="">
          <p:sp>
            <p:nvSpPr>
              <p:cNvPr id="24" name="文字方塊 23"/>
              <p:cNvSpPr txBox="1">
                <a:spLocks noRot="1" noChangeAspect="1" noMove="1" noResize="1" noEditPoints="1" noAdjustHandles="1" noChangeArrowheads="1" noChangeShapeType="1" noTextEdit="1"/>
              </p:cNvSpPr>
              <p:nvPr/>
            </p:nvSpPr>
            <p:spPr>
              <a:xfrm>
                <a:off x="309367" y="6405973"/>
                <a:ext cx="620490" cy="612796"/>
              </a:xfrm>
              <a:prstGeom prst="rect">
                <a:avLst/>
              </a:prstGeom>
              <a:blipFill>
                <a:blip r:embed="rId11"/>
                <a:stretch>
                  <a:fillRect/>
                </a:stretch>
              </a:blipFill>
            </p:spPr>
            <p:txBody>
              <a:bodyPr/>
              <a:lstStyle/>
              <a:p>
                <a:r>
                  <a:rPr lang="zh-CN" altLang="en-US">
                    <a:noFill/>
                  </a:rPr>
                  <a:t> </a:t>
                </a:r>
              </a:p>
            </p:txBody>
          </p:sp>
        </mc:Fallback>
      </mc:AlternateContent>
      <p:cxnSp>
        <p:nvCxnSpPr>
          <p:cNvPr id="36" name="直線單箭頭接點 35"/>
          <p:cNvCxnSpPr/>
          <p:nvPr/>
        </p:nvCxnSpPr>
        <p:spPr>
          <a:xfrm flipV="1">
            <a:off x="7574553" y="4132482"/>
            <a:ext cx="705748" cy="55937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V="1">
            <a:off x="6047201" y="4059318"/>
            <a:ext cx="224261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8" name="群組 37"/>
          <p:cNvGrpSpPr/>
          <p:nvPr/>
        </p:nvGrpSpPr>
        <p:grpSpPr>
          <a:xfrm>
            <a:off x="8335717" y="3746114"/>
            <a:ext cx="675546" cy="604838"/>
            <a:chOff x="3357891" y="3538413"/>
            <a:chExt cx="474993" cy="425277"/>
          </a:xfrm>
        </p:grpSpPr>
        <p:sp>
          <p:nvSpPr>
            <p:cNvPr id="39" name="矩形 38"/>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graphicFrame>
          <p:nvGraphicFramePr>
            <p:cNvPr id="40"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69659" name="方程式" r:id="rId12" imgW="139680" imgH="139680" progId="Equation.3">
                    <p:embed/>
                  </p:oleObj>
                </mc:Choice>
                <mc:Fallback>
                  <p:oleObj name="方程式" r:id="rId12" imgW="139680" imgH="139680" progId="Equation.3">
                    <p:embed/>
                    <p:pic>
                      <p:nvPicPr>
                        <p:cNvPr id="40" name="Object 12"/>
                        <p:cNvPicPr>
                          <a:picLocks noChangeAspect="1" noChangeArrowheads="1"/>
                        </p:cNvPicPr>
                        <p:nvPr/>
                      </p:nvPicPr>
                      <p:blipFill>
                        <a:blip r:embed="rId6"/>
                        <a:srcRect/>
                        <a:stretch>
                          <a:fillRect/>
                        </a:stretch>
                      </p:blipFill>
                      <p:spPr bwMode="auto">
                        <a:xfrm>
                          <a:off x="3435128" y="3545009"/>
                          <a:ext cx="385763" cy="387350"/>
                        </a:xfrm>
                        <a:prstGeom prst="rect">
                          <a:avLst/>
                        </a:prstGeom>
                        <a:noFill/>
                        <a:extLst/>
                      </p:spPr>
                    </p:pic>
                  </p:oleObj>
                </mc:Fallback>
              </mc:AlternateContent>
            </a:graphicData>
          </a:graphic>
        </p:graphicFrame>
      </p:grpSp>
      <p:cxnSp>
        <p:nvCxnSpPr>
          <p:cNvPr id="41" name="直線單箭頭接點 40"/>
          <p:cNvCxnSpPr/>
          <p:nvPr/>
        </p:nvCxnSpPr>
        <p:spPr>
          <a:xfrm flipV="1">
            <a:off x="9011262" y="4041446"/>
            <a:ext cx="119375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文字方塊 41"/>
              <p:cNvSpPr txBox="1"/>
              <p:nvPr/>
            </p:nvSpPr>
            <p:spPr>
              <a:xfrm>
                <a:off x="7000503" y="3380383"/>
                <a:ext cx="712759" cy="612796"/>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982" i="1" kern="1200">
                              <a:solidFill>
                                <a:prstClr val="black"/>
                              </a:solidFill>
                              <a:latin typeface="Cambria Math" panose="02040503050406030204" pitchFamily="18" charset="0"/>
                              <a:ea typeface="Cambria Math" panose="02040503050406030204" pitchFamily="18" charset="0"/>
                            </a:rPr>
                          </m:ctrlPr>
                        </m:sSubPr>
                        <m:e>
                          <m:r>
                            <a:rPr lang="en-US" altLang="zh-TW" sz="3982" i="1" kern="1200">
                              <a:solidFill>
                                <a:prstClr val="black"/>
                              </a:solidFill>
                              <a:latin typeface="Cambria Math" panose="02040503050406030204" pitchFamily="18" charset="0"/>
                              <a:ea typeface="Cambria Math" panose="02040503050406030204" pitchFamily="18" charset="0"/>
                            </a:rPr>
                            <m:t>𝑤</m:t>
                          </m:r>
                        </m:e>
                        <m:sub>
                          <m:r>
                            <a:rPr lang="en-US" altLang="zh-TW" sz="3982" i="1" kern="1200">
                              <a:solidFill>
                                <a:prstClr val="black"/>
                              </a:solidFill>
                              <a:latin typeface="Cambria Math" panose="02040503050406030204" pitchFamily="18" charset="0"/>
                              <a:ea typeface="Cambria Math" panose="02040503050406030204" pitchFamily="18" charset="0"/>
                            </a:rPr>
                            <m:t>3</m:t>
                          </m:r>
                        </m:sub>
                      </m:sSub>
                    </m:oMath>
                  </m:oMathPara>
                </a14:m>
                <a:endParaRPr lang="zh-TW" altLang="en-US" sz="3982" kern="1200" dirty="0">
                  <a:solidFill>
                    <a:prstClr val="black"/>
                  </a:solidFill>
                  <a:latin typeface="Calibri" panose="020F0502020204030204"/>
                </a:endParaRPr>
              </a:p>
            </p:txBody>
          </p:sp>
        </mc:Choice>
        <mc:Fallback xmlns="">
          <p:sp>
            <p:nvSpPr>
              <p:cNvPr id="42" name="文字方塊 41"/>
              <p:cNvSpPr txBox="1">
                <a:spLocks noRot="1" noChangeAspect="1" noMove="1" noResize="1" noEditPoints="1" noAdjustHandles="1" noChangeArrowheads="1" noChangeShapeType="1" noTextEdit="1"/>
              </p:cNvSpPr>
              <p:nvPr/>
            </p:nvSpPr>
            <p:spPr>
              <a:xfrm>
                <a:off x="7000503" y="3380383"/>
                <a:ext cx="712759" cy="612796"/>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字方塊 42"/>
              <p:cNvSpPr txBox="1"/>
              <p:nvPr/>
            </p:nvSpPr>
            <p:spPr>
              <a:xfrm>
                <a:off x="9389003" y="3302999"/>
                <a:ext cx="438273" cy="612796"/>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r>
                        <a:rPr lang="en-US" altLang="zh-TW" sz="3982" i="1" kern="1200">
                          <a:solidFill>
                            <a:prstClr val="black"/>
                          </a:solidFill>
                          <a:latin typeface="Cambria Math" panose="02040503050406030204" pitchFamily="18" charset="0"/>
                          <a:ea typeface="Cambria Math" panose="02040503050406030204" pitchFamily="18" charset="0"/>
                        </a:rPr>
                        <m:t>𝑧</m:t>
                      </m:r>
                      <m:r>
                        <a:rPr lang="en-US" altLang="zh-TW" sz="3982" i="1" kern="1200">
                          <a:solidFill>
                            <a:prstClr val="black"/>
                          </a:solidFill>
                          <a:latin typeface="Cambria Math" panose="02040503050406030204" pitchFamily="18" charset="0"/>
                          <a:ea typeface="Cambria Math" panose="02040503050406030204" pitchFamily="18" charset="0"/>
                        </a:rPr>
                        <m:t>′</m:t>
                      </m:r>
                    </m:oMath>
                  </m:oMathPara>
                </a14:m>
                <a:endParaRPr lang="zh-TW" altLang="en-US" sz="3982" kern="1200" dirty="0">
                  <a:solidFill>
                    <a:prstClr val="black"/>
                  </a:solidFill>
                  <a:latin typeface="Calibri" panose="020F0502020204030204"/>
                </a:endParaRPr>
              </a:p>
            </p:txBody>
          </p:sp>
        </mc:Choice>
        <mc:Fallback xmlns="">
          <p:sp>
            <p:nvSpPr>
              <p:cNvPr id="43" name="文字方塊 42"/>
              <p:cNvSpPr txBox="1">
                <a:spLocks noRot="1" noChangeAspect="1" noMove="1" noResize="1" noEditPoints="1" noAdjustHandles="1" noChangeArrowheads="1" noChangeShapeType="1" noTextEdit="1"/>
              </p:cNvSpPr>
              <p:nvPr/>
            </p:nvSpPr>
            <p:spPr>
              <a:xfrm>
                <a:off x="9389003" y="3302999"/>
                <a:ext cx="438273" cy="612796"/>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字方塊 47"/>
              <p:cNvSpPr txBox="1"/>
              <p:nvPr/>
            </p:nvSpPr>
            <p:spPr>
              <a:xfrm>
                <a:off x="6099666" y="3297034"/>
                <a:ext cx="411588" cy="612796"/>
              </a:xfrm>
              <a:prstGeom prst="rect">
                <a:avLst/>
              </a:prstGeom>
            </p:spPr>
            <p:style>
              <a:lnRef idx="1">
                <a:schemeClr val="accent6"/>
              </a:lnRef>
              <a:fillRef idx="2">
                <a:schemeClr val="accent6"/>
              </a:fillRef>
              <a:effectRef idx="1">
                <a:schemeClr val="accent6"/>
              </a:effectRef>
              <a:fontRef idx="minor">
                <a:schemeClr val="dk1"/>
              </a:fontRef>
            </p:style>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r>
                        <a:rPr lang="en-US" altLang="zh-TW" sz="3982" i="1" kern="1200">
                          <a:solidFill>
                            <a:prstClr val="black"/>
                          </a:solidFill>
                          <a:latin typeface="Cambria Math" panose="02040503050406030204" pitchFamily="18" charset="0"/>
                          <a:ea typeface="Cambria Math" panose="02040503050406030204" pitchFamily="18" charset="0"/>
                        </a:rPr>
                        <m:t>𝑎</m:t>
                      </m:r>
                    </m:oMath>
                  </m:oMathPara>
                </a14:m>
                <a:endParaRPr lang="zh-TW" altLang="en-US" sz="3982" kern="1200" dirty="0">
                  <a:solidFill>
                    <a:prstClr val="black"/>
                  </a:solidFill>
                  <a:latin typeface="Calibri" panose="020F0502020204030204"/>
                </a:endParaRPr>
              </a:p>
            </p:txBody>
          </p:sp>
        </mc:Choice>
        <mc:Fallback xmlns="">
          <p:sp>
            <p:nvSpPr>
              <p:cNvPr id="48" name="文字方塊 47"/>
              <p:cNvSpPr txBox="1">
                <a:spLocks noRot="1" noChangeAspect="1" noMove="1" noResize="1" noEditPoints="1" noAdjustHandles="1" noChangeArrowheads="1" noChangeShapeType="1" noTextEdit="1"/>
              </p:cNvSpPr>
              <p:nvPr/>
            </p:nvSpPr>
            <p:spPr>
              <a:xfrm>
                <a:off x="6099666" y="3297034"/>
                <a:ext cx="411588" cy="612796"/>
              </a:xfrm>
              <a:prstGeom prst="rect">
                <a:avLst/>
              </a:prstGeom>
              <a:blipFill>
                <a:blip r:embed="rId15"/>
                <a:stretch>
                  <a:fillRect/>
                </a:stretch>
              </a:blipFill>
            </p:spPr>
            <p:txBody>
              <a:bodyPr/>
              <a:lstStyle/>
              <a:p>
                <a:r>
                  <a:rPr lang="zh-CN" altLang="en-US">
                    <a:noFill/>
                  </a:rPr>
                  <a:t> </a:t>
                </a:r>
              </a:p>
            </p:txBody>
          </p:sp>
        </mc:Fallback>
      </mc:AlternateContent>
      <p:grpSp>
        <p:nvGrpSpPr>
          <p:cNvPr id="49" name="群組 48"/>
          <p:cNvGrpSpPr/>
          <p:nvPr/>
        </p:nvGrpSpPr>
        <p:grpSpPr>
          <a:xfrm>
            <a:off x="8307488" y="6331645"/>
            <a:ext cx="675546" cy="604838"/>
            <a:chOff x="3357891" y="3538413"/>
            <a:chExt cx="474993" cy="425277"/>
          </a:xfrm>
        </p:grpSpPr>
        <p:sp>
          <p:nvSpPr>
            <p:cNvPr id="50" name="矩形 49"/>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graphicFrame>
          <p:nvGraphicFramePr>
            <p:cNvPr id="51"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69660" name="方程式" r:id="rId16" imgW="139680" imgH="139680" progId="Equation.3">
                    <p:embed/>
                  </p:oleObj>
                </mc:Choice>
                <mc:Fallback>
                  <p:oleObj name="方程式" r:id="rId16" imgW="139680" imgH="139680" progId="Equation.3">
                    <p:embed/>
                    <p:pic>
                      <p:nvPicPr>
                        <p:cNvPr id="51" name="Object 12"/>
                        <p:cNvPicPr>
                          <a:picLocks noChangeAspect="1" noChangeArrowheads="1"/>
                        </p:cNvPicPr>
                        <p:nvPr/>
                      </p:nvPicPr>
                      <p:blipFill>
                        <a:blip r:embed="rId6"/>
                        <a:srcRect/>
                        <a:stretch>
                          <a:fillRect/>
                        </a:stretch>
                      </p:blipFill>
                      <p:spPr bwMode="auto">
                        <a:xfrm>
                          <a:off x="3435128" y="3545009"/>
                          <a:ext cx="385763" cy="387350"/>
                        </a:xfrm>
                        <a:prstGeom prst="rect">
                          <a:avLst/>
                        </a:prstGeom>
                        <a:noFill/>
                        <a:extLst/>
                      </p:spPr>
                    </p:pic>
                  </p:oleObj>
                </mc:Fallback>
              </mc:AlternateContent>
            </a:graphicData>
          </a:graphic>
        </p:graphicFrame>
      </p:grpSp>
      <p:cxnSp>
        <p:nvCxnSpPr>
          <p:cNvPr id="52" name="直線單箭頭接點 51"/>
          <p:cNvCxnSpPr/>
          <p:nvPr/>
        </p:nvCxnSpPr>
        <p:spPr>
          <a:xfrm flipV="1">
            <a:off x="9028362" y="6671858"/>
            <a:ext cx="119375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文字方塊 52"/>
              <p:cNvSpPr txBox="1"/>
              <p:nvPr/>
            </p:nvSpPr>
            <p:spPr>
              <a:xfrm>
                <a:off x="9344372" y="5936441"/>
                <a:ext cx="582555" cy="612796"/>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lgn="l" defTabSz="650230" hangingPunct="1"/>
                <a14:m>
                  <m:oMath xmlns:m="http://schemas.openxmlformats.org/officeDocument/2006/math">
                    <m:r>
                      <a:rPr lang="en-US" altLang="zh-TW" sz="3982" i="1" kern="1200">
                        <a:solidFill>
                          <a:prstClr val="black"/>
                        </a:solidFill>
                        <a:latin typeface="Cambria Math" panose="02040503050406030204" pitchFamily="18" charset="0"/>
                        <a:ea typeface="Cambria Math" panose="02040503050406030204" pitchFamily="18" charset="0"/>
                      </a:rPr>
                      <m:t>𝑧</m:t>
                    </m:r>
                  </m:oMath>
                </a14:m>
                <a:r>
                  <a:rPr lang="en-US" altLang="zh-TW" sz="3982" kern="1200" dirty="0">
                    <a:solidFill>
                      <a:prstClr val="black"/>
                    </a:solidFill>
                    <a:latin typeface="Calibri" panose="020F0502020204030204"/>
                  </a:rPr>
                  <a:t>’’</a:t>
                </a:r>
                <a:endParaRPr lang="zh-TW" altLang="en-US" sz="3982" kern="1200" dirty="0">
                  <a:solidFill>
                    <a:prstClr val="black"/>
                  </a:solidFill>
                  <a:latin typeface="Calibri" panose="020F0502020204030204"/>
                </a:endParaRPr>
              </a:p>
            </p:txBody>
          </p:sp>
        </mc:Choice>
        <mc:Fallback xmlns="">
          <p:sp>
            <p:nvSpPr>
              <p:cNvPr id="53" name="文字方塊 52"/>
              <p:cNvSpPr txBox="1">
                <a:spLocks noRot="1" noChangeAspect="1" noMove="1" noResize="1" noEditPoints="1" noAdjustHandles="1" noChangeArrowheads="1" noChangeShapeType="1" noTextEdit="1"/>
              </p:cNvSpPr>
              <p:nvPr/>
            </p:nvSpPr>
            <p:spPr>
              <a:xfrm>
                <a:off x="9344372" y="5936441"/>
                <a:ext cx="582555" cy="612796"/>
              </a:xfrm>
              <a:prstGeom prst="rect">
                <a:avLst/>
              </a:prstGeom>
              <a:blipFill>
                <a:blip r:embed="rId17"/>
                <a:stretch>
                  <a:fillRect l="-9375" t="-25743" r="-39583" b="-48515"/>
                </a:stretch>
              </a:blipFill>
            </p:spPr>
            <p:txBody>
              <a:bodyPr/>
              <a:lstStyle/>
              <a:p>
                <a:r>
                  <a:rPr lang="zh-CN" altLang="en-US">
                    <a:noFill/>
                  </a:rPr>
                  <a:t> </a:t>
                </a:r>
              </a:p>
            </p:txBody>
          </p:sp>
        </mc:Fallback>
      </mc:AlternateContent>
      <p:cxnSp>
        <p:nvCxnSpPr>
          <p:cNvPr id="57" name="直線單箭頭接點 56"/>
          <p:cNvCxnSpPr/>
          <p:nvPr/>
        </p:nvCxnSpPr>
        <p:spPr>
          <a:xfrm>
            <a:off x="7470119" y="6648569"/>
            <a:ext cx="810182" cy="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a:endCxn id="50" idx="1"/>
          </p:cNvCxnSpPr>
          <p:nvPr/>
        </p:nvCxnSpPr>
        <p:spPr>
          <a:xfrm>
            <a:off x="6065018" y="4104271"/>
            <a:ext cx="2242469" cy="25297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2" name="群組 61"/>
          <p:cNvGrpSpPr/>
          <p:nvPr/>
        </p:nvGrpSpPr>
        <p:grpSpPr>
          <a:xfrm>
            <a:off x="10244826" y="6242850"/>
            <a:ext cx="1430111" cy="816580"/>
            <a:chOff x="7251018" y="4360929"/>
            <a:chExt cx="1005547" cy="574158"/>
          </a:xfrm>
        </p:grpSpPr>
        <p:grpSp>
          <p:nvGrpSpPr>
            <p:cNvPr id="54" name="群組 53"/>
            <p:cNvGrpSpPr/>
            <p:nvPr/>
          </p:nvGrpSpPr>
          <p:grpSpPr>
            <a:xfrm>
              <a:off x="7251018" y="4360929"/>
              <a:ext cx="574158" cy="574158"/>
              <a:chOff x="5170781" y="1854574"/>
              <a:chExt cx="574158" cy="574158"/>
            </a:xfrm>
          </p:grpSpPr>
          <p:sp>
            <p:nvSpPr>
              <p:cNvPr id="55" name="橢圓 54"/>
              <p:cNvSpPr/>
              <p:nvPr/>
            </p:nvSpPr>
            <p:spPr>
              <a:xfrm>
                <a:off x="5170781" y="18545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56" name="手繪多邊形 55"/>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grpSp>
        <p:cxnSp>
          <p:nvCxnSpPr>
            <p:cNvPr id="59" name="直線單箭頭接點 58"/>
            <p:cNvCxnSpPr/>
            <p:nvPr/>
          </p:nvCxnSpPr>
          <p:spPr>
            <a:xfrm>
              <a:off x="7826300" y="4663918"/>
              <a:ext cx="4302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群組 62"/>
          <p:cNvGrpSpPr/>
          <p:nvPr/>
        </p:nvGrpSpPr>
        <p:grpSpPr>
          <a:xfrm>
            <a:off x="10218814" y="3615158"/>
            <a:ext cx="1432347" cy="816580"/>
            <a:chOff x="7204153" y="2522858"/>
            <a:chExt cx="1007119" cy="574158"/>
          </a:xfrm>
        </p:grpSpPr>
        <p:grpSp>
          <p:nvGrpSpPr>
            <p:cNvPr id="45" name="群組 44"/>
            <p:cNvGrpSpPr/>
            <p:nvPr/>
          </p:nvGrpSpPr>
          <p:grpSpPr>
            <a:xfrm>
              <a:off x="7204153" y="2522858"/>
              <a:ext cx="574158" cy="574158"/>
              <a:chOff x="5170781" y="1854574"/>
              <a:chExt cx="574158" cy="574158"/>
            </a:xfrm>
          </p:grpSpPr>
          <p:sp>
            <p:nvSpPr>
              <p:cNvPr id="46" name="橢圓 45"/>
              <p:cNvSpPr/>
              <p:nvPr/>
            </p:nvSpPr>
            <p:spPr>
              <a:xfrm>
                <a:off x="5170781" y="18545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47" name="手繪多邊形 46"/>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grpSp>
        <p:cxnSp>
          <p:nvCxnSpPr>
            <p:cNvPr id="60" name="直線單箭頭接點 59"/>
            <p:cNvCxnSpPr/>
            <p:nvPr/>
          </p:nvCxnSpPr>
          <p:spPr>
            <a:xfrm>
              <a:off x="7781007" y="2822862"/>
              <a:ext cx="4302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4" name="文字方塊 43"/>
              <p:cNvSpPr txBox="1"/>
              <p:nvPr/>
            </p:nvSpPr>
            <p:spPr>
              <a:xfrm>
                <a:off x="7000503" y="5341409"/>
                <a:ext cx="697307" cy="612796"/>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982" i="1" kern="1200">
                              <a:solidFill>
                                <a:prstClr val="black"/>
                              </a:solidFill>
                              <a:latin typeface="Cambria Math" panose="02040503050406030204" pitchFamily="18" charset="0"/>
                              <a:ea typeface="Cambria Math" panose="02040503050406030204" pitchFamily="18" charset="0"/>
                            </a:rPr>
                          </m:ctrlPr>
                        </m:sSubPr>
                        <m:e>
                          <m:r>
                            <a:rPr lang="en-US" altLang="zh-TW" sz="3982" i="1" kern="1200">
                              <a:solidFill>
                                <a:prstClr val="black"/>
                              </a:solidFill>
                              <a:latin typeface="Cambria Math" panose="02040503050406030204" pitchFamily="18" charset="0"/>
                              <a:ea typeface="Cambria Math" panose="02040503050406030204" pitchFamily="18" charset="0"/>
                            </a:rPr>
                            <m:t>𝑤</m:t>
                          </m:r>
                        </m:e>
                        <m:sub>
                          <m:r>
                            <a:rPr lang="en-US" altLang="zh-TW" sz="3982" i="1" kern="1200">
                              <a:solidFill>
                                <a:prstClr val="black"/>
                              </a:solidFill>
                              <a:latin typeface="Cambria Math" panose="02040503050406030204" pitchFamily="18" charset="0"/>
                              <a:ea typeface="Cambria Math" panose="02040503050406030204" pitchFamily="18" charset="0"/>
                            </a:rPr>
                            <m:t>4</m:t>
                          </m:r>
                        </m:sub>
                      </m:sSub>
                    </m:oMath>
                  </m:oMathPara>
                </a14:m>
                <a:endParaRPr lang="zh-TW" altLang="en-US" sz="3982" kern="1200" dirty="0">
                  <a:solidFill>
                    <a:prstClr val="black"/>
                  </a:solidFill>
                  <a:latin typeface="Calibri" panose="020F0502020204030204"/>
                </a:endParaRPr>
              </a:p>
            </p:txBody>
          </p:sp>
        </mc:Choice>
        <mc:Fallback xmlns="">
          <p:sp>
            <p:nvSpPr>
              <p:cNvPr id="44" name="文字方塊 43"/>
              <p:cNvSpPr txBox="1">
                <a:spLocks noRot="1" noChangeAspect="1" noMove="1" noResize="1" noEditPoints="1" noAdjustHandles="1" noChangeArrowheads="1" noChangeShapeType="1" noTextEdit="1"/>
              </p:cNvSpPr>
              <p:nvPr/>
            </p:nvSpPr>
            <p:spPr>
              <a:xfrm>
                <a:off x="7000503" y="5341409"/>
                <a:ext cx="697307" cy="612796"/>
              </a:xfrm>
              <a:prstGeom prst="rect">
                <a:avLst/>
              </a:prstGeom>
              <a:blipFill>
                <a:blip r:embed="rId18"/>
                <a:stretch>
                  <a:fillRect/>
                </a:stretch>
              </a:blipFill>
            </p:spPr>
            <p:txBody>
              <a:bodyPr/>
              <a:lstStyle/>
              <a:p>
                <a:r>
                  <a:rPr lang="zh-CN" altLang="en-US">
                    <a:noFill/>
                  </a:rPr>
                  <a:t> </a:t>
                </a:r>
              </a:p>
            </p:txBody>
          </p:sp>
        </mc:Fallback>
      </mc:AlternateContent>
      <p:cxnSp>
        <p:nvCxnSpPr>
          <p:cNvPr id="66" name="直線單箭頭接點 65"/>
          <p:cNvCxnSpPr/>
          <p:nvPr/>
        </p:nvCxnSpPr>
        <p:spPr>
          <a:xfrm flipV="1">
            <a:off x="8682182" y="4370830"/>
            <a:ext cx="0" cy="546406"/>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文字方塊 76"/>
              <p:cNvSpPr txBox="1"/>
              <p:nvPr/>
            </p:nvSpPr>
            <p:spPr>
              <a:xfrm>
                <a:off x="784959" y="7213389"/>
                <a:ext cx="654730" cy="1164742"/>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f>
                        <m:fPr>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𝑙</m:t>
                          </m:r>
                        </m:num>
                        <m:den>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𝑧</m:t>
                          </m:r>
                        </m:den>
                      </m:f>
                    </m:oMath>
                  </m:oMathPara>
                </a14:m>
                <a:endParaRPr lang="zh-TW" altLang="en-US" sz="3982" kern="1200" dirty="0">
                  <a:solidFill>
                    <a:prstClr val="black"/>
                  </a:solidFill>
                  <a:latin typeface="Calibri" panose="020F0502020204030204"/>
                  <a:cs typeface="+mn-cs"/>
                </a:endParaRPr>
              </a:p>
            </p:txBody>
          </p:sp>
        </mc:Choice>
        <mc:Fallback xmlns="">
          <p:sp>
            <p:nvSpPr>
              <p:cNvPr id="77" name="文字方塊 76"/>
              <p:cNvSpPr txBox="1">
                <a:spLocks noRot="1" noChangeAspect="1" noMove="1" noResize="1" noEditPoints="1" noAdjustHandles="1" noChangeArrowheads="1" noChangeShapeType="1" noTextEdit="1"/>
              </p:cNvSpPr>
              <p:nvPr/>
            </p:nvSpPr>
            <p:spPr>
              <a:xfrm>
                <a:off x="784959" y="7213389"/>
                <a:ext cx="654730" cy="1164742"/>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文字方塊 77"/>
              <p:cNvSpPr txBox="1"/>
              <p:nvPr/>
            </p:nvSpPr>
            <p:spPr>
              <a:xfrm>
                <a:off x="1556064" y="7213387"/>
                <a:ext cx="1883593" cy="1164742"/>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r>
                        <a:rPr lang="en-US" altLang="zh-TW" sz="3982" i="1" kern="1200">
                          <a:solidFill>
                            <a:prstClr val="black"/>
                          </a:solidFill>
                          <a:latin typeface="Cambria Math" panose="02040503050406030204" pitchFamily="18" charset="0"/>
                          <a:cs typeface="+mn-cs"/>
                        </a:rPr>
                        <m:t>=</m:t>
                      </m:r>
                      <m:f>
                        <m:fPr>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𝑎</m:t>
                          </m:r>
                        </m:num>
                        <m:den>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𝑧</m:t>
                          </m:r>
                        </m:den>
                      </m:f>
                      <m:f>
                        <m:fPr>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𝑙</m:t>
                          </m:r>
                        </m:num>
                        <m:den>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𝑎</m:t>
                          </m:r>
                        </m:den>
                      </m:f>
                    </m:oMath>
                  </m:oMathPara>
                </a14:m>
                <a:endParaRPr lang="zh-TW" altLang="en-US" sz="3982" kern="1200" dirty="0">
                  <a:solidFill>
                    <a:prstClr val="black"/>
                  </a:solidFill>
                  <a:latin typeface="Calibri" panose="020F0502020204030204"/>
                  <a:cs typeface="+mn-cs"/>
                </a:endParaRPr>
              </a:p>
            </p:txBody>
          </p:sp>
        </mc:Choice>
        <mc:Fallback xmlns="">
          <p:sp>
            <p:nvSpPr>
              <p:cNvPr id="78" name="文字方塊 77"/>
              <p:cNvSpPr txBox="1">
                <a:spLocks noRot="1" noChangeAspect="1" noMove="1" noResize="1" noEditPoints="1" noAdjustHandles="1" noChangeArrowheads="1" noChangeShapeType="1" noTextEdit="1"/>
              </p:cNvSpPr>
              <p:nvPr/>
            </p:nvSpPr>
            <p:spPr>
              <a:xfrm>
                <a:off x="1556064" y="7213387"/>
                <a:ext cx="1883593" cy="1164742"/>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字方塊 78"/>
              <p:cNvSpPr txBox="1"/>
              <p:nvPr/>
            </p:nvSpPr>
            <p:spPr>
              <a:xfrm>
                <a:off x="4528388" y="4540177"/>
                <a:ext cx="2066656" cy="612796"/>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r>
                        <a:rPr lang="en-US" altLang="zh-TW" sz="3982" i="1" kern="1200">
                          <a:solidFill>
                            <a:prstClr val="black"/>
                          </a:solidFill>
                          <a:latin typeface="Cambria Math" panose="02040503050406030204" pitchFamily="18" charset="0"/>
                          <a:cs typeface="+mn-cs"/>
                        </a:rPr>
                        <m:t>𝑎</m:t>
                      </m:r>
                      <m:r>
                        <a:rPr lang="en-US" altLang="zh-TW" sz="3982" i="1" kern="1200">
                          <a:solidFill>
                            <a:prstClr val="black"/>
                          </a:solidFill>
                          <a:latin typeface="Cambria Math" panose="02040503050406030204" pitchFamily="18" charset="0"/>
                          <a:cs typeface="+mn-cs"/>
                        </a:rPr>
                        <m:t>=</m:t>
                      </m:r>
                      <m:r>
                        <a:rPr lang="zh-TW" altLang="en-US" sz="3982" i="1" kern="1200">
                          <a:solidFill>
                            <a:prstClr val="black"/>
                          </a:solidFill>
                          <a:latin typeface="Cambria Math" panose="02040503050406030204" pitchFamily="18" charset="0"/>
                          <a:cs typeface="+mn-cs"/>
                        </a:rPr>
                        <m:t>𝜎</m:t>
                      </m:r>
                      <m:d>
                        <m:dPr>
                          <m:ctrlPr>
                            <a:rPr lang="en-US" altLang="zh-TW" sz="3982" i="1" kern="1200">
                              <a:solidFill>
                                <a:prstClr val="black"/>
                              </a:solidFill>
                              <a:latin typeface="Cambria Math" panose="02040503050406030204" pitchFamily="18" charset="0"/>
                              <a:cs typeface="+mn-cs"/>
                            </a:rPr>
                          </m:ctrlPr>
                        </m:dPr>
                        <m:e>
                          <m:r>
                            <a:rPr lang="en-US" altLang="zh-TW" sz="3982" i="1" kern="1200">
                              <a:solidFill>
                                <a:prstClr val="black"/>
                              </a:solidFill>
                              <a:latin typeface="Cambria Math" panose="02040503050406030204" pitchFamily="18" charset="0"/>
                              <a:cs typeface="+mn-cs"/>
                            </a:rPr>
                            <m:t>𝑧</m:t>
                          </m:r>
                        </m:e>
                      </m:d>
                    </m:oMath>
                  </m:oMathPara>
                </a14:m>
                <a:endParaRPr lang="zh-TW" altLang="en-US" sz="3982" kern="1200" dirty="0">
                  <a:solidFill>
                    <a:prstClr val="black"/>
                  </a:solidFill>
                  <a:latin typeface="Calibri" panose="020F0502020204030204"/>
                  <a:cs typeface="+mn-cs"/>
                </a:endParaRPr>
              </a:p>
            </p:txBody>
          </p:sp>
        </mc:Choice>
        <mc:Fallback xmlns="">
          <p:sp>
            <p:nvSpPr>
              <p:cNvPr id="79" name="文字方塊 78"/>
              <p:cNvSpPr txBox="1">
                <a:spLocks noRot="1" noChangeAspect="1" noMove="1" noResize="1" noEditPoints="1" noAdjustHandles="1" noChangeArrowheads="1" noChangeShapeType="1" noTextEdit="1"/>
              </p:cNvSpPr>
              <p:nvPr/>
            </p:nvSpPr>
            <p:spPr>
              <a:xfrm>
                <a:off x="4528388" y="4540177"/>
                <a:ext cx="2066656" cy="612796"/>
              </a:xfrm>
              <a:prstGeom prst="rect">
                <a:avLst/>
              </a:prstGeom>
              <a:blipFill>
                <a:blip r:embed="rId21"/>
                <a:stretch>
                  <a:fillRect/>
                </a:stretch>
              </a:blipFill>
            </p:spPr>
            <p:txBody>
              <a:bodyPr/>
              <a:lstStyle/>
              <a:p>
                <a:r>
                  <a:rPr lang="zh-CN" altLang="en-US">
                    <a:noFill/>
                  </a:rPr>
                  <a:t> </a:t>
                </a:r>
              </a:p>
            </p:txBody>
          </p:sp>
        </mc:Fallback>
      </mc:AlternateContent>
      <p:cxnSp>
        <p:nvCxnSpPr>
          <p:cNvPr id="80" name="直線接點 79"/>
          <p:cNvCxnSpPr/>
          <p:nvPr/>
        </p:nvCxnSpPr>
        <p:spPr>
          <a:xfrm>
            <a:off x="2755522" y="8450809"/>
            <a:ext cx="72020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文字方塊 60"/>
              <p:cNvSpPr txBox="1"/>
              <p:nvPr/>
            </p:nvSpPr>
            <p:spPr>
              <a:xfrm>
                <a:off x="4054225" y="7144611"/>
                <a:ext cx="5049972" cy="1197379"/>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f>
                        <m:fPr>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𝑙</m:t>
                          </m:r>
                        </m:num>
                        <m:den>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𝑎</m:t>
                          </m:r>
                        </m:den>
                      </m:f>
                      <m:r>
                        <a:rPr lang="en-US" altLang="zh-TW" sz="3982" i="1" kern="1200">
                          <a:solidFill>
                            <a:prstClr val="black"/>
                          </a:solidFill>
                          <a:latin typeface="Cambria Math" panose="02040503050406030204" pitchFamily="18" charset="0"/>
                          <a:cs typeface="+mn-cs"/>
                        </a:rPr>
                        <m:t>=</m:t>
                      </m:r>
                      <m:f>
                        <m:fPr>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𝑧</m:t>
                          </m:r>
                          <m:r>
                            <a:rPr lang="en-US" altLang="zh-TW" sz="3982" i="1" kern="1200">
                              <a:solidFill>
                                <a:prstClr val="black"/>
                              </a:solidFill>
                              <a:latin typeface="Cambria Math" panose="02040503050406030204" pitchFamily="18" charset="0"/>
                              <a:cs typeface="+mn-cs"/>
                            </a:rPr>
                            <m:t>′</m:t>
                          </m:r>
                        </m:num>
                        <m:den>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𝑎</m:t>
                          </m:r>
                        </m:den>
                      </m:f>
                      <m:f>
                        <m:fPr>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𝑙</m:t>
                          </m:r>
                        </m:num>
                        <m:den>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𝑧</m:t>
                          </m:r>
                          <m:r>
                            <a:rPr lang="en-US" altLang="zh-TW" sz="3982" i="1" kern="1200">
                              <a:solidFill>
                                <a:prstClr val="black"/>
                              </a:solidFill>
                              <a:latin typeface="Cambria Math" panose="02040503050406030204" pitchFamily="18" charset="0"/>
                              <a:cs typeface="+mn-cs"/>
                            </a:rPr>
                            <m:t>′</m:t>
                          </m:r>
                        </m:den>
                      </m:f>
                      <m:r>
                        <a:rPr lang="en-US" altLang="zh-TW" sz="3982" i="1" kern="1200">
                          <a:solidFill>
                            <a:prstClr val="black"/>
                          </a:solidFill>
                          <a:latin typeface="Cambria Math" panose="02040503050406030204" pitchFamily="18" charset="0"/>
                          <a:cs typeface="+mn-cs"/>
                        </a:rPr>
                        <m:t>+</m:t>
                      </m:r>
                      <m:f>
                        <m:fPr>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𝑧</m:t>
                          </m:r>
                          <m:r>
                            <a:rPr lang="en-US" altLang="zh-TW" sz="3982" i="1" kern="1200">
                              <a:solidFill>
                                <a:prstClr val="black"/>
                              </a:solidFill>
                              <a:latin typeface="Cambria Math" panose="02040503050406030204" pitchFamily="18" charset="0"/>
                              <a:cs typeface="+mn-cs"/>
                            </a:rPr>
                            <m:t>′′</m:t>
                          </m:r>
                        </m:num>
                        <m:den>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𝑎</m:t>
                          </m:r>
                        </m:den>
                      </m:f>
                      <m:f>
                        <m:fPr>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𝑙</m:t>
                          </m:r>
                        </m:num>
                        <m:den>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𝑧</m:t>
                          </m:r>
                          <m:r>
                            <a:rPr lang="en-US" altLang="zh-TW" sz="3982" i="1" kern="1200">
                              <a:solidFill>
                                <a:prstClr val="black"/>
                              </a:solidFill>
                              <a:latin typeface="Cambria Math" panose="02040503050406030204" pitchFamily="18" charset="0"/>
                              <a:cs typeface="+mn-cs"/>
                            </a:rPr>
                            <m:t>′′</m:t>
                          </m:r>
                        </m:den>
                      </m:f>
                    </m:oMath>
                  </m:oMathPara>
                </a14:m>
                <a:endParaRPr lang="zh-TW" altLang="en-US" sz="3982" kern="1200" dirty="0">
                  <a:solidFill>
                    <a:prstClr val="black"/>
                  </a:solidFill>
                  <a:latin typeface="Calibri" panose="020F0502020204030204"/>
                  <a:cs typeface="+mn-cs"/>
                </a:endParaRPr>
              </a:p>
            </p:txBody>
          </p:sp>
        </mc:Choice>
        <mc:Fallback xmlns="">
          <p:sp>
            <p:nvSpPr>
              <p:cNvPr id="61" name="文字方塊 60"/>
              <p:cNvSpPr txBox="1">
                <a:spLocks noRot="1" noChangeAspect="1" noMove="1" noResize="1" noEditPoints="1" noAdjustHandles="1" noChangeArrowheads="1" noChangeShapeType="1" noTextEdit="1"/>
              </p:cNvSpPr>
              <p:nvPr/>
            </p:nvSpPr>
            <p:spPr>
              <a:xfrm>
                <a:off x="4054225" y="7144611"/>
                <a:ext cx="5049972" cy="1197379"/>
              </a:xfrm>
              <a:prstGeom prst="rect">
                <a:avLst/>
              </a:prstGeom>
              <a:blipFill>
                <a:blip r:embed="rId22"/>
                <a:stretch>
                  <a:fillRect/>
                </a:stretch>
              </a:blipFill>
            </p:spPr>
            <p:txBody>
              <a:bodyPr/>
              <a:lstStyle/>
              <a:p>
                <a:r>
                  <a:rPr lang="zh-CN" altLang="en-US">
                    <a:noFill/>
                  </a:rPr>
                  <a:t> </a:t>
                </a:r>
              </a:p>
            </p:txBody>
          </p:sp>
        </mc:Fallback>
      </mc:AlternateContent>
      <p:sp>
        <p:nvSpPr>
          <p:cNvPr id="64" name="文字方塊 63"/>
          <p:cNvSpPr txBox="1"/>
          <p:nvPr/>
        </p:nvSpPr>
        <p:spPr>
          <a:xfrm>
            <a:off x="8771102" y="7499285"/>
            <a:ext cx="2839561" cy="617541"/>
          </a:xfrm>
          <a:prstGeom prst="rect">
            <a:avLst/>
          </a:prstGeom>
          <a:noFill/>
        </p:spPr>
        <p:txBody>
          <a:bodyPr wrap="square" rtlCol="0">
            <a:spAutoFit/>
          </a:bodyPr>
          <a:lstStyle/>
          <a:p>
            <a:pPr defTabSz="650230" hangingPunct="1"/>
            <a:r>
              <a:rPr lang="en-US" altLang="zh-TW" sz="3413" kern="1200" dirty="0">
                <a:solidFill>
                  <a:prstClr val="black"/>
                </a:solidFill>
                <a:latin typeface="Calibri" panose="020F0502020204030204"/>
                <a:cs typeface="+mn-cs"/>
              </a:rPr>
              <a:t>(Chain rule)</a:t>
            </a:r>
            <a:endParaRPr lang="zh-TW" altLang="en-US" sz="3413" kern="1200" dirty="0">
              <a:solidFill>
                <a:prstClr val="black"/>
              </a:solidFill>
              <a:latin typeface="Calibri" panose="020F0502020204030204"/>
              <a:cs typeface="+mn-cs"/>
            </a:endParaRPr>
          </a:p>
        </p:txBody>
      </p:sp>
      <mc:AlternateContent xmlns:mc="http://schemas.openxmlformats.org/markup-compatibility/2006" xmlns:a14="http://schemas.microsoft.com/office/drawing/2010/main">
        <mc:Choice Requires="a14">
          <p:sp>
            <p:nvSpPr>
              <p:cNvPr id="65" name="矩形 64"/>
              <p:cNvSpPr/>
              <p:nvPr/>
            </p:nvSpPr>
            <p:spPr>
              <a:xfrm>
                <a:off x="8972291" y="4450687"/>
                <a:ext cx="3282950" cy="705129"/>
              </a:xfrm>
              <a:prstGeom prst="rect">
                <a:avLst/>
              </a:prstGeom>
            </p:spPr>
            <p:txBody>
              <a:bodyPr wrap="none">
                <a:spAutoFit/>
              </a:bodyPr>
              <a:lstStyle/>
              <a:p>
                <a:pPr algn="l" defTabSz="650230" hangingPunct="1"/>
                <a14:m>
                  <m:oMathPara xmlns:m="http://schemas.openxmlformats.org/officeDocument/2006/math">
                    <m:oMathParaPr>
                      <m:jc m:val="centerGroup"/>
                    </m:oMathParaPr>
                    <m:oMath xmlns:m="http://schemas.openxmlformats.org/officeDocument/2006/math">
                      <m:r>
                        <a:rPr lang="en-US" altLang="zh-TW" sz="3982" i="1" kern="1200">
                          <a:solidFill>
                            <a:prstClr val="black"/>
                          </a:solidFill>
                          <a:latin typeface="Cambria Math" panose="02040503050406030204" pitchFamily="18" charset="0"/>
                          <a:cs typeface="+mn-cs"/>
                        </a:rPr>
                        <m:t>𝑧</m:t>
                      </m:r>
                      <m:r>
                        <a:rPr lang="en-US" altLang="zh-TW"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𝑎</m:t>
                      </m:r>
                      <m:sSub>
                        <m:sSubPr>
                          <m:ctrlPr>
                            <a:rPr lang="en-US" altLang="zh-TW" sz="3982" i="1" kern="1200">
                              <a:solidFill>
                                <a:prstClr val="black"/>
                              </a:solidFill>
                              <a:latin typeface="Cambria Math" panose="02040503050406030204" pitchFamily="18" charset="0"/>
                              <a:cs typeface="+mn-cs"/>
                            </a:rPr>
                          </m:ctrlPr>
                        </m:sSubPr>
                        <m:e>
                          <m:r>
                            <a:rPr lang="en-US" altLang="zh-TW" sz="3982" i="1" kern="1200">
                              <a:solidFill>
                                <a:prstClr val="black"/>
                              </a:solidFill>
                              <a:latin typeface="Cambria Math" panose="02040503050406030204" pitchFamily="18" charset="0"/>
                              <a:cs typeface="+mn-cs"/>
                            </a:rPr>
                            <m:t>𝑤</m:t>
                          </m:r>
                        </m:e>
                        <m:sub>
                          <m:r>
                            <a:rPr lang="en-US" altLang="zh-TW" sz="3982" i="1" kern="1200">
                              <a:solidFill>
                                <a:prstClr val="black"/>
                              </a:solidFill>
                              <a:latin typeface="Cambria Math" panose="02040503050406030204" pitchFamily="18" charset="0"/>
                              <a:cs typeface="+mn-cs"/>
                            </a:rPr>
                            <m:t>3</m:t>
                          </m:r>
                        </m:sub>
                      </m:sSub>
                      <m:r>
                        <a:rPr lang="en-US" altLang="zh-TW"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ea typeface="Cambria Math" panose="02040503050406030204" pitchFamily="18" charset="0"/>
                          <a:cs typeface="+mn-cs"/>
                        </a:rPr>
                        <m:t>⋯</m:t>
                      </m:r>
                    </m:oMath>
                  </m:oMathPara>
                </a14:m>
                <a:endParaRPr lang="zh-TW" altLang="en-US" sz="3982" kern="1200" dirty="0">
                  <a:solidFill>
                    <a:prstClr val="black"/>
                  </a:solidFill>
                  <a:latin typeface="Calibri" panose="020F0502020204030204"/>
                  <a:cs typeface="+mn-cs"/>
                </a:endParaRPr>
              </a:p>
            </p:txBody>
          </p:sp>
        </mc:Choice>
        <mc:Fallback xmlns="">
          <p:sp>
            <p:nvSpPr>
              <p:cNvPr id="65" name="矩形 64"/>
              <p:cNvSpPr>
                <a:spLocks noRot="1" noChangeAspect="1" noMove="1" noResize="1" noEditPoints="1" noAdjustHandles="1" noChangeArrowheads="1" noChangeShapeType="1" noTextEdit="1"/>
              </p:cNvSpPr>
              <p:nvPr/>
            </p:nvSpPr>
            <p:spPr>
              <a:xfrm>
                <a:off x="8972291" y="4450687"/>
                <a:ext cx="3282950" cy="705129"/>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字方塊 66"/>
              <p:cNvSpPr txBox="1"/>
              <p:nvPr/>
            </p:nvSpPr>
            <p:spPr>
              <a:xfrm>
                <a:off x="5285815" y="8625680"/>
                <a:ext cx="712759" cy="612796"/>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982" i="1" kern="1200">
                              <a:solidFill>
                                <a:prstClr val="black"/>
                              </a:solidFill>
                              <a:latin typeface="Cambria Math" panose="02040503050406030204" pitchFamily="18" charset="0"/>
                              <a:ea typeface="Cambria Math" panose="02040503050406030204" pitchFamily="18" charset="0"/>
                            </a:rPr>
                          </m:ctrlPr>
                        </m:sSubPr>
                        <m:e>
                          <m:r>
                            <a:rPr lang="en-US" altLang="zh-TW" sz="3982" i="1" kern="1200">
                              <a:solidFill>
                                <a:prstClr val="black"/>
                              </a:solidFill>
                              <a:latin typeface="Cambria Math" panose="02040503050406030204" pitchFamily="18" charset="0"/>
                              <a:ea typeface="Cambria Math" panose="02040503050406030204" pitchFamily="18" charset="0"/>
                            </a:rPr>
                            <m:t>𝑤</m:t>
                          </m:r>
                        </m:e>
                        <m:sub>
                          <m:r>
                            <a:rPr lang="en-US" altLang="zh-TW" sz="3982" i="1" kern="1200">
                              <a:solidFill>
                                <a:prstClr val="black"/>
                              </a:solidFill>
                              <a:latin typeface="Cambria Math" panose="02040503050406030204" pitchFamily="18" charset="0"/>
                              <a:ea typeface="Cambria Math" panose="02040503050406030204" pitchFamily="18" charset="0"/>
                            </a:rPr>
                            <m:t>3</m:t>
                          </m:r>
                        </m:sub>
                      </m:sSub>
                    </m:oMath>
                  </m:oMathPara>
                </a14:m>
                <a:endParaRPr lang="zh-TW" altLang="en-US" sz="3982" kern="1200" dirty="0">
                  <a:solidFill>
                    <a:prstClr val="black"/>
                  </a:solidFill>
                  <a:latin typeface="Calibri" panose="020F0502020204030204"/>
                </a:endParaRPr>
              </a:p>
            </p:txBody>
          </p:sp>
        </mc:Choice>
        <mc:Fallback xmlns="">
          <p:sp>
            <p:nvSpPr>
              <p:cNvPr id="67" name="文字方塊 66"/>
              <p:cNvSpPr txBox="1">
                <a:spLocks noRot="1" noChangeAspect="1" noMove="1" noResize="1" noEditPoints="1" noAdjustHandles="1" noChangeArrowheads="1" noChangeShapeType="1" noTextEdit="1"/>
              </p:cNvSpPr>
              <p:nvPr/>
            </p:nvSpPr>
            <p:spPr>
              <a:xfrm>
                <a:off x="5285815" y="8625680"/>
                <a:ext cx="712759" cy="612796"/>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字方塊 67"/>
              <p:cNvSpPr txBox="1"/>
              <p:nvPr/>
            </p:nvSpPr>
            <p:spPr>
              <a:xfrm>
                <a:off x="7265423" y="8625680"/>
                <a:ext cx="697307" cy="612796"/>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982" i="1" kern="1200">
                              <a:solidFill>
                                <a:prstClr val="black"/>
                              </a:solidFill>
                              <a:latin typeface="Cambria Math" panose="02040503050406030204" pitchFamily="18" charset="0"/>
                              <a:ea typeface="Cambria Math" panose="02040503050406030204" pitchFamily="18" charset="0"/>
                            </a:rPr>
                          </m:ctrlPr>
                        </m:sSubPr>
                        <m:e>
                          <m:r>
                            <a:rPr lang="en-US" altLang="zh-TW" sz="3982" i="1" kern="1200">
                              <a:solidFill>
                                <a:prstClr val="black"/>
                              </a:solidFill>
                              <a:latin typeface="Cambria Math" panose="02040503050406030204" pitchFamily="18" charset="0"/>
                              <a:ea typeface="Cambria Math" panose="02040503050406030204" pitchFamily="18" charset="0"/>
                            </a:rPr>
                            <m:t>𝑤</m:t>
                          </m:r>
                        </m:e>
                        <m:sub>
                          <m:r>
                            <a:rPr lang="en-US" altLang="zh-TW" sz="3982" i="1" kern="1200">
                              <a:solidFill>
                                <a:prstClr val="black"/>
                              </a:solidFill>
                              <a:latin typeface="Cambria Math" panose="02040503050406030204" pitchFamily="18" charset="0"/>
                              <a:ea typeface="Cambria Math" panose="02040503050406030204" pitchFamily="18" charset="0"/>
                            </a:rPr>
                            <m:t>4</m:t>
                          </m:r>
                        </m:sub>
                      </m:sSub>
                    </m:oMath>
                  </m:oMathPara>
                </a14:m>
                <a:endParaRPr lang="zh-TW" altLang="en-US" sz="3982" kern="1200" dirty="0">
                  <a:solidFill>
                    <a:prstClr val="black"/>
                  </a:solidFill>
                  <a:latin typeface="Calibri" panose="020F0502020204030204"/>
                </a:endParaRPr>
              </a:p>
            </p:txBody>
          </p:sp>
        </mc:Choice>
        <mc:Fallback xmlns="">
          <p:sp>
            <p:nvSpPr>
              <p:cNvPr id="68" name="文字方塊 67"/>
              <p:cNvSpPr txBox="1">
                <a:spLocks noRot="1" noChangeAspect="1" noMove="1" noResize="1" noEditPoints="1" noAdjustHandles="1" noChangeArrowheads="1" noChangeShapeType="1" noTextEdit="1"/>
              </p:cNvSpPr>
              <p:nvPr/>
            </p:nvSpPr>
            <p:spPr>
              <a:xfrm>
                <a:off x="7265423" y="8625680"/>
                <a:ext cx="697307" cy="612796"/>
              </a:xfrm>
              <a:prstGeom prst="rect">
                <a:avLst/>
              </a:prstGeom>
              <a:blipFill>
                <a:blip r:embed="rId25"/>
                <a:stretch>
                  <a:fillRect/>
                </a:stretch>
              </a:blipFill>
            </p:spPr>
            <p:txBody>
              <a:bodyPr/>
              <a:lstStyle/>
              <a:p>
                <a:r>
                  <a:rPr lang="zh-CN" altLang="en-US">
                    <a:noFill/>
                  </a:rPr>
                  <a:t> </a:t>
                </a:r>
              </a:p>
            </p:txBody>
          </p:sp>
        </mc:Fallback>
      </mc:AlternateContent>
      <p:cxnSp>
        <p:nvCxnSpPr>
          <p:cNvPr id="69" name="直線接點 68"/>
          <p:cNvCxnSpPr/>
          <p:nvPr/>
        </p:nvCxnSpPr>
        <p:spPr>
          <a:xfrm>
            <a:off x="5278836" y="8426726"/>
            <a:ext cx="720201"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70" name="直線接點 69"/>
          <p:cNvCxnSpPr/>
          <p:nvPr/>
        </p:nvCxnSpPr>
        <p:spPr>
          <a:xfrm>
            <a:off x="7284897" y="8426726"/>
            <a:ext cx="720201"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71" name="直線接點 70"/>
          <p:cNvCxnSpPr/>
          <p:nvPr/>
        </p:nvCxnSpPr>
        <p:spPr>
          <a:xfrm>
            <a:off x="6153308" y="8378561"/>
            <a:ext cx="72020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直線接點 71"/>
          <p:cNvCxnSpPr/>
          <p:nvPr/>
        </p:nvCxnSpPr>
        <p:spPr>
          <a:xfrm>
            <a:off x="8219555" y="8426726"/>
            <a:ext cx="72020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文字方塊 2"/>
          <p:cNvSpPr txBox="1"/>
          <p:nvPr/>
        </p:nvSpPr>
        <p:spPr>
          <a:xfrm>
            <a:off x="6244598" y="8378562"/>
            <a:ext cx="515605" cy="705129"/>
          </a:xfrm>
          <a:prstGeom prst="rect">
            <a:avLst/>
          </a:prstGeom>
          <a:noFill/>
        </p:spPr>
        <p:txBody>
          <a:bodyPr wrap="square" rtlCol="0">
            <a:spAutoFit/>
          </a:bodyPr>
          <a:lstStyle/>
          <a:p>
            <a:pPr algn="l" defTabSz="650230" hangingPunct="1"/>
            <a:r>
              <a:rPr lang="en-US" altLang="zh-TW" sz="3982" kern="1200" dirty="0">
                <a:solidFill>
                  <a:srgbClr val="FF0000"/>
                </a:solidFill>
                <a:latin typeface="Calibri" panose="020F0502020204030204"/>
                <a:cs typeface="+mn-cs"/>
              </a:rPr>
              <a:t>?</a:t>
            </a:r>
            <a:endParaRPr lang="zh-TW" altLang="en-US" sz="3982" kern="1200" dirty="0">
              <a:solidFill>
                <a:srgbClr val="FF0000"/>
              </a:solidFill>
              <a:latin typeface="Calibri" panose="020F0502020204030204"/>
              <a:cs typeface="+mn-cs"/>
            </a:endParaRPr>
          </a:p>
        </p:txBody>
      </p:sp>
      <p:sp>
        <p:nvSpPr>
          <p:cNvPr id="73" name="文字方塊 72"/>
          <p:cNvSpPr txBox="1"/>
          <p:nvPr/>
        </p:nvSpPr>
        <p:spPr>
          <a:xfrm>
            <a:off x="8346942" y="8366414"/>
            <a:ext cx="515605" cy="705129"/>
          </a:xfrm>
          <a:prstGeom prst="rect">
            <a:avLst/>
          </a:prstGeom>
          <a:noFill/>
        </p:spPr>
        <p:txBody>
          <a:bodyPr wrap="square" rtlCol="0">
            <a:spAutoFit/>
          </a:bodyPr>
          <a:lstStyle/>
          <a:p>
            <a:pPr algn="l" defTabSz="650230" hangingPunct="1"/>
            <a:r>
              <a:rPr lang="en-US" altLang="zh-TW" sz="3982" kern="1200" dirty="0">
                <a:solidFill>
                  <a:srgbClr val="FF0000"/>
                </a:solidFill>
                <a:latin typeface="Calibri" panose="020F0502020204030204"/>
                <a:cs typeface="+mn-cs"/>
              </a:rPr>
              <a:t>?</a:t>
            </a:r>
            <a:endParaRPr lang="zh-TW" altLang="en-US" sz="3982" kern="1200" dirty="0">
              <a:solidFill>
                <a:srgbClr val="FF0000"/>
              </a:solidFill>
              <a:latin typeface="Calibri" panose="020F0502020204030204"/>
              <a:cs typeface="+mn-cs"/>
            </a:endParaRPr>
          </a:p>
        </p:txBody>
      </p:sp>
      <p:sp>
        <p:nvSpPr>
          <p:cNvPr id="20" name="文字方塊 19"/>
          <p:cNvSpPr txBox="1"/>
          <p:nvPr/>
        </p:nvSpPr>
        <p:spPr>
          <a:xfrm>
            <a:off x="9827275" y="8341156"/>
            <a:ext cx="2171085" cy="1142749"/>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defTabSz="650230" hangingPunct="1"/>
            <a:r>
              <a:rPr lang="en-US" altLang="zh-TW" sz="3413" kern="1200" dirty="0">
                <a:solidFill>
                  <a:prstClr val="white"/>
                </a:solidFill>
                <a:latin typeface="Calibri" panose="020F0502020204030204"/>
              </a:rPr>
              <a:t>Assumed it’s known</a:t>
            </a:r>
            <a:endParaRPr lang="zh-TW" altLang="en-US" sz="3413" kern="1200" dirty="0">
              <a:solidFill>
                <a:prstClr val="white"/>
              </a:solidFill>
              <a:latin typeface="Calibri" panose="020F0502020204030204"/>
            </a:endParaRPr>
          </a:p>
        </p:txBody>
      </p:sp>
    </p:spTree>
    <p:extLst>
      <p:ext uri="{BB962C8B-B14F-4D97-AF65-F5344CB8AC3E}">
        <p14:creationId xmlns:p14="http://schemas.microsoft.com/office/powerpoint/2010/main" val="341475812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7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53" grpId="0" animBg="1"/>
      <p:bldP spid="44" grpId="0" animBg="1"/>
      <p:bldP spid="61" grpId="0"/>
      <p:bldP spid="64" grpId="0"/>
      <p:bldP spid="65" grpId="0"/>
      <p:bldP spid="67" grpId="0" animBg="1"/>
      <p:bldP spid="68" grpId="0" animBg="1"/>
      <p:bldP spid="3" grpId="0"/>
      <p:bldP spid="73" grpId="0"/>
      <p:bldP spid="2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單箭頭接點 4"/>
          <p:cNvCxnSpPr/>
          <p:nvPr/>
        </p:nvCxnSpPr>
        <p:spPr>
          <a:xfrm flipV="1">
            <a:off x="944659" y="4518253"/>
            <a:ext cx="2398364" cy="22591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5"/>
          <p:cNvCxnSpPr/>
          <p:nvPr/>
        </p:nvCxnSpPr>
        <p:spPr>
          <a:xfrm flipV="1">
            <a:off x="944658" y="4157951"/>
            <a:ext cx="224261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 name="群組 6"/>
          <p:cNvGrpSpPr/>
          <p:nvPr/>
        </p:nvGrpSpPr>
        <p:grpSpPr>
          <a:xfrm>
            <a:off x="5172428" y="3637143"/>
            <a:ext cx="816580" cy="816580"/>
            <a:chOff x="5170781" y="1854574"/>
            <a:chExt cx="574158" cy="574158"/>
          </a:xfrm>
        </p:grpSpPr>
        <p:sp>
          <p:nvSpPr>
            <p:cNvPr id="8" name="橢圓 7"/>
            <p:cNvSpPr/>
            <p:nvPr/>
          </p:nvSpPr>
          <p:spPr>
            <a:xfrm>
              <a:off x="5170781" y="18545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9" name="手繪多邊形 8"/>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grpSp>
      <p:grpSp>
        <p:nvGrpSpPr>
          <p:cNvPr id="10" name="群組 9"/>
          <p:cNvGrpSpPr/>
          <p:nvPr/>
        </p:nvGrpSpPr>
        <p:grpSpPr>
          <a:xfrm>
            <a:off x="3291450" y="4518254"/>
            <a:ext cx="651786" cy="1183214"/>
            <a:chOff x="10102194" y="1939763"/>
            <a:chExt cx="458287" cy="831947"/>
          </a:xfrm>
        </p:grpSpPr>
        <p:sp>
          <p:nvSpPr>
            <p:cNvPr id="11" name="矩形 10"/>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cxnSp>
          <p:nvCxnSpPr>
            <p:cNvPr id="12" name="直線單箭頭接點 11"/>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10118802" y="2316503"/>
              <a:ext cx="441679" cy="434208"/>
            </a:xfrm>
            <a:prstGeom prst="rect">
              <a:avLst/>
            </a:prstGeom>
            <a:noFill/>
          </p:spPr>
          <p:txBody>
            <a:bodyPr wrap="square" rtlCol="0">
              <a:spAutoFit/>
            </a:bodyPr>
            <a:lstStyle/>
            <a:p>
              <a:pPr defTabSz="650230" hangingPunct="1"/>
              <a:r>
                <a:rPr lang="en-US" altLang="zh-TW" sz="3413" kern="1200" dirty="0">
                  <a:solidFill>
                    <a:prstClr val="black"/>
                  </a:solidFill>
                  <a:latin typeface="Calibri" panose="020F0502020204030204"/>
                  <a:cs typeface="+mn-cs"/>
                </a:rPr>
                <a:t>b</a:t>
              </a:r>
              <a:endParaRPr lang="zh-TW" altLang="en-US" sz="3413" kern="1200" dirty="0">
                <a:solidFill>
                  <a:prstClr val="black"/>
                </a:solidFill>
                <a:latin typeface="Calibri" panose="020F0502020204030204"/>
                <a:cs typeface="+mn-cs"/>
              </a:endParaRPr>
            </a:p>
          </p:txBody>
        </p:sp>
      </p:grpSp>
      <p:grpSp>
        <p:nvGrpSpPr>
          <p:cNvPr id="14" name="群組 13"/>
          <p:cNvGrpSpPr/>
          <p:nvPr/>
        </p:nvGrpSpPr>
        <p:grpSpPr>
          <a:xfrm>
            <a:off x="3233175" y="3844747"/>
            <a:ext cx="675546" cy="604838"/>
            <a:chOff x="3357891" y="3538413"/>
            <a:chExt cx="474993" cy="425277"/>
          </a:xfrm>
        </p:grpSpPr>
        <p:sp>
          <p:nvSpPr>
            <p:cNvPr id="15" name="矩形 14"/>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graphicFrame>
          <p:nvGraphicFramePr>
            <p:cNvPr id="16"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70682" name="方程式" r:id="rId4" imgW="139680" imgH="139680" progId="Equation.3">
                    <p:embed/>
                  </p:oleObj>
                </mc:Choice>
                <mc:Fallback>
                  <p:oleObj name="方程式" r:id="rId4" imgW="139680" imgH="139680" progId="Equation.3">
                    <p:embed/>
                    <p:pic>
                      <p:nvPicPr>
                        <p:cNvPr id="16" name="Object 12"/>
                        <p:cNvPicPr>
                          <a:picLocks noChangeAspect="1" noChangeArrowheads="1"/>
                        </p:cNvPicPr>
                        <p:nvPr/>
                      </p:nvPicPr>
                      <p:blipFill>
                        <a:blip r:embed="rId5"/>
                        <a:srcRect/>
                        <a:stretch>
                          <a:fillRect/>
                        </a:stretch>
                      </p:blipFill>
                      <p:spPr bwMode="auto">
                        <a:xfrm>
                          <a:off x="3435128" y="3545009"/>
                          <a:ext cx="385763" cy="387350"/>
                        </a:xfrm>
                        <a:prstGeom prst="rect">
                          <a:avLst/>
                        </a:prstGeom>
                        <a:noFill/>
                        <a:extLst/>
                      </p:spPr>
                    </p:pic>
                  </p:oleObj>
                </mc:Fallback>
              </mc:AlternateContent>
            </a:graphicData>
          </a:graphic>
        </p:graphicFrame>
      </p:grpSp>
      <p:cxnSp>
        <p:nvCxnSpPr>
          <p:cNvPr id="17" name="直線單箭頭接點 16"/>
          <p:cNvCxnSpPr/>
          <p:nvPr/>
        </p:nvCxnSpPr>
        <p:spPr>
          <a:xfrm flipV="1">
            <a:off x="3908720" y="4097554"/>
            <a:ext cx="119375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文字方塊 17"/>
              <p:cNvSpPr txBox="1"/>
              <p:nvPr/>
            </p:nvSpPr>
            <p:spPr>
              <a:xfrm>
                <a:off x="1671497" y="3455268"/>
                <a:ext cx="700961" cy="612796"/>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982" i="1" kern="1200">
                              <a:solidFill>
                                <a:prstClr val="black"/>
                              </a:solidFill>
                              <a:latin typeface="Cambria Math" panose="02040503050406030204" pitchFamily="18" charset="0"/>
                              <a:ea typeface="Cambria Math" panose="02040503050406030204" pitchFamily="18" charset="0"/>
                            </a:rPr>
                          </m:ctrlPr>
                        </m:sSubPr>
                        <m:e>
                          <m:r>
                            <a:rPr lang="en-US" altLang="zh-TW" sz="3982" i="1" kern="1200">
                              <a:solidFill>
                                <a:prstClr val="black"/>
                              </a:solidFill>
                              <a:latin typeface="Cambria Math" panose="02040503050406030204" pitchFamily="18" charset="0"/>
                              <a:ea typeface="Cambria Math" panose="02040503050406030204" pitchFamily="18" charset="0"/>
                            </a:rPr>
                            <m:t>𝑤</m:t>
                          </m:r>
                        </m:e>
                        <m:sub>
                          <m:r>
                            <a:rPr lang="en-US" altLang="zh-TW" sz="3982" i="1" kern="1200">
                              <a:solidFill>
                                <a:prstClr val="black"/>
                              </a:solidFill>
                              <a:latin typeface="Cambria Math" panose="02040503050406030204" pitchFamily="18" charset="0"/>
                              <a:ea typeface="Cambria Math" panose="02040503050406030204" pitchFamily="18" charset="0"/>
                            </a:rPr>
                            <m:t>1</m:t>
                          </m:r>
                        </m:sub>
                      </m:sSub>
                    </m:oMath>
                  </m:oMathPara>
                </a14:m>
                <a:endParaRPr lang="zh-TW" altLang="en-US" sz="3982" kern="1200" dirty="0">
                  <a:solidFill>
                    <a:prstClr val="black"/>
                  </a:solidFill>
                  <a:latin typeface="Calibri" panose="020F0502020204030204"/>
                </a:endParaRPr>
              </a:p>
            </p:txBody>
          </p:sp>
        </mc:Choice>
        <mc:Fallback xmlns="">
          <p:sp>
            <p:nvSpPr>
              <p:cNvPr id="18" name="文字方塊 17"/>
              <p:cNvSpPr txBox="1">
                <a:spLocks noRot="1" noChangeAspect="1" noMove="1" noResize="1" noEditPoints="1" noAdjustHandles="1" noChangeArrowheads="1" noChangeShapeType="1" noTextEdit="1"/>
              </p:cNvSpPr>
              <p:nvPr/>
            </p:nvSpPr>
            <p:spPr>
              <a:xfrm>
                <a:off x="1671497" y="3455268"/>
                <a:ext cx="700961" cy="61279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字方塊 18"/>
              <p:cNvSpPr txBox="1"/>
              <p:nvPr/>
            </p:nvSpPr>
            <p:spPr>
              <a:xfrm>
                <a:off x="4394760" y="3375148"/>
                <a:ext cx="438273" cy="612796"/>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r>
                        <a:rPr lang="en-US" altLang="zh-TW" sz="3982" i="1" kern="1200">
                          <a:solidFill>
                            <a:prstClr val="black"/>
                          </a:solidFill>
                          <a:latin typeface="Cambria Math" panose="02040503050406030204" pitchFamily="18" charset="0"/>
                          <a:ea typeface="Cambria Math" panose="02040503050406030204" pitchFamily="18" charset="0"/>
                        </a:rPr>
                        <m:t>𝑧</m:t>
                      </m:r>
                    </m:oMath>
                  </m:oMathPara>
                </a14:m>
                <a:endParaRPr lang="zh-TW" altLang="en-US" sz="3982" kern="1200" dirty="0">
                  <a:solidFill>
                    <a:prstClr val="black"/>
                  </a:solidFill>
                  <a:latin typeface="Calibri" panose="020F0502020204030204"/>
                </a:endParaRPr>
              </a:p>
            </p:txBody>
          </p:sp>
        </mc:Choice>
        <mc:Fallback xmlns="">
          <p:sp>
            <p:nvSpPr>
              <p:cNvPr id="19" name="文字方塊 18"/>
              <p:cNvSpPr txBox="1">
                <a:spLocks noRot="1" noChangeAspect="1" noMove="1" noResize="1" noEditPoints="1" noAdjustHandles="1" noChangeArrowheads="1" noChangeShapeType="1" noTextEdit="1"/>
              </p:cNvSpPr>
              <p:nvPr/>
            </p:nvSpPr>
            <p:spPr>
              <a:xfrm>
                <a:off x="4394760" y="3375148"/>
                <a:ext cx="438273" cy="61279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字方塊 21"/>
              <p:cNvSpPr txBox="1"/>
              <p:nvPr/>
            </p:nvSpPr>
            <p:spPr>
              <a:xfrm>
                <a:off x="1659732" y="5236009"/>
                <a:ext cx="712759" cy="612796"/>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982" i="1" kern="1200">
                              <a:solidFill>
                                <a:prstClr val="black"/>
                              </a:solidFill>
                              <a:latin typeface="Cambria Math" panose="02040503050406030204" pitchFamily="18" charset="0"/>
                              <a:ea typeface="Cambria Math" panose="02040503050406030204" pitchFamily="18" charset="0"/>
                            </a:rPr>
                          </m:ctrlPr>
                        </m:sSubPr>
                        <m:e>
                          <m:r>
                            <a:rPr lang="en-US" altLang="zh-TW" sz="3982" i="1" kern="1200">
                              <a:solidFill>
                                <a:prstClr val="black"/>
                              </a:solidFill>
                              <a:latin typeface="Cambria Math" panose="02040503050406030204" pitchFamily="18" charset="0"/>
                              <a:ea typeface="Cambria Math" panose="02040503050406030204" pitchFamily="18" charset="0"/>
                            </a:rPr>
                            <m:t>𝑤</m:t>
                          </m:r>
                        </m:e>
                        <m:sub>
                          <m:r>
                            <a:rPr lang="en-US" altLang="zh-TW" sz="3982" i="1" kern="1200">
                              <a:solidFill>
                                <a:prstClr val="black"/>
                              </a:solidFill>
                              <a:latin typeface="Cambria Math" panose="02040503050406030204" pitchFamily="18" charset="0"/>
                              <a:ea typeface="Cambria Math" panose="02040503050406030204" pitchFamily="18" charset="0"/>
                            </a:rPr>
                            <m:t>2</m:t>
                          </m:r>
                        </m:sub>
                      </m:sSub>
                    </m:oMath>
                  </m:oMathPara>
                </a14:m>
                <a:endParaRPr lang="zh-TW" altLang="en-US" sz="3982" kern="1200" dirty="0">
                  <a:solidFill>
                    <a:prstClr val="black"/>
                  </a:solidFill>
                  <a:latin typeface="Calibri" panose="020F0502020204030204"/>
                </a:endParaRPr>
              </a:p>
            </p:txBody>
          </p:sp>
        </mc:Choice>
        <mc:Fallback xmlns="">
          <p:sp>
            <p:nvSpPr>
              <p:cNvPr id="22" name="文字方塊 21"/>
              <p:cNvSpPr txBox="1">
                <a:spLocks noRot="1" noChangeAspect="1" noMove="1" noResize="1" noEditPoints="1" noAdjustHandles="1" noChangeArrowheads="1" noChangeShapeType="1" noTextEdit="1"/>
              </p:cNvSpPr>
              <p:nvPr/>
            </p:nvSpPr>
            <p:spPr>
              <a:xfrm>
                <a:off x="1659732" y="5236009"/>
                <a:ext cx="712759" cy="612796"/>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字方塊 22"/>
              <p:cNvSpPr txBox="1"/>
              <p:nvPr/>
            </p:nvSpPr>
            <p:spPr>
              <a:xfrm>
                <a:off x="289970" y="3754438"/>
                <a:ext cx="608693" cy="612796"/>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982" i="1" kern="1200">
                              <a:solidFill>
                                <a:prstClr val="black"/>
                              </a:solidFill>
                              <a:latin typeface="Cambria Math" panose="02040503050406030204" pitchFamily="18" charset="0"/>
                              <a:ea typeface="Cambria Math" panose="02040503050406030204" pitchFamily="18" charset="0"/>
                            </a:rPr>
                          </m:ctrlPr>
                        </m:sSubPr>
                        <m:e>
                          <m:r>
                            <a:rPr lang="en-US" altLang="zh-TW" sz="3982" i="1" kern="1200">
                              <a:solidFill>
                                <a:prstClr val="black"/>
                              </a:solidFill>
                              <a:latin typeface="Cambria Math" panose="02040503050406030204" pitchFamily="18" charset="0"/>
                              <a:ea typeface="Cambria Math" panose="02040503050406030204" pitchFamily="18" charset="0"/>
                            </a:rPr>
                            <m:t>𝑥</m:t>
                          </m:r>
                        </m:e>
                        <m:sub>
                          <m:r>
                            <a:rPr lang="en-US" altLang="zh-TW" sz="3982" i="1" kern="1200">
                              <a:solidFill>
                                <a:prstClr val="black"/>
                              </a:solidFill>
                              <a:latin typeface="Cambria Math" panose="02040503050406030204" pitchFamily="18" charset="0"/>
                              <a:ea typeface="Cambria Math" panose="02040503050406030204" pitchFamily="18" charset="0"/>
                            </a:rPr>
                            <m:t>1</m:t>
                          </m:r>
                        </m:sub>
                      </m:sSub>
                    </m:oMath>
                  </m:oMathPara>
                </a14:m>
                <a:endParaRPr lang="zh-TW" altLang="en-US" sz="3982" kern="1200" dirty="0">
                  <a:solidFill>
                    <a:prstClr val="black"/>
                  </a:solidFill>
                  <a:latin typeface="Calibri" panose="020F0502020204030204"/>
                </a:endParaRPr>
              </a:p>
            </p:txBody>
          </p:sp>
        </mc:Choice>
        <mc:Fallback xmlns="">
          <p:sp>
            <p:nvSpPr>
              <p:cNvPr id="23" name="文字方塊 22"/>
              <p:cNvSpPr txBox="1">
                <a:spLocks noRot="1" noChangeAspect="1" noMove="1" noResize="1" noEditPoints="1" noAdjustHandles="1" noChangeArrowheads="1" noChangeShapeType="1" noTextEdit="1"/>
              </p:cNvSpPr>
              <p:nvPr/>
            </p:nvSpPr>
            <p:spPr>
              <a:xfrm>
                <a:off x="289970" y="3754438"/>
                <a:ext cx="608693" cy="612796"/>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字方塊 23"/>
              <p:cNvSpPr txBox="1"/>
              <p:nvPr/>
            </p:nvSpPr>
            <p:spPr>
              <a:xfrm>
                <a:off x="309367" y="6405973"/>
                <a:ext cx="620490" cy="612796"/>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982" i="1" kern="1200">
                              <a:solidFill>
                                <a:prstClr val="black"/>
                              </a:solidFill>
                              <a:latin typeface="Cambria Math" panose="02040503050406030204" pitchFamily="18" charset="0"/>
                              <a:ea typeface="Cambria Math" panose="02040503050406030204" pitchFamily="18" charset="0"/>
                            </a:rPr>
                          </m:ctrlPr>
                        </m:sSubPr>
                        <m:e>
                          <m:r>
                            <a:rPr lang="en-US" altLang="zh-TW" sz="3982" i="1" kern="1200">
                              <a:solidFill>
                                <a:prstClr val="black"/>
                              </a:solidFill>
                              <a:latin typeface="Cambria Math" panose="02040503050406030204" pitchFamily="18" charset="0"/>
                              <a:ea typeface="Cambria Math" panose="02040503050406030204" pitchFamily="18" charset="0"/>
                            </a:rPr>
                            <m:t>𝑥</m:t>
                          </m:r>
                        </m:e>
                        <m:sub>
                          <m:r>
                            <a:rPr lang="en-US" altLang="zh-TW" sz="3982" i="1" kern="1200">
                              <a:solidFill>
                                <a:prstClr val="black"/>
                              </a:solidFill>
                              <a:latin typeface="Cambria Math" panose="02040503050406030204" pitchFamily="18" charset="0"/>
                              <a:ea typeface="Cambria Math" panose="02040503050406030204" pitchFamily="18" charset="0"/>
                            </a:rPr>
                            <m:t>2</m:t>
                          </m:r>
                        </m:sub>
                      </m:sSub>
                    </m:oMath>
                  </m:oMathPara>
                </a14:m>
                <a:endParaRPr lang="zh-TW" altLang="en-US" sz="3982" kern="1200" dirty="0">
                  <a:solidFill>
                    <a:prstClr val="black"/>
                  </a:solidFill>
                  <a:latin typeface="Calibri" panose="020F0502020204030204"/>
                </a:endParaRPr>
              </a:p>
            </p:txBody>
          </p:sp>
        </mc:Choice>
        <mc:Fallback xmlns="">
          <p:sp>
            <p:nvSpPr>
              <p:cNvPr id="24" name="文字方塊 23"/>
              <p:cNvSpPr txBox="1">
                <a:spLocks noRot="1" noChangeAspect="1" noMove="1" noResize="1" noEditPoints="1" noAdjustHandles="1" noChangeArrowheads="1" noChangeShapeType="1" noTextEdit="1"/>
              </p:cNvSpPr>
              <p:nvPr/>
            </p:nvSpPr>
            <p:spPr>
              <a:xfrm>
                <a:off x="309367" y="6405973"/>
                <a:ext cx="620490" cy="612796"/>
              </a:xfrm>
              <a:prstGeom prst="rect">
                <a:avLst/>
              </a:prstGeom>
              <a:blipFill>
                <a:blip r:embed="rId10"/>
                <a:stretch>
                  <a:fillRect/>
                </a:stretch>
              </a:blipFill>
            </p:spPr>
            <p:txBody>
              <a:bodyPr/>
              <a:lstStyle/>
              <a:p>
                <a:r>
                  <a:rPr lang="zh-CN" altLang="en-US">
                    <a:noFill/>
                  </a:rPr>
                  <a:t> </a:t>
                </a:r>
              </a:p>
            </p:txBody>
          </p:sp>
        </mc:Fallback>
      </mc:AlternateContent>
      <p:cxnSp>
        <p:nvCxnSpPr>
          <p:cNvPr id="36" name="直線單箭頭接點 35"/>
          <p:cNvCxnSpPr/>
          <p:nvPr/>
        </p:nvCxnSpPr>
        <p:spPr>
          <a:xfrm flipV="1">
            <a:off x="7574553" y="4132482"/>
            <a:ext cx="705748" cy="55937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V="1">
            <a:off x="6047201" y="4059318"/>
            <a:ext cx="224261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8" name="群組 37"/>
          <p:cNvGrpSpPr/>
          <p:nvPr/>
        </p:nvGrpSpPr>
        <p:grpSpPr>
          <a:xfrm>
            <a:off x="8335717" y="3746114"/>
            <a:ext cx="675546" cy="604838"/>
            <a:chOff x="3357891" y="3538413"/>
            <a:chExt cx="474993" cy="425277"/>
          </a:xfrm>
        </p:grpSpPr>
        <p:sp>
          <p:nvSpPr>
            <p:cNvPr id="39" name="矩形 38"/>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graphicFrame>
          <p:nvGraphicFramePr>
            <p:cNvPr id="40"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70683" name="方程式" r:id="rId11" imgW="139680" imgH="139680" progId="Equation.3">
                    <p:embed/>
                  </p:oleObj>
                </mc:Choice>
                <mc:Fallback>
                  <p:oleObj name="方程式" r:id="rId11" imgW="139680" imgH="139680" progId="Equation.3">
                    <p:embed/>
                    <p:pic>
                      <p:nvPicPr>
                        <p:cNvPr id="40" name="Object 12"/>
                        <p:cNvPicPr>
                          <a:picLocks noChangeAspect="1" noChangeArrowheads="1"/>
                        </p:cNvPicPr>
                        <p:nvPr/>
                      </p:nvPicPr>
                      <p:blipFill>
                        <a:blip r:embed="rId5"/>
                        <a:srcRect/>
                        <a:stretch>
                          <a:fillRect/>
                        </a:stretch>
                      </p:blipFill>
                      <p:spPr bwMode="auto">
                        <a:xfrm>
                          <a:off x="3435128" y="3545009"/>
                          <a:ext cx="385763" cy="387350"/>
                        </a:xfrm>
                        <a:prstGeom prst="rect">
                          <a:avLst/>
                        </a:prstGeom>
                        <a:noFill/>
                        <a:extLst/>
                      </p:spPr>
                    </p:pic>
                  </p:oleObj>
                </mc:Fallback>
              </mc:AlternateContent>
            </a:graphicData>
          </a:graphic>
        </p:graphicFrame>
      </p:grpSp>
      <p:cxnSp>
        <p:nvCxnSpPr>
          <p:cNvPr id="41" name="直線單箭頭接點 40"/>
          <p:cNvCxnSpPr/>
          <p:nvPr/>
        </p:nvCxnSpPr>
        <p:spPr>
          <a:xfrm flipV="1">
            <a:off x="9011262" y="4041446"/>
            <a:ext cx="119375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文字方塊 41"/>
              <p:cNvSpPr txBox="1"/>
              <p:nvPr/>
            </p:nvSpPr>
            <p:spPr>
              <a:xfrm>
                <a:off x="7000503" y="3380383"/>
                <a:ext cx="712759" cy="612796"/>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982" i="1" kern="1200">
                              <a:solidFill>
                                <a:prstClr val="black"/>
                              </a:solidFill>
                              <a:latin typeface="Cambria Math" panose="02040503050406030204" pitchFamily="18" charset="0"/>
                              <a:ea typeface="Cambria Math" panose="02040503050406030204" pitchFamily="18" charset="0"/>
                            </a:rPr>
                          </m:ctrlPr>
                        </m:sSubPr>
                        <m:e>
                          <m:r>
                            <a:rPr lang="en-US" altLang="zh-TW" sz="3982" i="1" kern="1200">
                              <a:solidFill>
                                <a:prstClr val="black"/>
                              </a:solidFill>
                              <a:latin typeface="Cambria Math" panose="02040503050406030204" pitchFamily="18" charset="0"/>
                              <a:ea typeface="Cambria Math" panose="02040503050406030204" pitchFamily="18" charset="0"/>
                            </a:rPr>
                            <m:t>𝑤</m:t>
                          </m:r>
                        </m:e>
                        <m:sub>
                          <m:r>
                            <a:rPr lang="en-US" altLang="zh-TW" sz="3982" i="1" kern="1200">
                              <a:solidFill>
                                <a:prstClr val="black"/>
                              </a:solidFill>
                              <a:latin typeface="Cambria Math" panose="02040503050406030204" pitchFamily="18" charset="0"/>
                              <a:ea typeface="Cambria Math" panose="02040503050406030204" pitchFamily="18" charset="0"/>
                            </a:rPr>
                            <m:t>3</m:t>
                          </m:r>
                        </m:sub>
                      </m:sSub>
                    </m:oMath>
                  </m:oMathPara>
                </a14:m>
                <a:endParaRPr lang="zh-TW" altLang="en-US" sz="3982" kern="1200" dirty="0">
                  <a:solidFill>
                    <a:prstClr val="black"/>
                  </a:solidFill>
                  <a:latin typeface="Calibri" panose="020F0502020204030204"/>
                </a:endParaRPr>
              </a:p>
            </p:txBody>
          </p:sp>
        </mc:Choice>
        <mc:Fallback xmlns="">
          <p:sp>
            <p:nvSpPr>
              <p:cNvPr id="42" name="文字方塊 41"/>
              <p:cNvSpPr txBox="1">
                <a:spLocks noRot="1" noChangeAspect="1" noMove="1" noResize="1" noEditPoints="1" noAdjustHandles="1" noChangeArrowheads="1" noChangeShapeType="1" noTextEdit="1"/>
              </p:cNvSpPr>
              <p:nvPr/>
            </p:nvSpPr>
            <p:spPr>
              <a:xfrm>
                <a:off x="7000503" y="3380383"/>
                <a:ext cx="712759" cy="612796"/>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字方塊 42"/>
              <p:cNvSpPr txBox="1"/>
              <p:nvPr/>
            </p:nvSpPr>
            <p:spPr>
              <a:xfrm>
                <a:off x="9389003" y="3302999"/>
                <a:ext cx="438273" cy="612796"/>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r>
                        <a:rPr lang="en-US" altLang="zh-TW" sz="3982" i="1" kern="1200">
                          <a:solidFill>
                            <a:prstClr val="black"/>
                          </a:solidFill>
                          <a:latin typeface="Cambria Math" panose="02040503050406030204" pitchFamily="18" charset="0"/>
                          <a:ea typeface="Cambria Math" panose="02040503050406030204" pitchFamily="18" charset="0"/>
                        </a:rPr>
                        <m:t>𝑧</m:t>
                      </m:r>
                      <m:r>
                        <a:rPr lang="en-US" altLang="zh-TW" sz="3982" i="1" kern="1200">
                          <a:solidFill>
                            <a:prstClr val="black"/>
                          </a:solidFill>
                          <a:latin typeface="Cambria Math" panose="02040503050406030204" pitchFamily="18" charset="0"/>
                          <a:ea typeface="Cambria Math" panose="02040503050406030204" pitchFamily="18" charset="0"/>
                        </a:rPr>
                        <m:t>′</m:t>
                      </m:r>
                    </m:oMath>
                  </m:oMathPara>
                </a14:m>
                <a:endParaRPr lang="zh-TW" altLang="en-US" sz="3982" kern="1200" dirty="0">
                  <a:solidFill>
                    <a:prstClr val="black"/>
                  </a:solidFill>
                  <a:latin typeface="Calibri" panose="020F0502020204030204"/>
                </a:endParaRPr>
              </a:p>
            </p:txBody>
          </p:sp>
        </mc:Choice>
        <mc:Fallback xmlns="">
          <p:sp>
            <p:nvSpPr>
              <p:cNvPr id="43" name="文字方塊 42"/>
              <p:cNvSpPr txBox="1">
                <a:spLocks noRot="1" noChangeAspect="1" noMove="1" noResize="1" noEditPoints="1" noAdjustHandles="1" noChangeArrowheads="1" noChangeShapeType="1" noTextEdit="1"/>
              </p:cNvSpPr>
              <p:nvPr/>
            </p:nvSpPr>
            <p:spPr>
              <a:xfrm>
                <a:off x="9389003" y="3302999"/>
                <a:ext cx="438273" cy="612796"/>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字方塊 47"/>
              <p:cNvSpPr txBox="1"/>
              <p:nvPr/>
            </p:nvSpPr>
            <p:spPr>
              <a:xfrm>
                <a:off x="6099666" y="3297034"/>
                <a:ext cx="411588" cy="612796"/>
              </a:xfrm>
              <a:prstGeom prst="rect">
                <a:avLst/>
              </a:prstGeom>
            </p:spPr>
            <p:style>
              <a:lnRef idx="1">
                <a:schemeClr val="accent6"/>
              </a:lnRef>
              <a:fillRef idx="2">
                <a:schemeClr val="accent6"/>
              </a:fillRef>
              <a:effectRef idx="1">
                <a:schemeClr val="accent6"/>
              </a:effectRef>
              <a:fontRef idx="minor">
                <a:schemeClr val="dk1"/>
              </a:fontRef>
            </p:style>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r>
                        <a:rPr lang="en-US" altLang="zh-TW" sz="3982" i="1" kern="1200">
                          <a:solidFill>
                            <a:prstClr val="black"/>
                          </a:solidFill>
                          <a:latin typeface="Cambria Math" panose="02040503050406030204" pitchFamily="18" charset="0"/>
                          <a:ea typeface="Cambria Math" panose="02040503050406030204" pitchFamily="18" charset="0"/>
                        </a:rPr>
                        <m:t>𝑎</m:t>
                      </m:r>
                    </m:oMath>
                  </m:oMathPara>
                </a14:m>
                <a:endParaRPr lang="zh-TW" altLang="en-US" sz="3982" kern="1200" dirty="0">
                  <a:solidFill>
                    <a:prstClr val="black"/>
                  </a:solidFill>
                  <a:latin typeface="Calibri" panose="020F0502020204030204"/>
                </a:endParaRPr>
              </a:p>
            </p:txBody>
          </p:sp>
        </mc:Choice>
        <mc:Fallback xmlns="">
          <p:sp>
            <p:nvSpPr>
              <p:cNvPr id="48" name="文字方塊 47"/>
              <p:cNvSpPr txBox="1">
                <a:spLocks noRot="1" noChangeAspect="1" noMove="1" noResize="1" noEditPoints="1" noAdjustHandles="1" noChangeArrowheads="1" noChangeShapeType="1" noTextEdit="1"/>
              </p:cNvSpPr>
              <p:nvPr/>
            </p:nvSpPr>
            <p:spPr>
              <a:xfrm>
                <a:off x="6099666" y="3297034"/>
                <a:ext cx="411588" cy="612796"/>
              </a:xfrm>
              <a:prstGeom prst="rect">
                <a:avLst/>
              </a:prstGeom>
              <a:blipFill>
                <a:blip r:embed="rId14"/>
                <a:stretch>
                  <a:fillRect/>
                </a:stretch>
              </a:blipFill>
            </p:spPr>
            <p:txBody>
              <a:bodyPr/>
              <a:lstStyle/>
              <a:p>
                <a:r>
                  <a:rPr lang="zh-CN" altLang="en-US">
                    <a:noFill/>
                  </a:rPr>
                  <a:t> </a:t>
                </a:r>
              </a:p>
            </p:txBody>
          </p:sp>
        </mc:Fallback>
      </mc:AlternateContent>
      <p:grpSp>
        <p:nvGrpSpPr>
          <p:cNvPr id="49" name="群組 48"/>
          <p:cNvGrpSpPr/>
          <p:nvPr/>
        </p:nvGrpSpPr>
        <p:grpSpPr>
          <a:xfrm>
            <a:off x="8307488" y="6331645"/>
            <a:ext cx="675546" cy="604838"/>
            <a:chOff x="3357891" y="3538413"/>
            <a:chExt cx="474993" cy="425277"/>
          </a:xfrm>
        </p:grpSpPr>
        <p:sp>
          <p:nvSpPr>
            <p:cNvPr id="50" name="矩形 49"/>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graphicFrame>
          <p:nvGraphicFramePr>
            <p:cNvPr id="51"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70684" name="方程式" r:id="rId15" imgW="139680" imgH="139680" progId="Equation.3">
                    <p:embed/>
                  </p:oleObj>
                </mc:Choice>
                <mc:Fallback>
                  <p:oleObj name="方程式" r:id="rId15" imgW="139680" imgH="139680" progId="Equation.3">
                    <p:embed/>
                    <p:pic>
                      <p:nvPicPr>
                        <p:cNvPr id="51" name="Object 12"/>
                        <p:cNvPicPr>
                          <a:picLocks noChangeAspect="1" noChangeArrowheads="1"/>
                        </p:cNvPicPr>
                        <p:nvPr/>
                      </p:nvPicPr>
                      <p:blipFill>
                        <a:blip r:embed="rId5"/>
                        <a:srcRect/>
                        <a:stretch>
                          <a:fillRect/>
                        </a:stretch>
                      </p:blipFill>
                      <p:spPr bwMode="auto">
                        <a:xfrm>
                          <a:off x="3435128" y="3545009"/>
                          <a:ext cx="385763" cy="387350"/>
                        </a:xfrm>
                        <a:prstGeom prst="rect">
                          <a:avLst/>
                        </a:prstGeom>
                        <a:noFill/>
                        <a:extLst/>
                      </p:spPr>
                    </p:pic>
                  </p:oleObj>
                </mc:Fallback>
              </mc:AlternateContent>
            </a:graphicData>
          </a:graphic>
        </p:graphicFrame>
      </p:grpSp>
      <p:cxnSp>
        <p:nvCxnSpPr>
          <p:cNvPr id="52" name="直線單箭頭接點 51"/>
          <p:cNvCxnSpPr/>
          <p:nvPr/>
        </p:nvCxnSpPr>
        <p:spPr>
          <a:xfrm flipV="1">
            <a:off x="9028362" y="6671858"/>
            <a:ext cx="119375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文字方塊 52"/>
              <p:cNvSpPr txBox="1"/>
              <p:nvPr/>
            </p:nvSpPr>
            <p:spPr>
              <a:xfrm>
                <a:off x="9344372" y="5936441"/>
                <a:ext cx="582555" cy="612796"/>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lgn="l" defTabSz="650230" hangingPunct="1"/>
                <a14:m>
                  <m:oMath xmlns:m="http://schemas.openxmlformats.org/officeDocument/2006/math">
                    <m:r>
                      <a:rPr lang="en-US" altLang="zh-TW" sz="3982" i="1" kern="1200">
                        <a:solidFill>
                          <a:prstClr val="black"/>
                        </a:solidFill>
                        <a:latin typeface="Cambria Math" panose="02040503050406030204" pitchFamily="18" charset="0"/>
                        <a:ea typeface="Cambria Math" panose="02040503050406030204" pitchFamily="18" charset="0"/>
                      </a:rPr>
                      <m:t>𝑧</m:t>
                    </m:r>
                  </m:oMath>
                </a14:m>
                <a:r>
                  <a:rPr lang="en-US" altLang="zh-TW" sz="3982" kern="1200" dirty="0">
                    <a:solidFill>
                      <a:prstClr val="black"/>
                    </a:solidFill>
                    <a:latin typeface="Calibri" panose="020F0502020204030204"/>
                  </a:rPr>
                  <a:t>’’</a:t>
                </a:r>
                <a:endParaRPr lang="zh-TW" altLang="en-US" sz="3982" kern="1200" dirty="0">
                  <a:solidFill>
                    <a:prstClr val="black"/>
                  </a:solidFill>
                  <a:latin typeface="Calibri" panose="020F0502020204030204"/>
                </a:endParaRPr>
              </a:p>
            </p:txBody>
          </p:sp>
        </mc:Choice>
        <mc:Fallback xmlns="">
          <p:sp>
            <p:nvSpPr>
              <p:cNvPr id="53" name="文字方塊 52"/>
              <p:cNvSpPr txBox="1">
                <a:spLocks noRot="1" noChangeAspect="1" noMove="1" noResize="1" noEditPoints="1" noAdjustHandles="1" noChangeArrowheads="1" noChangeShapeType="1" noTextEdit="1"/>
              </p:cNvSpPr>
              <p:nvPr/>
            </p:nvSpPr>
            <p:spPr>
              <a:xfrm>
                <a:off x="9344372" y="5936441"/>
                <a:ext cx="582555" cy="612796"/>
              </a:xfrm>
              <a:prstGeom prst="rect">
                <a:avLst/>
              </a:prstGeom>
              <a:blipFill>
                <a:blip r:embed="rId16"/>
                <a:stretch>
                  <a:fillRect l="-9375" t="-25743" r="-39583" b="-48515"/>
                </a:stretch>
              </a:blipFill>
            </p:spPr>
            <p:txBody>
              <a:bodyPr/>
              <a:lstStyle/>
              <a:p>
                <a:r>
                  <a:rPr lang="zh-CN" altLang="en-US">
                    <a:noFill/>
                  </a:rPr>
                  <a:t> </a:t>
                </a:r>
              </a:p>
            </p:txBody>
          </p:sp>
        </mc:Fallback>
      </mc:AlternateContent>
      <p:cxnSp>
        <p:nvCxnSpPr>
          <p:cNvPr id="57" name="直線單箭頭接點 56"/>
          <p:cNvCxnSpPr/>
          <p:nvPr/>
        </p:nvCxnSpPr>
        <p:spPr>
          <a:xfrm>
            <a:off x="7470119" y="6648569"/>
            <a:ext cx="810182" cy="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a:endCxn id="50" idx="1"/>
          </p:cNvCxnSpPr>
          <p:nvPr/>
        </p:nvCxnSpPr>
        <p:spPr>
          <a:xfrm>
            <a:off x="6065018" y="4104271"/>
            <a:ext cx="2242469" cy="25297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2" name="群組 61"/>
          <p:cNvGrpSpPr/>
          <p:nvPr/>
        </p:nvGrpSpPr>
        <p:grpSpPr>
          <a:xfrm>
            <a:off x="10244826" y="6242850"/>
            <a:ext cx="1430111" cy="816580"/>
            <a:chOff x="7251018" y="4360929"/>
            <a:chExt cx="1005547" cy="574158"/>
          </a:xfrm>
        </p:grpSpPr>
        <p:grpSp>
          <p:nvGrpSpPr>
            <p:cNvPr id="54" name="群組 53"/>
            <p:cNvGrpSpPr/>
            <p:nvPr/>
          </p:nvGrpSpPr>
          <p:grpSpPr>
            <a:xfrm>
              <a:off x="7251018" y="4360929"/>
              <a:ext cx="574158" cy="574158"/>
              <a:chOff x="5170781" y="1854574"/>
              <a:chExt cx="574158" cy="574158"/>
            </a:xfrm>
          </p:grpSpPr>
          <p:sp>
            <p:nvSpPr>
              <p:cNvPr id="55" name="橢圓 54"/>
              <p:cNvSpPr/>
              <p:nvPr/>
            </p:nvSpPr>
            <p:spPr>
              <a:xfrm>
                <a:off x="5170781" y="18545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56" name="手繪多邊形 55"/>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grpSp>
        <p:cxnSp>
          <p:nvCxnSpPr>
            <p:cNvPr id="59" name="直線單箭頭接點 58"/>
            <p:cNvCxnSpPr/>
            <p:nvPr/>
          </p:nvCxnSpPr>
          <p:spPr>
            <a:xfrm>
              <a:off x="7826300" y="4663918"/>
              <a:ext cx="4302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群組 62"/>
          <p:cNvGrpSpPr/>
          <p:nvPr/>
        </p:nvGrpSpPr>
        <p:grpSpPr>
          <a:xfrm>
            <a:off x="10218814" y="3615158"/>
            <a:ext cx="1432347" cy="816580"/>
            <a:chOff x="7204153" y="2522858"/>
            <a:chExt cx="1007119" cy="574158"/>
          </a:xfrm>
        </p:grpSpPr>
        <p:grpSp>
          <p:nvGrpSpPr>
            <p:cNvPr id="45" name="群組 44"/>
            <p:cNvGrpSpPr/>
            <p:nvPr/>
          </p:nvGrpSpPr>
          <p:grpSpPr>
            <a:xfrm>
              <a:off x="7204153" y="2522858"/>
              <a:ext cx="574158" cy="574158"/>
              <a:chOff x="5170781" y="1854574"/>
              <a:chExt cx="574158" cy="574158"/>
            </a:xfrm>
          </p:grpSpPr>
          <p:sp>
            <p:nvSpPr>
              <p:cNvPr id="46" name="橢圓 45"/>
              <p:cNvSpPr/>
              <p:nvPr/>
            </p:nvSpPr>
            <p:spPr>
              <a:xfrm>
                <a:off x="5170781" y="18545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47" name="手繪多邊形 46"/>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grpSp>
        <p:cxnSp>
          <p:nvCxnSpPr>
            <p:cNvPr id="60" name="直線單箭頭接點 59"/>
            <p:cNvCxnSpPr/>
            <p:nvPr/>
          </p:nvCxnSpPr>
          <p:spPr>
            <a:xfrm>
              <a:off x="7781007" y="2822862"/>
              <a:ext cx="4302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4" name="文字方塊 43"/>
              <p:cNvSpPr txBox="1"/>
              <p:nvPr/>
            </p:nvSpPr>
            <p:spPr>
              <a:xfrm>
                <a:off x="7000503" y="5341409"/>
                <a:ext cx="697307" cy="612796"/>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982" i="1" kern="1200">
                              <a:solidFill>
                                <a:prstClr val="black"/>
                              </a:solidFill>
                              <a:latin typeface="Cambria Math" panose="02040503050406030204" pitchFamily="18" charset="0"/>
                              <a:ea typeface="Cambria Math" panose="02040503050406030204" pitchFamily="18" charset="0"/>
                            </a:rPr>
                          </m:ctrlPr>
                        </m:sSubPr>
                        <m:e>
                          <m:r>
                            <a:rPr lang="en-US" altLang="zh-TW" sz="3982" i="1" kern="1200">
                              <a:solidFill>
                                <a:prstClr val="black"/>
                              </a:solidFill>
                              <a:latin typeface="Cambria Math" panose="02040503050406030204" pitchFamily="18" charset="0"/>
                              <a:ea typeface="Cambria Math" panose="02040503050406030204" pitchFamily="18" charset="0"/>
                            </a:rPr>
                            <m:t>𝑤</m:t>
                          </m:r>
                        </m:e>
                        <m:sub>
                          <m:r>
                            <a:rPr lang="en-US" altLang="zh-TW" sz="3982" i="1" kern="1200">
                              <a:solidFill>
                                <a:prstClr val="black"/>
                              </a:solidFill>
                              <a:latin typeface="Cambria Math" panose="02040503050406030204" pitchFamily="18" charset="0"/>
                              <a:ea typeface="Cambria Math" panose="02040503050406030204" pitchFamily="18" charset="0"/>
                            </a:rPr>
                            <m:t>4</m:t>
                          </m:r>
                        </m:sub>
                      </m:sSub>
                    </m:oMath>
                  </m:oMathPara>
                </a14:m>
                <a:endParaRPr lang="zh-TW" altLang="en-US" sz="3982" kern="1200" dirty="0">
                  <a:solidFill>
                    <a:prstClr val="black"/>
                  </a:solidFill>
                  <a:latin typeface="Calibri" panose="020F0502020204030204"/>
                </a:endParaRPr>
              </a:p>
            </p:txBody>
          </p:sp>
        </mc:Choice>
        <mc:Fallback xmlns="">
          <p:sp>
            <p:nvSpPr>
              <p:cNvPr id="44" name="文字方塊 43"/>
              <p:cNvSpPr txBox="1">
                <a:spLocks noRot="1" noChangeAspect="1" noMove="1" noResize="1" noEditPoints="1" noAdjustHandles="1" noChangeArrowheads="1" noChangeShapeType="1" noTextEdit="1"/>
              </p:cNvSpPr>
              <p:nvPr/>
            </p:nvSpPr>
            <p:spPr>
              <a:xfrm>
                <a:off x="7000503" y="5341409"/>
                <a:ext cx="697307" cy="612796"/>
              </a:xfrm>
              <a:prstGeom prst="rect">
                <a:avLst/>
              </a:prstGeom>
              <a:blipFill>
                <a:blip r:embed="rId17"/>
                <a:stretch>
                  <a:fillRect/>
                </a:stretch>
              </a:blipFill>
            </p:spPr>
            <p:txBody>
              <a:bodyPr/>
              <a:lstStyle/>
              <a:p>
                <a:r>
                  <a:rPr lang="zh-CN" altLang="en-US">
                    <a:noFill/>
                  </a:rPr>
                  <a:t> </a:t>
                </a:r>
              </a:p>
            </p:txBody>
          </p:sp>
        </mc:Fallback>
      </mc:AlternateContent>
      <p:cxnSp>
        <p:nvCxnSpPr>
          <p:cNvPr id="66" name="直線單箭頭接點 65"/>
          <p:cNvCxnSpPr/>
          <p:nvPr/>
        </p:nvCxnSpPr>
        <p:spPr>
          <a:xfrm flipV="1">
            <a:off x="8682182" y="4370830"/>
            <a:ext cx="0" cy="546406"/>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文字方塊 76"/>
              <p:cNvSpPr txBox="1"/>
              <p:nvPr/>
            </p:nvSpPr>
            <p:spPr>
              <a:xfrm>
                <a:off x="4272733" y="4301700"/>
                <a:ext cx="654730" cy="1164742"/>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f>
                        <m:fPr>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𝑙</m:t>
                          </m:r>
                        </m:num>
                        <m:den>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𝑧</m:t>
                          </m:r>
                        </m:den>
                      </m:f>
                    </m:oMath>
                  </m:oMathPara>
                </a14:m>
                <a:endParaRPr lang="zh-TW" altLang="en-US" sz="3982" kern="1200" dirty="0">
                  <a:solidFill>
                    <a:prstClr val="black"/>
                  </a:solidFill>
                  <a:latin typeface="Calibri" panose="020F0502020204030204"/>
                  <a:cs typeface="+mn-cs"/>
                </a:endParaRPr>
              </a:p>
            </p:txBody>
          </p:sp>
        </mc:Choice>
        <mc:Fallback xmlns="">
          <p:sp>
            <p:nvSpPr>
              <p:cNvPr id="77" name="文字方塊 76"/>
              <p:cNvSpPr txBox="1">
                <a:spLocks noRot="1" noChangeAspect="1" noMove="1" noResize="1" noEditPoints="1" noAdjustHandles="1" noChangeArrowheads="1" noChangeShapeType="1" noTextEdit="1"/>
              </p:cNvSpPr>
              <p:nvPr/>
            </p:nvSpPr>
            <p:spPr>
              <a:xfrm>
                <a:off x="4272733" y="4301700"/>
                <a:ext cx="654730" cy="1164742"/>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字方塊 73"/>
              <p:cNvSpPr txBox="1"/>
              <p:nvPr/>
            </p:nvSpPr>
            <p:spPr>
              <a:xfrm>
                <a:off x="9218289" y="6777574"/>
                <a:ext cx="908902" cy="1164742"/>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f>
                        <m:fPr>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𝑙</m:t>
                          </m:r>
                        </m:num>
                        <m:den>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𝑧</m:t>
                          </m:r>
                          <m:r>
                            <a:rPr lang="en-US" altLang="zh-TW" sz="3982" i="1" kern="1200">
                              <a:solidFill>
                                <a:prstClr val="black"/>
                              </a:solidFill>
                              <a:latin typeface="Cambria Math" panose="02040503050406030204" pitchFamily="18" charset="0"/>
                              <a:cs typeface="+mn-cs"/>
                            </a:rPr>
                            <m:t>′′</m:t>
                          </m:r>
                        </m:den>
                      </m:f>
                    </m:oMath>
                  </m:oMathPara>
                </a14:m>
                <a:endParaRPr lang="zh-TW" altLang="en-US" sz="3982" kern="1200" dirty="0">
                  <a:solidFill>
                    <a:prstClr val="black"/>
                  </a:solidFill>
                  <a:latin typeface="Calibri" panose="020F0502020204030204"/>
                  <a:cs typeface="+mn-cs"/>
                </a:endParaRPr>
              </a:p>
            </p:txBody>
          </p:sp>
        </mc:Choice>
        <mc:Fallback xmlns="">
          <p:sp>
            <p:nvSpPr>
              <p:cNvPr id="74" name="文字方塊 73"/>
              <p:cNvSpPr txBox="1">
                <a:spLocks noRot="1" noChangeAspect="1" noMove="1" noResize="1" noEditPoints="1" noAdjustHandles="1" noChangeArrowheads="1" noChangeShapeType="1" noTextEdit="1"/>
              </p:cNvSpPr>
              <p:nvPr/>
            </p:nvSpPr>
            <p:spPr>
              <a:xfrm>
                <a:off x="9218289" y="6777574"/>
                <a:ext cx="908902" cy="1164742"/>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字方塊 74"/>
              <p:cNvSpPr txBox="1"/>
              <p:nvPr/>
            </p:nvSpPr>
            <p:spPr>
              <a:xfrm>
                <a:off x="9218289" y="4147164"/>
                <a:ext cx="777456" cy="1164742"/>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f>
                        <m:fPr>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𝑙</m:t>
                          </m:r>
                        </m:num>
                        <m:den>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𝑧</m:t>
                          </m:r>
                          <m:r>
                            <a:rPr lang="en-US" altLang="zh-TW" sz="3982" i="1" kern="1200">
                              <a:solidFill>
                                <a:prstClr val="black"/>
                              </a:solidFill>
                              <a:latin typeface="Cambria Math" panose="02040503050406030204" pitchFamily="18" charset="0"/>
                              <a:cs typeface="+mn-cs"/>
                            </a:rPr>
                            <m:t>′</m:t>
                          </m:r>
                        </m:den>
                      </m:f>
                    </m:oMath>
                  </m:oMathPara>
                </a14:m>
                <a:endParaRPr lang="zh-TW" altLang="en-US" sz="3982" kern="1200" dirty="0">
                  <a:solidFill>
                    <a:prstClr val="black"/>
                  </a:solidFill>
                  <a:latin typeface="Calibri" panose="020F0502020204030204"/>
                  <a:cs typeface="+mn-cs"/>
                </a:endParaRPr>
              </a:p>
            </p:txBody>
          </p:sp>
        </mc:Choice>
        <mc:Fallback xmlns="">
          <p:sp>
            <p:nvSpPr>
              <p:cNvPr id="75" name="文字方塊 74"/>
              <p:cNvSpPr txBox="1">
                <a:spLocks noRot="1" noChangeAspect="1" noMove="1" noResize="1" noEditPoints="1" noAdjustHandles="1" noChangeArrowheads="1" noChangeShapeType="1" noTextEdit="1"/>
              </p:cNvSpPr>
              <p:nvPr/>
            </p:nvSpPr>
            <p:spPr>
              <a:xfrm>
                <a:off x="9218289" y="4147164"/>
                <a:ext cx="777456" cy="1164742"/>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文字方塊 75"/>
              <p:cNvSpPr txBox="1"/>
              <p:nvPr/>
            </p:nvSpPr>
            <p:spPr>
              <a:xfrm>
                <a:off x="1330756" y="7580593"/>
                <a:ext cx="6319101" cy="1363643"/>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f>
                        <m:fPr>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𝑙</m:t>
                          </m:r>
                        </m:num>
                        <m:den>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𝑧</m:t>
                          </m:r>
                        </m:den>
                      </m:f>
                      <m:r>
                        <a:rPr lang="en-US" altLang="zh-TW" sz="3982" i="1" kern="1200">
                          <a:solidFill>
                            <a:prstClr val="black"/>
                          </a:solidFill>
                          <a:latin typeface="Cambria Math" panose="02040503050406030204" pitchFamily="18" charset="0"/>
                          <a:cs typeface="+mn-cs"/>
                        </a:rPr>
                        <m:t>=</m:t>
                      </m:r>
                      <m:r>
                        <a:rPr lang="zh-TW" altLang="en-US" sz="3982" i="1" kern="1200">
                          <a:solidFill>
                            <a:prstClr val="black"/>
                          </a:solidFill>
                          <a:latin typeface="Cambria Math" panose="02040503050406030204" pitchFamily="18" charset="0"/>
                          <a:cs typeface="+mn-cs"/>
                        </a:rPr>
                        <m:t>𝜎</m:t>
                      </m:r>
                      <m:r>
                        <a:rPr lang="en-US" altLang="zh-TW" sz="3982" i="1" kern="1200">
                          <a:solidFill>
                            <a:prstClr val="black"/>
                          </a:solidFill>
                          <a:latin typeface="Cambria Math" panose="02040503050406030204" pitchFamily="18" charset="0"/>
                          <a:cs typeface="+mn-cs"/>
                        </a:rPr>
                        <m:t>′</m:t>
                      </m:r>
                      <m:d>
                        <m:dPr>
                          <m:ctrlPr>
                            <a:rPr lang="en-US" altLang="zh-TW" sz="3982" i="1" kern="1200">
                              <a:solidFill>
                                <a:prstClr val="black"/>
                              </a:solidFill>
                              <a:latin typeface="Cambria Math" panose="02040503050406030204" pitchFamily="18" charset="0"/>
                              <a:cs typeface="+mn-cs"/>
                            </a:rPr>
                          </m:ctrlPr>
                        </m:dPr>
                        <m:e>
                          <m:r>
                            <a:rPr lang="en-US" altLang="zh-TW" sz="3982" i="1" kern="1200">
                              <a:solidFill>
                                <a:prstClr val="black"/>
                              </a:solidFill>
                              <a:latin typeface="Cambria Math" panose="02040503050406030204" pitchFamily="18" charset="0"/>
                              <a:cs typeface="+mn-cs"/>
                            </a:rPr>
                            <m:t>𝑧</m:t>
                          </m:r>
                        </m:e>
                      </m:d>
                      <m:d>
                        <m:dPr>
                          <m:begChr m:val="["/>
                          <m:endChr m:val="]"/>
                          <m:ctrlPr>
                            <a:rPr lang="en-US" altLang="zh-TW" sz="3982" i="1" kern="1200">
                              <a:solidFill>
                                <a:prstClr val="black"/>
                              </a:solidFill>
                              <a:latin typeface="Cambria Math" panose="02040503050406030204" pitchFamily="18" charset="0"/>
                              <a:cs typeface="+mn-cs"/>
                            </a:rPr>
                          </m:ctrlPr>
                        </m:dPr>
                        <m:e>
                          <m:sSub>
                            <m:sSubPr>
                              <m:ctrlPr>
                                <a:rPr lang="en-US" altLang="zh-TW" sz="3982" i="1" kern="1200">
                                  <a:solidFill>
                                    <a:prstClr val="black"/>
                                  </a:solidFill>
                                  <a:latin typeface="Cambria Math" panose="02040503050406030204" pitchFamily="18" charset="0"/>
                                  <a:ea typeface="Cambria Math" panose="02040503050406030204" pitchFamily="18" charset="0"/>
                                  <a:cs typeface="+mn-cs"/>
                                </a:rPr>
                              </m:ctrlPr>
                            </m:sSubPr>
                            <m:e>
                              <m:r>
                                <a:rPr lang="en-US" altLang="zh-TW" sz="3982" i="1" kern="1200">
                                  <a:solidFill>
                                    <a:prstClr val="black"/>
                                  </a:solidFill>
                                  <a:latin typeface="Cambria Math" panose="02040503050406030204" pitchFamily="18" charset="0"/>
                                  <a:ea typeface="Cambria Math" panose="02040503050406030204" pitchFamily="18" charset="0"/>
                                  <a:cs typeface="+mn-cs"/>
                                </a:rPr>
                                <m:t>𝑤</m:t>
                              </m:r>
                            </m:e>
                            <m:sub>
                              <m:r>
                                <a:rPr lang="en-US" altLang="zh-TW" sz="3982" i="1" kern="1200">
                                  <a:solidFill>
                                    <a:prstClr val="black"/>
                                  </a:solidFill>
                                  <a:latin typeface="Cambria Math" panose="02040503050406030204" pitchFamily="18" charset="0"/>
                                  <a:ea typeface="Cambria Math" panose="02040503050406030204" pitchFamily="18" charset="0"/>
                                  <a:cs typeface="+mn-cs"/>
                                </a:rPr>
                                <m:t>3</m:t>
                              </m:r>
                            </m:sub>
                          </m:sSub>
                          <m:f>
                            <m:fPr>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𝑙</m:t>
                              </m:r>
                            </m:num>
                            <m:den>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𝑧</m:t>
                              </m:r>
                              <m:r>
                                <a:rPr lang="en-US" altLang="zh-TW" sz="3982" i="1" kern="1200">
                                  <a:solidFill>
                                    <a:prstClr val="black"/>
                                  </a:solidFill>
                                  <a:latin typeface="Cambria Math" panose="02040503050406030204" pitchFamily="18" charset="0"/>
                                  <a:cs typeface="+mn-cs"/>
                                </a:rPr>
                                <m:t>′</m:t>
                              </m:r>
                            </m:den>
                          </m:f>
                          <m:r>
                            <a:rPr lang="en-US" altLang="zh-TW" sz="3982" i="1" kern="1200">
                              <a:solidFill>
                                <a:prstClr val="black"/>
                              </a:solidFill>
                              <a:latin typeface="Cambria Math" panose="02040503050406030204" pitchFamily="18" charset="0"/>
                              <a:ea typeface="Cambria Math" panose="02040503050406030204" pitchFamily="18" charset="0"/>
                              <a:cs typeface="+mn-cs"/>
                            </a:rPr>
                            <m:t>+</m:t>
                          </m:r>
                          <m:sSub>
                            <m:sSubPr>
                              <m:ctrlPr>
                                <a:rPr lang="en-US" altLang="zh-TW" sz="3982" i="1" kern="1200">
                                  <a:solidFill>
                                    <a:prstClr val="black"/>
                                  </a:solidFill>
                                  <a:latin typeface="Cambria Math" panose="02040503050406030204" pitchFamily="18" charset="0"/>
                                  <a:ea typeface="Cambria Math" panose="02040503050406030204" pitchFamily="18" charset="0"/>
                                  <a:cs typeface="+mn-cs"/>
                                </a:rPr>
                              </m:ctrlPr>
                            </m:sSubPr>
                            <m:e>
                              <m:r>
                                <a:rPr lang="en-US" altLang="zh-TW" sz="3982" i="1" kern="1200">
                                  <a:solidFill>
                                    <a:prstClr val="black"/>
                                  </a:solidFill>
                                  <a:latin typeface="Cambria Math" panose="02040503050406030204" pitchFamily="18" charset="0"/>
                                  <a:ea typeface="Cambria Math" panose="02040503050406030204" pitchFamily="18" charset="0"/>
                                  <a:cs typeface="+mn-cs"/>
                                </a:rPr>
                                <m:t>𝑤</m:t>
                              </m:r>
                            </m:e>
                            <m:sub>
                              <m:r>
                                <a:rPr lang="en-US" altLang="zh-TW" sz="3982" i="1" kern="1200">
                                  <a:solidFill>
                                    <a:prstClr val="black"/>
                                  </a:solidFill>
                                  <a:latin typeface="Cambria Math" panose="02040503050406030204" pitchFamily="18" charset="0"/>
                                  <a:ea typeface="Cambria Math" panose="02040503050406030204" pitchFamily="18" charset="0"/>
                                  <a:cs typeface="+mn-cs"/>
                                </a:rPr>
                                <m:t>4</m:t>
                              </m:r>
                            </m:sub>
                          </m:sSub>
                          <m:f>
                            <m:fPr>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𝑙</m:t>
                              </m:r>
                            </m:num>
                            <m:den>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𝑧</m:t>
                              </m:r>
                              <m:r>
                                <a:rPr lang="en-US" altLang="zh-TW" sz="3982" i="1" kern="1200">
                                  <a:solidFill>
                                    <a:prstClr val="black"/>
                                  </a:solidFill>
                                  <a:latin typeface="Cambria Math" panose="02040503050406030204" pitchFamily="18" charset="0"/>
                                  <a:cs typeface="+mn-cs"/>
                                </a:rPr>
                                <m:t>′′</m:t>
                              </m:r>
                            </m:den>
                          </m:f>
                        </m:e>
                      </m:d>
                    </m:oMath>
                  </m:oMathPara>
                </a14:m>
                <a:endParaRPr lang="zh-TW" altLang="en-US" sz="3982" kern="1200" dirty="0">
                  <a:solidFill>
                    <a:prstClr val="black"/>
                  </a:solidFill>
                  <a:latin typeface="Calibri" panose="020F0502020204030204"/>
                  <a:cs typeface="+mn-cs"/>
                </a:endParaRPr>
              </a:p>
            </p:txBody>
          </p:sp>
        </mc:Choice>
        <mc:Fallback xmlns="">
          <p:sp>
            <p:nvSpPr>
              <p:cNvPr id="76" name="文字方塊 75"/>
              <p:cNvSpPr txBox="1">
                <a:spLocks noRot="1" noChangeAspect="1" noMove="1" noResize="1" noEditPoints="1" noAdjustHandles="1" noChangeArrowheads="1" noChangeShapeType="1" noTextEdit="1"/>
              </p:cNvSpPr>
              <p:nvPr/>
            </p:nvSpPr>
            <p:spPr>
              <a:xfrm>
                <a:off x="1330756" y="7580593"/>
                <a:ext cx="6319101" cy="1363643"/>
              </a:xfrm>
              <a:prstGeom prst="rect">
                <a:avLst/>
              </a:prstGeom>
              <a:blipFill>
                <a:blip r:embed="rId21"/>
                <a:stretch>
                  <a:fillRect/>
                </a:stretch>
              </a:blipFill>
            </p:spPr>
            <p:txBody>
              <a:bodyPr/>
              <a:lstStyle/>
              <a:p>
                <a:r>
                  <a:rPr lang="zh-CN" altLang="en-US">
                    <a:noFill/>
                  </a:rPr>
                  <a:t> </a:t>
                </a:r>
              </a:p>
            </p:txBody>
          </p:sp>
        </mc:Fallback>
      </mc:AlternateContent>
      <p:sp>
        <p:nvSpPr>
          <p:cNvPr id="82" name="標題 1"/>
          <p:cNvSpPr>
            <a:spLocks noGrp="1"/>
          </p:cNvSpPr>
          <p:nvPr>
            <p:ph type="title"/>
          </p:nvPr>
        </p:nvSpPr>
        <p:spPr/>
        <p:txBody>
          <a:bodyPr/>
          <a:lstStyle/>
          <a:p>
            <a:r>
              <a:rPr lang="en-US" altLang="zh-TW" dirty="0"/>
              <a:t>Backpropagation – Backward pass</a:t>
            </a:r>
            <a:endParaRPr lang="zh-TW" altLang="en-US" dirty="0"/>
          </a:p>
        </p:txBody>
      </p:sp>
      <mc:AlternateContent xmlns:mc="http://schemas.openxmlformats.org/markup-compatibility/2006" xmlns:a14="http://schemas.microsoft.com/office/drawing/2010/main">
        <mc:Choice Requires="a14">
          <p:sp>
            <p:nvSpPr>
              <p:cNvPr id="83" name="文字方塊 82"/>
              <p:cNvSpPr txBox="1"/>
              <p:nvPr/>
            </p:nvSpPr>
            <p:spPr>
              <a:xfrm>
                <a:off x="1095884" y="2404536"/>
                <a:ext cx="11014837" cy="612796"/>
              </a:xfrm>
              <a:prstGeom prst="rect">
                <a:avLst/>
              </a:prstGeom>
              <a:noFill/>
            </p:spPr>
            <p:txBody>
              <a:bodyPr wrap="square" lIns="0" tIns="0" rIns="0" bIns="0" rtlCol="0">
                <a:spAutoFit/>
              </a:bodyPr>
              <a:lstStyle/>
              <a:p>
                <a:pPr algn="l" defTabSz="650230" hangingPunct="1"/>
                <a:r>
                  <a:rPr lang="en-US" altLang="zh-TW" sz="3982" kern="1200" dirty="0">
                    <a:solidFill>
                      <a:prstClr val="black"/>
                    </a:solidFill>
                    <a:latin typeface="Calibri" panose="020F0502020204030204"/>
                    <a:cs typeface="+mn-cs"/>
                  </a:rPr>
                  <a:t>Compute </a:t>
                </a:r>
                <a14:m>
                  <m:oMath xmlns:m="http://schemas.openxmlformats.org/officeDocument/2006/math">
                    <m:f>
                      <m:fPr>
                        <m:type m:val="lin"/>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𝑙</m:t>
                        </m:r>
                      </m:num>
                      <m:den>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𝑧</m:t>
                        </m:r>
                      </m:den>
                    </m:f>
                  </m:oMath>
                </a14:m>
                <a:r>
                  <a:rPr lang="en-US" altLang="zh-TW" sz="3982" kern="1200" dirty="0">
                    <a:solidFill>
                      <a:prstClr val="black"/>
                    </a:solidFill>
                    <a:latin typeface="Calibri" panose="020F0502020204030204"/>
                    <a:cs typeface="+mn-cs"/>
                  </a:rPr>
                  <a:t> for all activation function inputs z</a:t>
                </a:r>
                <a:endParaRPr lang="zh-TW" altLang="en-US" sz="3982" kern="1200" dirty="0">
                  <a:solidFill>
                    <a:prstClr val="black"/>
                  </a:solidFill>
                  <a:latin typeface="Calibri" panose="020F0502020204030204"/>
                  <a:cs typeface="+mn-cs"/>
                </a:endParaRPr>
              </a:p>
            </p:txBody>
          </p:sp>
        </mc:Choice>
        <mc:Fallback xmlns="">
          <p:sp>
            <p:nvSpPr>
              <p:cNvPr id="83" name="文字方塊 82"/>
              <p:cNvSpPr txBox="1">
                <a:spLocks noRot="1" noChangeAspect="1" noMove="1" noResize="1" noEditPoints="1" noAdjustHandles="1" noChangeArrowheads="1" noChangeShapeType="1" noTextEdit="1"/>
              </p:cNvSpPr>
              <p:nvPr/>
            </p:nvSpPr>
            <p:spPr>
              <a:xfrm>
                <a:off x="1095884" y="2404536"/>
                <a:ext cx="11014837" cy="612796"/>
              </a:xfrm>
              <a:prstGeom prst="rect">
                <a:avLst/>
              </a:prstGeom>
              <a:blipFill>
                <a:blip r:embed="rId22"/>
                <a:stretch>
                  <a:fillRect l="-2822" t="-24752" b="-495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8764395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4" grpId="0"/>
      <p:bldP spid="75" grpId="0"/>
      <p:bldP spid="7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線單箭頭接點 16"/>
          <p:cNvCxnSpPr/>
          <p:nvPr/>
        </p:nvCxnSpPr>
        <p:spPr>
          <a:xfrm flipV="1">
            <a:off x="3908720" y="4097554"/>
            <a:ext cx="119375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flipV="1">
            <a:off x="7574553" y="4132482"/>
            <a:ext cx="705748" cy="55937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V="1">
            <a:off x="6047201" y="4059318"/>
            <a:ext cx="224261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8" name="群組 37"/>
          <p:cNvGrpSpPr/>
          <p:nvPr/>
        </p:nvGrpSpPr>
        <p:grpSpPr>
          <a:xfrm>
            <a:off x="8335717" y="3746114"/>
            <a:ext cx="675546" cy="604838"/>
            <a:chOff x="3357891" y="3538413"/>
            <a:chExt cx="474993" cy="425277"/>
          </a:xfrm>
        </p:grpSpPr>
        <p:sp>
          <p:nvSpPr>
            <p:cNvPr id="39" name="矩形 38"/>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graphicFrame>
          <p:nvGraphicFramePr>
            <p:cNvPr id="40"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71698" name="方程式" r:id="rId4" imgW="139680" imgH="139680" progId="Equation.3">
                    <p:embed/>
                  </p:oleObj>
                </mc:Choice>
                <mc:Fallback>
                  <p:oleObj name="方程式" r:id="rId4" imgW="139680" imgH="139680" progId="Equation.3">
                    <p:embed/>
                    <p:pic>
                      <p:nvPicPr>
                        <p:cNvPr id="40" name="Object 12"/>
                        <p:cNvPicPr>
                          <a:picLocks noChangeAspect="1" noChangeArrowheads="1"/>
                        </p:cNvPicPr>
                        <p:nvPr/>
                      </p:nvPicPr>
                      <p:blipFill>
                        <a:blip r:embed="rId5"/>
                        <a:srcRect/>
                        <a:stretch>
                          <a:fillRect/>
                        </a:stretch>
                      </p:blipFill>
                      <p:spPr bwMode="auto">
                        <a:xfrm>
                          <a:off x="3435128" y="3545009"/>
                          <a:ext cx="385763" cy="387350"/>
                        </a:xfrm>
                        <a:prstGeom prst="rect">
                          <a:avLst/>
                        </a:prstGeom>
                        <a:noFill/>
                        <a:extLst/>
                      </p:spPr>
                    </p:pic>
                  </p:oleObj>
                </mc:Fallback>
              </mc:AlternateContent>
            </a:graphicData>
          </a:graphic>
        </p:graphicFrame>
      </p:grpSp>
      <p:cxnSp>
        <p:nvCxnSpPr>
          <p:cNvPr id="41" name="直線單箭頭接點 40"/>
          <p:cNvCxnSpPr/>
          <p:nvPr/>
        </p:nvCxnSpPr>
        <p:spPr>
          <a:xfrm flipV="1">
            <a:off x="9011262" y="4041446"/>
            <a:ext cx="119375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文字方塊 41"/>
              <p:cNvSpPr txBox="1"/>
              <p:nvPr/>
            </p:nvSpPr>
            <p:spPr>
              <a:xfrm>
                <a:off x="7000503" y="3380383"/>
                <a:ext cx="712759" cy="612796"/>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982" i="1" kern="1200">
                              <a:solidFill>
                                <a:prstClr val="black"/>
                              </a:solidFill>
                              <a:latin typeface="Cambria Math" panose="02040503050406030204" pitchFamily="18" charset="0"/>
                              <a:ea typeface="Cambria Math" panose="02040503050406030204" pitchFamily="18" charset="0"/>
                            </a:rPr>
                          </m:ctrlPr>
                        </m:sSubPr>
                        <m:e>
                          <m:r>
                            <a:rPr lang="en-US" altLang="zh-TW" sz="3982" i="1" kern="1200">
                              <a:solidFill>
                                <a:prstClr val="black"/>
                              </a:solidFill>
                              <a:latin typeface="Cambria Math" panose="02040503050406030204" pitchFamily="18" charset="0"/>
                              <a:ea typeface="Cambria Math" panose="02040503050406030204" pitchFamily="18" charset="0"/>
                            </a:rPr>
                            <m:t>𝑤</m:t>
                          </m:r>
                        </m:e>
                        <m:sub>
                          <m:r>
                            <a:rPr lang="en-US" altLang="zh-TW" sz="3982" i="1" kern="1200">
                              <a:solidFill>
                                <a:prstClr val="black"/>
                              </a:solidFill>
                              <a:latin typeface="Cambria Math" panose="02040503050406030204" pitchFamily="18" charset="0"/>
                              <a:ea typeface="Cambria Math" panose="02040503050406030204" pitchFamily="18" charset="0"/>
                            </a:rPr>
                            <m:t>3</m:t>
                          </m:r>
                        </m:sub>
                      </m:sSub>
                    </m:oMath>
                  </m:oMathPara>
                </a14:m>
                <a:endParaRPr lang="zh-TW" altLang="en-US" sz="3982" kern="1200" dirty="0">
                  <a:solidFill>
                    <a:prstClr val="black"/>
                  </a:solidFill>
                  <a:latin typeface="Calibri" panose="020F0502020204030204"/>
                </a:endParaRPr>
              </a:p>
            </p:txBody>
          </p:sp>
        </mc:Choice>
        <mc:Fallback xmlns="">
          <p:sp>
            <p:nvSpPr>
              <p:cNvPr id="42" name="文字方塊 41"/>
              <p:cNvSpPr txBox="1">
                <a:spLocks noRot="1" noChangeAspect="1" noMove="1" noResize="1" noEditPoints="1" noAdjustHandles="1" noChangeArrowheads="1" noChangeShapeType="1" noTextEdit="1"/>
              </p:cNvSpPr>
              <p:nvPr/>
            </p:nvSpPr>
            <p:spPr>
              <a:xfrm>
                <a:off x="7000503" y="3380383"/>
                <a:ext cx="712759" cy="612796"/>
              </a:xfrm>
              <a:prstGeom prst="rect">
                <a:avLst/>
              </a:prstGeom>
              <a:blipFill>
                <a:blip r:embed="rId6"/>
                <a:stretch>
                  <a:fillRect/>
                </a:stretch>
              </a:blipFill>
            </p:spPr>
            <p:txBody>
              <a:bodyPr/>
              <a:lstStyle/>
              <a:p>
                <a:r>
                  <a:rPr lang="zh-CN" altLang="en-US">
                    <a:noFill/>
                  </a:rPr>
                  <a:t> </a:t>
                </a:r>
              </a:p>
            </p:txBody>
          </p:sp>
        </mc:Fallback>
      </mc:AlternateContent>
      <p:grpSp>
        <p:nvGrpSpPr>
          <p:cNvPr id="49" name="群組 48"/>
          <p:cNvGrpSpPr/>
          <p:nvPr/>
        </p:nvGrpSpPr>
        <p:grpSpPr>
          <a:xfrm>
            <a:off x="8307488" y="6331645"/>
            <a:ext cx="675546" cy="604838"/>
            <a:chOff x="3357891" y="3538413"/>
            <a:chExt cx="474993" cy="425277"/>
          </a:xfrm>
        </p:grpSpPr>
        <p:sp>
          <p:nvSpPr>
            <p:cNvPr id="50" name="矩形 49"/>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graphicFrame>
          <p:nvGraphicFramePr>
            <p:cNvPr id="51"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71699" name="方程式" r:id="rId7" imgW="139680" imgH="139680" progId="Equation.3">
                    <p:embed/>
                  </p:oleObj>
                </mc:Choice>
                <mc:Fallback>
                  <p:oleObj name="方程式" r:id="rId7" imgW="139680" imgH="139680" progId="Equation.3">
                    <p:embed/>
                    <p:pic>
                      <p:nvPicPr>
                        <p:cNvPr id="51" name="Object 12"/>
                        <p:cNvPicPr>
                          <a:picLocks noChangeAspect="1" noChangeArrowheads="1"/>
                        </p:cNvPicPr>
                        <p:nvPr/>
                      </p:nvPicPr>
                      <p:blipFill>
                        <a:blip r:embed="rId5"/>
                        <a:srcRect/>
                        <a:stretch>
                          <a:fillRect/>
                        </a:stretch>
                      </p:blipFill>
                      <p:spPr bwMode="auto">
                        <a:xfrm>
                          <a:off x="3435128" y="3545009"/>
                          <a:ext cx="385763" cy="387350"/>
                        </a:xfrm>
                        <a:prstGeom prst="rect">
                          <a:avLst/>
                        </a:prstGeom>
                        <a:noFill/>
                        <a:extLst/>
                      </p:spPr>
                    </p:pic>
                  </p:oleObj>
                </mc:Fallback>
              </mc:AlternateContent>
            </a:graphicData>
          </a:graphic>
        </p:graphicFrame>
      </p:grpSp>
      <p:cxnSp>
        <p:nvCxnSpPr>
          <p:cNvPr id="52" name="直線單箭頭接點 51"/>
          <p:cNvCxnSpPr/>
          <p:nvPr/>
        </p:nvCxnSpPr>
        <p:spPr>
          <a:xfrm flipV="1">
            <a:off x="9028362" y="6671858"/>
            <a:ext cx="119375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a:off x="7470119" y="6648569"/>
            <a:ext cx="810182" cy="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a:endCxn id="50" idx="1"/>
          </p:cNvCxnSpPr>
          <p:nvPr/>
        </p:nvCxnSpPr>
        <p:spPr>
          <a:xfrm>
            <a:off x="6065018" y="4104271"/>
            <a:ext cx="2242469" cy="25297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p:cNvCxnSpPr/>
          <p:nvPr/>
        </p:nvCxnSpPr>
        <p:spPr>
          <a:xfrm flipV="1">
            <a:off x="8682182" y="4370830"/>
            <a:ext cx="0" cy="546406"/>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文字方塊 76"/>
              <p:cNvSpPr txBox="1"/>
              <p:nvPr/>
            </p:nvSpPr>
            <p:spPr>
              <a:xfrm>
                <a:off x="4272733" y="4301700"/>
                <a:ext cx="654730" cy="1164742"/>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f>
                        <m:fPr>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𝑙</m:t>
                          </m:r>
                        </m:num>
                        <m:den>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𝑧</m:t>
                          </m:r>
                        </m:den>
                      </m:f>
                    </m:oMath>
                  </m:oMathPara>
                </a14:m>
                <a:endParaRPr lang="zh-TW" altLang="en-US" sz="3982" kern="1200" dirty="0">
                  <a:solidFill>
                    <a:prstClr val="black"/>
                  </a:solidFill>
                  <a:latin typeface="Calibri" panose="020F0502020204030204"/>
                  <a:cs typeface="+mn-cs"/>
                </a:endParaRPr>
              </a:p>
            </p:txBody>
          </p:sp>
        </mc:Choice>
        <mc:Fallback xmlns="">
          <p:sp>
            <p:nvSpPr>
              <p:cNvPr id="77" name="文字方塊 76"/>
              <p:cNvSpPr txBox="1">
                <a:spLocks noRot="1" noChangeAspect="1" noMove="1" noResize="1" noEditPoints="1" noAdjustHandles="1" noChangeArrowheads="1" noChangeShapeType="1" noTextEdit="1"/>
              </p:cNvSpPr>
              <p:nvPr/>
            </p:nvSpPr>
            <p:spPr>
              <a:xfrm>
                <a:off x="4272733" y="4301700"/>
                <a:ext cx="654730" cy="116474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字方塊 73"/>
              <p:cNvSpPr txBox="1"/>
              <p:nvPr/>
            </p:nvSpPr>
            <p:spPr>
              <a:xfrm>
                <a:off x="9218289" y="6777574"/>
                <a:ext cx="908902" cy="1164742"/>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f>
                        <m:fPr>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𝑙</m:t>
                          </m:r>
                        </m:num>
                        <m:den>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𝑧</m:t>
                          </m:r>
                          <m:r>
                            <a:rPr lang="en-US" altLang="zh-TW" sz="3982" i="1" kern="1200">
                              <a:solidFill>
                                <a:prstClr val="black"/>
                              </a:solidFill>
                              <a:latin typeface="Cambria Math" panose="02040503050406030204" pitchFamily="18" charset="0"/>
                              <a:cs typeface="+mn-cs"/>
                            </a:rPr>
                            <m:t>′′</m:t>
                          </m:r>
                        </m:den>
                      </m:f>
                    </m:oMath>
                  </m:oMathPara>
                </a14:m>
                <a:endParaRPr lang="zh-TW" altLang="en-US" sz="3982" kern="1200" dirty="0">
                  <a:solidFill>
                    <a:prstClr val="black"/>
                  </a:solidFill>
                  <a:latin typeface="Calibri" panose="020F0502020204030204"/>
                  <a:cs typeface="+mn-cs"/>
                </a:endParaRPr>
              </a:p>
            </p:txBody>
          </p:sp>
        </mc:Choice>
        <mc:Fallback xmlns="">
          <p:sp>
            <p:nvSpPr>
              <p:cNvPr id="74" name="文字方塊 73"/>
              <p:cNvSpPr txBox="1">
                <a:spLocks noRot="1" noChangeAspect="1" noMove="1" noResize="1" noEditPoints="1" noAdjustHandles="1" noChangeArrowheads="1" noChangeShapeType="1" noTextEdit="1"/>
              </p:cNvSpPr>
              <p:nvPr/>
            </p:nvSpPr>
            <p:spPr>
              <a:xfrm>
                <a:off x="9218289" y="6777574"/>
                <a:ext cx="908902" cy="116474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字方塊 74"/>
              <p:cNvSpPr txBox="1"/>
              <p:nvPr/>
            </p:nvSpPr>
            <p:spPr>
              <a:xfrm>
                <a:off x="9218289" y="4147164"/>
                <a:ext cx="777456" cy="1164742"/>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f>
                        <m:fPr>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𝑙</m:t>
                          </m:r>
                        </m:num>
                        <m:den>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𝑧</m:t>
                          </m:r>
                          <m:r>
                            <a:rPr lang="en-US" altLang="zh-TW" sz="3982" i="1" kern="1200">
                              <a:solidFill>
                                <a:prstClr val="black"/>
                              </a:solidFill>
                              <a:latin typeface="Cambria Math" panose="02040503050406030204" pitchFamily="18" charset="0"/>
                              <a:cs typeface="+mn-cs"/>
                            </a:rPr>
                            <m:t>′</m:t>
                          </m:r>
                        </m:den>
                      </m:f>
                    </m:oMath>
                  </m:oMathPara>
                </a14:m>
                <a:endParaRPr lang="zh-TW" altLang="en-US" sz="3982" kern="1200" dirty="0">
                  <a:solidFill>
                    <a:prstClr val="black"/>
                  </a:solidFill>
                  <a:latin typeface="Calibri" panose="020F0502020204030204"/>
                  <a:cs typeface="+mn-cs"/>
                </a:endParaRPr>
              </a:p>
            </p:txBody>
          </p:sp>
        </mc:Choice>
        <mc:Fallback xmlns="">
          <p:sp>
            <p:nvSpPr>
              <p:cNvPr id="75" name="文字方塊 74"/>
              <p:cNvSpPr txBox="1">
                <a:spLocks noRot="1" noChangeAspect="1" noMove="1" noResize="1" noEditPoints="1" noAdjustHandles="1" noChangeArrowheads="1" noChangeShapeType="1" noTextEdit="1"/>
              </p:cNvSpPr>
              <p:nvPr/>
            </p:nvSpPr>
            <p:spPr>
              <a:xfrm>
                <a:off x="9218289" y="4147164"/>
                <a:ext cx="777456" cy="116474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文字方塊 75"/>
              <p:cNvSpPr txBox="1"/>
              <p:nvPr/>
            </p:nvSpPr>
            <p:spPr>
              <a:xfrm>
                <a:off x="1330756" y="7604676"/>
                <a:ext cx="6319101" cy="1363643"/>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f>
                        <m:fPr>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𝑙</m:t>
                          </m:r>
                        </m:num>
                        <m:den>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𝑧</m:t>
                          </m:r>
                        </m:den>
                      </m:f>
                      <m:r>
                        <a:rPr lang="en-US" altLang="zh-TW" sz="3982" i="1" kern="1200">
                          <a:solidFill>
                            <a:prstClr val="black"/>
                          </a:solidFill>
                          <a:latin typeface="Cambria Math" panose="02040503050406030204" pitchFamily="18" charset="0"/>
                          <a:cs typeface="+mn-cs"/>
                        </a:rPr>
                        <m:t>=</m:t>
                      </m:r>
                      <m:r>
                        <a:rPr lang="zh-TW" altLang="en-US" sz="3982" i="1" kern="1200">
                          <a:solidFill>
                            <a:prstClr val="black"/>
                          </a:solidFill>
                          <a:latin typeface="Cambria Math" panose="02040503050406030204" pitchFamily="18" charset="0"/>
                          <a:cs typeface="+mn-cs"/>
                        </a:rPr>
                        <m:t>𝜎</m:t>
                      </m:r>
                      <m:r>
                        <a:rPr lang="en-US" altLang="zh-TW" sz="3982" i="1" kern="1200">
                          <a:solidFill>
                            <a:prstClr val="black"/>
                          </a:solidFill>
                          <a:latin typeface="Cambria Math" panose="02040503050406030204" pitchFamily="18" charset="0"/>
                          <a:cs typeface="+mn-cs"/>
                        </a:rPr>
                        <m:t>′</m:t>
                      </m:r>
                      <m:d>
                        <m:dPr>
                          <m:ctrlPr>
                            <a:rPr lang="en-US" altLang="zh-TW" sz="3982" i="1" kern="1200">
                              <a:solidFill>
                                <a:prstClr val="black"/>
                              </a:solidFill>
                              <a:latin typeface="Cambria Math" panose="02040503050406030204" pitchFamily="18" charset="0"/>
                              <a:cs typeface="+mn-cs"/>
                            </a:rPr>
                          </m:ctrlPr>
                        </m:dPr>
                        <m:e>
                          <m:r>
                            <a:rPr lang="en-US" altLang="zh-TW" sz="3982" i="1" kern="1200">
                              <a:solidFill>
                                <a:prstClr val="black"/>
                              </a:solidFill>
                              <a:latin typeface="Cambria Math" panose="02040503050406030204" pitchFamily="18" charset="0"/>
                              <a:cs typeface="+mn-cs"/>
                            </a:rPr>
                            <m:t>𝑧</m:t>
                          </m:r>
                        </m:e>
                      </m:d>
                      <m:d>
                        <m:dPr>
                          <m:begChr m:val="["/>
                          <m:endChr m:val="]"/>
                          <m:ctrlPr>
                            <a:rPr lang="en-US" altLang="zh-TW" sz="3982" i="1" kern="1200">
                              <a:solidFill>
                                <a:prstClr val="black"/>
                              </a:solidFill>
                              <a:latin typeface="Cambria Math" panose="02040503050406030204" pitchFamily="18" charset="0"/>
                              <a:cs typeface="+mn-cs"/>
                            </a:rPr>
                          </m:ctrlPr>
                        </m:dPr>
                        <m:e>
                          <m:sSub>
                            <m:sSubPr>
                              <m:ctrlPr>
                                <a:rPr lang="en-US" altLang="zh-TW" sz="3982" i="1" kern="1200">
                                  <a:solidFill>
                                    <a:prstClr val="black"/>
                                  </a:solidFill>
                                  <a:latin typeface="Cambria Math" panose="02040503050406030204" pitchFamily="18" charset="0"/>
                                  <a:ea typeface="Cambria Math" panose="02040503050406030204" pitchFamily="18" charset="0"/>
                                  <a:cs typeface="+mn-cs"/>
                                </a:rPr>
                              </m:ctrlPr>
                            </m:sSubPr>
                            <m:e>
                              <m:r>
                                <a:rPr lang="en-US" altLang="zh-TW" sz="3982" i="1" kern="1200">
                                  <a:solidFill>
                                    <a:prstClr val="black"/>
                                  </a:solidFill>
                                  <a:latin typeface="Cambria Math" panose="02040503050406030204" pitchFamily="18" charset="0"/>
                                  <a:ea typeface="Cambria Math" panose="02040503050406030204" pitchFamily="18" charset="0"/>
                                  <a:cs typeface="+mn-cs"/>
                                </a:rPr>
                                <m:t>𝑤</m:t>
                              </m:r>
                            </m:e>
                            <m:sub>
                              <m:r>
                                <a:rPr lang="en-US" altLang="zh-TW" sz="3982" i="1" kern="1200">
                                  <a:solidFill>
                                    <a:prstClr val="black"/>
                                  </a:solidFill>
                                  <a:latin typeface="Cambria Math" panose="02040503050406030204" pitchFamily="18" charset="0"/>
                                  <a:ea typeface="Cambria Math" panose="02040503050406030204" pitchFamily="18" charset="0"/>
                                  <a:cs typeface="+mn-cs"/>
                                </a:rPr>
                                <m:t>3</m:t>
                              </m:r>
                            </m:sub>
                          </m:sSub>
                          <m:f>
                            <m:fPr>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𝑙</m:t>
                              </m:r>
                            </m:num>
                            <m:den>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𝑧</m:t>
                              </m:r>
                              <m:r>
                                <a:rPr lang="en-US" altLang="zh-TW" sz="3982" i="1" kern="1200">
                                  <a:solidFill>
                                    <a:prstClr val="black"/>
                                  </a:solidFill>
                                  <a:latin typeface="Cambria Math" panose="02040503050406030204" pitchFamily="18" charset="0"/>
                                  <a:cs typeface="+mn-cs"/>
                                </a:rPr>
                                <m:t>′</m:t>
                              </m:r>
                            </m:den>
                          </m:f>
                          <m:r>
                            <a:rPr lang="en-US" altLang="zh-TW" sz="3982" i="1" kern="1200">
                              <a:solidFill>
                                <a:prstClr val="black"/>
                              </a:solidFill>
                              <a:latin typeface="Cambria Math" panose="02040503050406030204" pitchFamily="18" charset="0"/>
                              <a:ea typeface="Cambria Math" panose="02040503050406030204" pitchFamily="18" charset="0"/>
                              <a:cs typeface="+mn-cs"/>
                            </a:rPr>
                            <m:t>+</m:t>
                          </m:r>
                          <m:sSub>
                            <m:sSubPr>
                              <m:ctrlPr>
                                <a:rPr lang="en-US" altLang="zh-TW" sz="3982" i="1" kern="1200">
                                  <a:solidFill>
                                    <a:prstClr val="black"/>
                                  </a:solidFill>
                                  <a:latin typeface="Cambria Math" panose="02040503050406030204" pitchFamily="18" charset="0"/>
                                  <a:ea typeface="Cambria Math" panose="02040503050406030204" pitchFamily="18" charset="0"/>
                                  <a:cs typeface="+mn-cs"/>
                                </a:rPr>
                              </m:ctrlPr>
                            </m:sSubPr>
                            <m:e>
                              <m:r>
                                <a:rPr lang="en-US" altLang="zh-TW" sz="3982" i="1" kern="1200">
                                  <a:solidFill>
                                    <a:prstClr val="black"/>
                                  </a:solidFill>
                                  <a:latin typeface="Cambria Math" panose="02040503050406030204" pitchFamily="18" charset="0"/>
                                  <a:ea typeface="Cambria Math" panose="02040503050406030204" pitchFamily="18" charset="0"/>
                                  <a:cs typeface="+mn-cs"/>
                                </a:rPr>
                                <m:t>𝑤</m:t>
                              </m:r>
                            </m:e>
                            <m:sub>
                              <m:r>
                                <a:rPr lang="en-US" altLang="zh-TW" sz="3982" i="1" kern="1200">
                                  <a:solidFill>
                                    <a:prstClr val="black"/>
                                  </a:solidFill>
                                  <a:latin typeface="Cambria Math" panose="02040503050406030204" pitchFamily="18" charset="0"/>
                                  <a:ea typeface="Cambria Math" panose="02040503050406030204" pitchFamily="18" charset="0"/>
                                  <a:cs typeface="+mn-cs"/>
                                </a:rPr>
                                <m:t>4</m:t>
                              </m:r>
                            </m:sub>
                          </m:sSub>
                          <m:f>
                            <m:fPr>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𝑙</m:t>
                              </m:r>
                            </m:num>
                            <m:den>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𝑧</m:t>
                              </m:r>
                              <m:r>
                                <a:rPr lang="en-US" altLang="zh-TW" sz="3982" i="1" kern="1200">
                                  <a:solidFill>
                                    <a:prstClr val="black"/>
                                  </a:solidFill>
                                  <a:latin typeface="Cambria Math" panose="02040503050406030204" pitchFamily="18" charset="0"/>
                                  <a:cs typeface="+mn-cs"/>
                                </a:rPr>
                                <m:t>′′</m:t>
                              </m:r>
                            </m:den>
                          </m:f>
                        </m:e>
                      </m:d>
                    </m:oMath>
                  </m:oMathPara>
                </a14:m>
                <a:endParaRPr lang="zh-TW" altLang="en-US" sz="3982" kern="1200" dirty="0">
                  <a:solidFill>
                    <a:prstClr val="black"/>
                  </a:solidFill>
                  <a:latin typeface="Calibri" panose="020F0502020204030204"/>
                  <a:cs typeface="+mn-cs"/>
                </a:endParaRPr>
              </a:p>
            </p:txBody>
          </p:sp>
        </mc:Choice>
        <mc:Fallback xmlns="">
          <p:sp>
            <p:nvSpPr>
              <p:cNvPr id="76" name="文字方塊 75"/>
              <p:cNvSpPr txBox="1">
                <a:spLocks noRot="1" noChangeAspect="1" noMove="1" noResize="1" noEditPoints="1" noAdjustHandles="1" noChangeArrowheads="1" noChangeShapeType="1" noTextEdit="1"/>
              </p:cNvSpPr>
              <p:nvPr/>
            </p:nvSpPr>
            <p:spPr>
              <a:xfrm>
                <a:off x="1330756" y="7604676"/>
                <a:ext cx="6319101" cy="1363643"/>
              </a:xfrm>
              <a:prstGeom prst="rect">
                <a:avLst/>
              </a:prstGeom>
              <a:blipFill>
                <a:blip r:embed="rId11"/>
                <a:stretch>
                  <a:fillRect/>
                </a:stretch>
              </a:blipFill>
            </p:spPr>
            <p:txBody>
              <a:bodyPr/>
              <a:lstStyle/>
              <a:p>
                <a:r>
                  <a:rPr lang="zh-CN" altLang="en-US">
                    <a:noFill/>
                  </a:rPr>
                  <a:t> </a:t>
                </a:r>
              </a:p>
            </p:txBody>
          </p:sp>
        </mc:Fallback>
      </mc:AlternateContent>
      <p:sp>
        <p:nvSpPr>
          <p:cNvPr id="82" name="標題 1"/>
          <p:cNvSpPr>
            <a:spLocks noGrp="1"/>
          </p:cNvSpPr>
          <p:nvPr>
            <p:ph type="title"/>
          </p:nvPr>
        </p:nvSpPr>
        <p:spPr/>
        <p:txBody>
          <a:bodyPr/>
          <a:lstStyle/>
          <a:p>
            <a:r>
              <a:rPr lang="en-US" altLang="zh-TW" dirty="0"/>
              <a:t>Backpropagation – Backward pass</a:t>
            </a:r>
            <a:endParaRPr lang="zh-TW" altLang="en-US" dirty="0"/>
          </a:p>
        </p:txBody>
      </p:sp>
      <p:sp>
        <p:nvSpPr>
          <p:cNvPr id="61" name="流程圖: 抽選 60"/>
          <p:cNvSpPr/>
          <p:nvPr/>
        </p:nvSpPr>
        <p:spPr>
          <a:xfrm rot="16200000">
            <a:off x="5049997" y="3586574"/>
            <a:ext cx="1055531" cy="945489"/>
          </a:xfrm>
          <a:prstGeom prst="flowChartExtract">
            <a:avLst/>
          </a:prstGeom>
        </p:spPr>
        <p:style>
          <a:lnRef idx="1">
            <a:schemeClr val="accent1"/>
          </a:lnRef>
          <a:fillRef idx="2">
            <a:schemeClr val="accent1"/>
          </a:fillRef>
          <a:effectRef idx="1">
            <a:schemeClr val="accent1"/>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mc:AlternateContent xmlns:mc="http://schemas.openxmlformats.org/markup-compatibility/2006" xmlns:a14="http://schemas.microsoft.com/office/drawing/2010/main">
        <mc:Choice Requires="a14">
          <p:sp>
            <p:nvSpPr>
              <p:cNvPr id="2" name="矩形 1"/>
              <p:cNvSpPr/>
              <p:nvPr/>
            </p:nvSpPr>
            <p:spPr>
              <a:xfrm>
                <a:off x="4684446" y="2815106"/>
                <a:ext cx="1409104" cy="705129"/>
              </a:xfrm>
              <a:prstGeom prst="rect">
                <a:avLst/>
              </a:prstGeom>
            </p:spPr>
            <p:txBody>
              <a:bodyPr wrap="none">
                <a:spAutoFit/>
              </a:bodyPr>
              <a:lstStyle/>
              <a:p>
                <a:pPr algn="l" defTabSz="650230" hangingPunct="1"/>
                <a14:m>
                  <m:oMathPara xmlns:m="http://schemas.openxmlformats.org/officeDocument/2006/math">
                    <m:oMathParaPr>
                      <m:jc m:val="centerGroup"/>
                    </m:oMathParaPr>
                    <m:oMath xmlns:m="http://schemas.openxmlformats.org/officeDocument/2006/math">
                      <m:r>
                        <a:rPr lang="zh-TW" altLang="en-US" sz="3982" i="1" kern="1200">
                          <a:solidFill>
                            <a:srgbClr val="FF0000"/>
                          </a:solidFill>
                          <a:latin typeface="Cambria Math" panose="02040503050406030204" pitchFamily="18" charset="0"/>
                          <a:cs typeface="+mn-cs"/>
                        </a:rPr>
                        <m:t>𝜎</m:t>
                      </m:r>
                      <m:r>
                        <a:rPr lang="en-US" altLang="zh-TW" sz="3982" i="1" kern="1200">
                          <a:solidFill>
                            <a:srgbClr val="FF0000"/>
                          </a:solidFill>
                          <a:latin typeface="Cambria Math" panose="02040503050406030204" pitchFamily="18" charset="0"/>
                          <a:cs typeface="+mn-cs"/>
                        </a:rPr>
                        <m:t>′</m:t>
                      </m:r>
                      <m:d>
                        <m:dPr>
                          <m:ctrlPr>
                            <a:rPr lang="en-US" altLang="zh-TW" sz="3982" i="1" kern="1200">
                              <a:solidFill>
                                <a:srgbClr val="FF0000"/>
                              </a:solidFill>
                              <a:latin typeface="Cambria Math" panose="02040503050406030204" pitchFamily="18" charset="0"/>
                              <a:cs typeface="+mn-cs"/>
                            </a:rPr>
                          </m:ctrlPr>
                        </m:dPr>
                        <m:e>
                          <m:r>
                            <a:rPr lang="en-US" altLang="zh-TW" sz="3982" i="1" kern="1200">
                              <a:solidFill>
                                <a:srgbClr val="FF0000"/>
                              </a:solidFill>
                              <a:latin typeface="Cambria Math" panose="02040503050406030204" pitchFamily="18" charset="0"/>
                              <a:cs typeface="+mn-cs"/>
                            </a:rPr>
                            <m:t>𝑧</m:t>
                          </m:r>
                        </m:e>
                      </m:d>
                    </m:oMath>
                  </m:oMathPara>
                </a14:m>
                <a:endParaRPr lang="zh-TW" altLang="en-US" sz="3982" kern="1200" dirty="0">
                  <a:solidFill>
                    <a:srgbClr val="FF0000"/>
                  </a:solidFill>
                  <a:latin typeface="Calibri" panose="020F0502020204030204"/>
                  <a:cs typeface="+mn-cs"/>
                </a:endParaRPr>
              </a:p>
            </p:txBody>
          </p:sp>
        </mc:Choice>
        <mc:Fallback xmlns="">
          <p:sp>
            <p:nvSpPr>
              <p:cNvPr id="2" name="矩形 1"/>
              <p:cNvSpPr>
                <a:spLocks noRot="1" noChangeAspect="1" noMove="1" noResize="1" noEditPoints="1" noAdjustHandles="1" noChangeArrowheads="1" noChangeShapeType="1" noTextEdit="1"/>
              </p:cNvSpPr>
              <p:nvPr/>
            </p:nvSpPr>
            <p:spPr>
              <a:xfrm>
                <a:off x="4684446" y="2815106"/>
                <a:ext cx="1409104" cy="705129"/>
              </a:xfrm>
              <a:prstGeom prst="rect">
                <a:avLst/>
              </a:prstGeom>
              <a:blipFill>
                <a:blip r:embed="rId12"/>
                <a:stretch>
                  <a:fillRect/>
                </a:stretch>
              </a:blipFill>
            </p:spPr>
            <p:txBody>
              <a:bodyPr/>
              <a:lstStyle/>
              <a:p>
                <a:r>
                  <a:rPr lang="zh-CN" altLang="en-US">
                    <a:noFill/>
                  </a:rPr>
                  <a:t> </a:t>
                </a:r>
              </a:p>
            </p:txBody>
          </p:sp>
        </mc:Fallback>
      </mc:AlternateContent>
      <p:cxnSp>
        <p:nvCxnSpPr>
          <p:cNvPr id="4" name="直線單箭頭接點 3"/>
          <p:cNvCxnSpPr/>
          <p:nvPr/>
        </p:nvCxnSpPr>
        <p:spPr>
          <a:xfrm flipH="1" flipV="1">
            <a:off x="8965976" y="6634062"/>
            <a:ext cx="921173"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p:nvPr/>
        </p:nvCxnSpPr>
        <p:spPr>
          <a:xfrm flipH="1" flipV="1">
            <a:off x="8994206" y="4016489"/>
            <a:ext cx="921173"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p:cNvCxnSpPr>
            <a:stCxn id="39" idx="1"/>
          </p:cNvCxnSpPr>
          <p:nvPr/>
        </p:nvCxnSpPr>
        <p:spPr>
          <a:xfrm flipH="1" flipV="1">
            <a:off x="6065019" y="4030943"/>
            <a:ext cx="2270699"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p:cNvCxnSpPr>
            <a:stCxn id="50" idx="1"/>
            <a:endCxn id="61" idx="2"/>
          </p:cNvCxnSpPr>
          <p:nvPr/>
        </p:nvCxnSpPr>
        <p:spPr>
          <a:xfrm flipH="1" flipV="1">
            <a:off x="6050508" y="4059318"/>
            <a:ext cx="2256980" cy="257474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文字方塊 43"/>
              <p:cNvSpPr txBox="1"/>
              <p:nvPr/>
            </p:nvSpPr>
            <p:spPr>
              <a:xfrm>
                <a:off x="7000503" y="5341409"/>
                <a:ext cx="697307" cy="612796"/>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982" i="1" kern="1200">
                              <a:solidFill>
                                <a:prstClr val="black"/>
                              </a:solidFill>
                              <a:latin typeface="Cambria Math" panose="02040503050406030204" pitchFamily="18" charset="0"/>
                              <a:ea typeface="Cambria Math" panose="02040503050406030204" pitchFamily="18" charset="0"/>
                            </a:rPr>
                          </m:ctrlPr>
                        </m:sSubPr>
                        <m:e>
                          <m:r>
                            <a:rPr lang="en-US" altLang="zh-TW" sz="3982" i="1" kern="1200">
                              <a:solidFill>
                                <a:prstClr val="black"/>
                              </a:solidFill>
                              <a:latin typeface="Cambria Math" panose="02040503050406030204" pitchFamily="18" charset="0"/>
                              <a:ea typeface="Cambria Math" panose="02040503050406030204" pitchFamily="18" charset="0"/>
                            </a:rPr>
                            <m:t>𝑤</m:t>
                          </m:r>
                        </m:e>
                        <m:sub>
                          <m:r>
                            <a:rPr lang="en-US" altLang="zh-TW" sz="3982" i="1" kern="1200">
                              <a:solidFill>
                                <a:prstClr val="black"/>
                              </a:solidFill>
                              <a:latin typeface="Cambria Math" panose="02040503050406030204" pitchFamily="18" charset="0"/>
                              <a:ea typeface="Cambria Math" panose="02040503050406030204" pitchFamily="18" charset="0"/>
                            </a:rPr>
                            <m:t>4</m:t>
                          </m:r>
                        </m:sub>
                      </m:sSub>
                    </m:oMath>
                  </m:oMathPara>
                </a14:m>
                <a:endParaRPr lang="zh-TW" altLang="en-US" sz="3982" kern="1200" dirty="0">
                  <a:solidFill>
                    <a:prstClr val="black"/>
                  </a:solidFill>
                  <a:latin typeface="Calibri" panose="020F0502020204030204"/>
                </a:endParaRPr>
              </a:p>
            </p:txBody>
          </p:sp>
        </mc:Choice>
        <mc:Fallback xmlns="">
          <p:sp>
            <p:nvSpPr>
              <p:cNvPr id="44" name="文字方塊 43"/>
              <p:cNvSpPr txBox="1">
                <a:spLocks noRot="1" noChangeAspect="1" noMove="1" noResize="1" noEditPoints="1" noAdjustHandles="1" noChangeArrowheads="1" noChangeShapeType="1" noTextEdit="1"/>
              </p:cNvSpPr>
              <p:nvPr/>
            </p:nvSpPr>
            <p:spPr>
              <a:xfrm>
                <a:off x="7000503" y="5341409"/>
                <a:ext cx="697307" cy="612796"/>
              </a:xfrm>
              <a:prstGeom prst="rect">
                <a:avLst/>
              </a:prstGeom>
              <a:blipFill>
                <a:blip r:embed="rId13"/>
                <a:stretch>
                  <a:fillRect/>
                </a:stretch>
              </a:blipFill>
            </p:spPr>
            <p:txBody>
              <a:bodyPr/>
              <a:lstStyle/>
              <a:p>
                <a:r>
                  <a:rPr lang="zh-CN" altLang="en-US">
                    <a:noFill/>
                  </a:rPr>
                  <a:t> </a:t>
                </a:r>
              </a:p>
            </p:txBody>
          </p:sp>
        </mc:Fallback>
      </mc:AlternateContent>
      <p:cxnSp>
        <p:nvCxnSpPr>
          <p:cNvPr id="68" name="直線單箭頭接點 67"/>
          <p:cNvCxnSpPr/>
          <p:nvPr/>
        </p:nvCxnSpPr>
        <p:spPr>
          <a:xfrm flipH="1">
            <a:off x="3744067" y="4041446"/>
            <a:ext cx="1207814"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文字方塊 2"/>
              <p:cNvSpPr txBox="1"/>
              <p:nvPr/>
            </p:nvSpPr>
            <p:spPr>
              <a:xfrm>
                <a:off x="757186" y="6131001"/>
                <a:ext cx="7714129" cy="1142749"/>
              </a:xfrm>
              <a:prstGeom prst="rect">
                <a:avLst/>
              </a:prstGeom>
              <a:noFill/>
            </p:spPr>
            <p:txBody>
              <a:bodyPr wrap="square" rtlCol="0">
                <a:spAutoFit/>
              </a:bodyPr>
              <a:lstStyle/>
              <a:p>
                <a:pPr algn="l" defTabSz="650230" hangingPunct="1"/>
                <a14:m>
                  <m:oMath xmlns:m="http://schemas.openxmlformats.org/officeDocument/2006/math">
                    <m:r>
                      <a:rPr lang="zh-TW" altLang="en-US" sz="3413" i="1" kern="1200">
                        <a:solidFill>
                          <a:srgbClr val="FF0000"/>
                        </a:solidFill>
                        <a:latin typeface="Cambria Math" panose="02040503050406030204" pitchFamily="18" charset="0"/>
                        <a:cs typeface="+mn-cs"/>
                      </a:rPr>
                      <m:t>𝜎</m:t>
                    </m:r>
                    <m:r>
                      <a:rPr lang="en-US" altLang="zh-TW" sz="3413" i="1" kern="1200">
                        <a:solidFill>
                          <a:srgbClr val="FF0000"/>
                        </a:solidFill>
                        <a:latin typeface="Cambria Math" panose="02040503050406030204" pitchFamily="18" charset="0"/>
                        <a:cs typeface="+mn-cs"/>
                      </a:rPr>
                      <m:t>′</m:t>
                    </m:r>
                    <m:d>
                      <m:dPr>
                        <m:ctrlPr>
                          <a:rPr lang="en-US" altLang="zh-TW" sz="3413" i="1" kern="1200">
                            <a:solidFill>
                              <a:srgbClr val="FF0000"/>
                            </a:solidFill>
                            <a:latin typeface="Cambria Math" panose="02040503050406030204" pitchFamily="18" charset="0"/>
                            <a:cs typeface="+mn-cs"/>
                          </a:rPr>
                        </m:ctrlPr>
                      </m:dPr>
                      <m:e>
                        <m:r>
                          <a:rPr lang="en-US" altLang="zh-TW" sz="3413" i="1" kern="1200">
                            <a:solidFill>
                              <a:srgbClr val="FF0000"/>
                            </a:solidFill>
                            <a:latin typeface="Cambria Math" panose="02040503050406030204" pitchFamily="18" charset="0"/>
                            <a:cs typeface="+mn-cs"/>
                          </a:rPr>
                          <m:t>𝑧</m:t>
                        </m:r>
                      </m:e>
                    </m:d>
                  </m:oMath>
                </a14:m>
                <a:r>
                  <a:rPr lang="zh-TW" altLang="en-US" sz="3413" kern="1200" dirty="0">
                    <a:solidFill>
                      <a:srgbClr val="FF0000"/>
                    </a:solidFill>
                    <a:latin typeface="Calibri" panose="020F0502020204030204"/>
                    <a:cs typeface="+mn-cs"/>
                  </a:rPr>
                  <a:t> </a:t>
                </a:r>
                <a:r>
                  <a:rPr lang="en-US" altLang="zh-TW" sz="3413" kern="1200" dirty="0">
                    <a:solidFill>
                      <a:prstClr val="black"/>
                    </a:solidFill>
                    <a:latin typeface="Calibri" panose="020F0502020204030204"/>
                    <a:cs typeface="+mn-cs"/>
                  </a:rPr>
                  <a:t>is a constant because z is </a:t>
                </a:r>
              </a:p>
              <a:p>
                <a:pPr algn="l" defTabSz="650230" hangingPunct="1"/>
                <a:r>
                  <a:rPr lang="en-US" altLang="zh-TW" sz="3413" kern="1200" dirty="0">
                    <a:solidFill>
                      <a:prstClr val="black"/>
                    </a:solidFill>
                    <a:latin typeface="Calibri" panose="020F0502020204030204"/>
                    <a:cs typeface="+mn-cs"/>
                  </a:rPr>
                  <a:t>already determined in the forward pass.</a:t>
                </a:r>
                <a:endParaRPr lang="zh-TW" altLang="en-US" sz="3413" kern="1200" dirty="0">
                  <a:solidFill>
                    <a:prstClr val="black"/>
                  </a:solidFill>
                  <a:latin typeface="Calibri" panose="020F0502020204030204"/>
                  <a:cs typeface="+mn-cs"/>
                </a:endParaRPr>
              </a:p>
            </p:txBody>
          </p:sp>
        </mc:Choice>
        <mc:Fallback xmlns="">
          <p:sp>
            <p:nvSpPr>
              <p:cNvPr id="3" name="文字方塊 2"/>
              <p:cNvSpPr txBox="1">
                <a:spLocks noRot="1" noChangeAspect="1" noMove="1" noResize="1" noEditPoints="1" noAdjustHandles="1" noChangeArrowheads="1" noChangeShapeType="1" noTextEdit="1"/>
              </p:cNvSpPr>
              <p:nvPr/>
            </p:nvSpPr>
            <p:spPr>
              <a:xfrm>
                <a:off x="757186" y="6131001"/>
                <a:ext cx="7714129" cy="1142749"/>
              </a:xfrm>
              <a:prstGeom prst="rect">
                <a:avLst/>
              </a:prstGeom>
              <a:blipFill>
                <a:blip r:embed="rId14"/>
                <a:stretch>
                  <a:fillRect l="-2212" t="-7487" b="-181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628170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單箭頭接點 4"/>
          <p:cNvCxnSpPr/>
          <p:nvPr/>
        </p:nvCxnSpPr>
        <p:spPr>
          <a:xfrm flipV="1">
            <a:off x="944659" y="4518253"/>
            <a:ext cx="2398364" cy="22591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5"/>
          <p:cNvCxnSpPr/>
          <p:nvPr/>
        </p:nvCxnSpPr>
        <p:spPr>
          <a:xfrm flipV="1">
            <a:off x="944658" y="4157951"/>
            <a:ext cx="224261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 name="群組 6"/>
          <p:cNvGrpSpPr/>
          <p:nvPr/>
        </p:nvGrpSpPr>
        <p:grpSpPr>
          <a:xfrm>
            <a:off x="5172428" y="3637143"/>
            <a:ext cx="816580" cy="816580"/>
            <a:chOff x="5170781" y="1854574"/>
            <a:chExt cx="574158" cy="574158"/>
          </a:xfrm>
        </p:grpSpPr>
        <p:sp>
          <p:nvSpPr>
            <p:cNvPr id="8" name="橢圓 7"/>
            <p:cNvSpPr/>
            <p:nvPr/>
          </p:nvSpPr>
          <p:spPr>
            <a:xfrm>
              <a:off x="5170781" y="18545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9" name="手繪多邊形 8"/>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grpSp>
      <p:grpSp>
        <p:nvGrpSpPr>
          <p:cNvPr id="10" name="群組 9"/>
          <p:cNvGrpSpPr/>
          <p:nvPr/>
        </p:nvGrpSpPr>
        <p:grpSpPr>
          <a:xfrm>
            <a:off x="3291450" y="4518254"/>
            <a:ext cx="651786" cy="1183214"/>
            <a:chOff x="10102194" y="1939763"/>
            <a:chExt cx="458287" cy="831947"/>
          </a:xfrm>
        </p:grpSpPr>
        <p:sp>
          <p:nvSpPr>
            <p:cNvPr id="11" name="矩形 10"/>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cxnSp>
          <p:nvCxnSpPr>
            <p:cNvPr id="12" name="直線單箭頭接點 11"/>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10118802" y="2316503"/>
              <a:ext cx="441679" cy="434208"/>
            </a:xfrm>
            <a:prstGeom prst="rect">
              <a:avLst/>
            </a:prstGeom>
            <a:noFill/>
          </p:spPr>
          <p:txBody>
            <a:bodyPr wrap="square" rtlCol="0">
              <a:spAutoFit/>
            </a:bodyPr>
            <a:lstStyle/>
            <a:p>
              <a:pPr defTabSz="650230" hangingPunct="1"/>
              <a:r>
                <a:rPr lang="en-US" altLang="zh-TW" sz="3413" kern="1200" dirty="0">
                  <a:solidFill>
                    <a:prstClr val="black"/>
                  </a:solidFill>
                  <a:latin typeface="Calibri" panose="020F0502020204030204"/>
                  <a:cs typeface="+mn-cs"/>
                </a:rPr>
                <a:t>b</a:t>
              </a:r>
              <a:endParaRPr lang="zh-TW" altLang="en-US" sz="3413" kern="1200" dirty="0">
                <a:solidFill>
                  <a:prstClr val="black"/>
                </a:solidFill>
                <a:latin typeface="Calibri" panose="020F0502020204030204"/>
                <a:cs typeface="+mn-cs"/>
              </a:endParaRPr>
            </a:p>
          </p:txBody>
        </p:sp>
      </p:grpSp>
      <p:grpSp>
        <p:nvGrpSpPr>
          <p:cNvPr id="14" name="群組 13"/>
          <p:cNvGrpSpPr/>
          <p:nvPr/>
        </p:nvGrpSpPr>
        <p:grpSpPr>
          <a:xfrm>
            <a:off x="3233175" y="3844747"/>
            <a:ext cx="675546" cy="604838"/>
            <a:chOff x="3357891" y="3538413"/>
            <a:chExt cx="474993" cy="425277"/>
          </a:xfrm>
        </p:grpSpPr>
        <p:sp>
          <p:nvSpPr>
            <p:cNvPr id="15" name="矩形 14"/>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graphicFrame>
          <p:nvGraphicFramePr>
            <p:cNvPr id="16"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72730" name="方程式" r:id="rId4" imgW="139680" imgH="139680" progId="Equation.3">
                    <p:embed/>
                  </p:oleObj>
                </mc:Choice>
                <mc:Fallback>
                  <p:oleObj name="方程式" r:id="rId4" imgW="139680" imgH="139680" progId="Equation.3">
                    <p:embed/>
                    <p:pic>
                      <p:nvPicPr>
                        <p:cNvPr id="16" name="Object 12"/>
                        <p:cNvPicPr>
                          <a:picLocks noChangeAspect="1" noChangeArrowheads="1"/>
                        </p:cNvPicPr>
                        <p:nvPr/>
                      </p:nvPicPr>
                      <p:blipFill>
                        <a:blip r:embed="rId5"/>
                        <a:srcRect/>
                        <a:stretch>
                          <a:fillRect/>
                        </a:stretch>
                      </p:blipFill>
                      <p:spPr bwMode="auto">
                        <a:xfrm>
                          <a:off x="3435128" y="3545009"/>
                          <a:ext cx="385763" cy="387350"/>
                        </a:xfrm>
                        <a:prstGeom prst="rect">
                          <a:avLst/>
                        </a:prstGeom>
                        <a:noFill/>
                        <a:extLst/>
                      </p:spPr>
                    </p:pic>
                  </p:oleObj>
                </mc:Fallback>
              </mc:AlternateContent>
            </a:graphicData>
          </a:graphic>
        </p:graphicFrame>
      </p:grpSp>
      <p:cxnSp>
        <p:nvCxnSpPr>
          <p:cNvPr id="17" name="直線單箭頭接點 16"/>
          <p:cNvCxnSpPr/>
          <p:nvPr/>
        </p:nvCxnSpPr>
        <p:spPr>
          <a:xfrm flipV="1">
            <a:off x="3908720" y="4097554"/>
            <a:ext cx="119375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文字方塊 17"/>
              <p:cNvSpPr txBox="1"/>
              <p:nvPr/>
            </p:nvSpPr>
            <p:spPr>
              <a:xfrm>
                <a:off x="1671497" y="3455268"/>
                <a:ext cx="700961" cy="612796"/>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982" i="1" kern="1200">
                              <a:solidFill>
                                <a:prstClr val="black"/>
                              </a:solidFill>
                              <a:latin typeface="Cambria Math" panose="02040503050406030204" pitchFamily="18" charset="0"/>
                              <a:ea typeface="Cambria Math" panose="02040503050406030204" pitchFamily="18" charset="0"/>
                            </a:rPr>
                          </m:ctrlPr>
                        </m:sSubPr>
                        <m:e>
                          <m:r>
                            <a:rPr lang="en-US" altLang="zh-TW" sz="3982" i="1" kern="1200">
                              <a:solidFill>
                                <a:prstClr val="black"/>
                              </a:solidFill>
                              <a:latin typeface="Cambria Math" panose="02040503050406030204" pitchFamily="18" charset="0"/>
                              <a:ea typeface="Cambria Math" panose="02040503050406030204" pitchFamily="18" charset="0"/>
                            </a:rPr>
                            <m:t>𝑤</m:t>
                          </m:r>
                        </m:e>
                        <m:sub>
                          <m:r>
                            <a:rPr lang="en-US" altLang="zh-TW" sz="3982" i="1" kern="1200">
                              <a:solidFill>
                                <a:prstClr val="black"/>
                              </a:solidFill>
                              <a:latin typeface="Cambria Math" panose="02040503050406030204" pitchFamily="18" charset="0"/>
                              <a:ea typeface="Cambria Math" panose="02040503050406030204" pitchFamily="18" charset="0"/>
                            </a:rPr>
                            <m:t>1</m:t>
                          </m:r>
                        </m:sub>
                      </m:sSub>
                    </m:oMath>
                  </m:oMathPara>
                </a14:m>
                <a:endParaRPr lang="zh-TW" altLang="en-US" sz="3982" kern="1200" dirty="0">
                  <a:solidFill>
                    <a:prstClr val="black"/>
                  </a:solidFill>
                  <a:latin typeface="Calibri" panose="020F0502020204030204"/>
                </a:endParaRPr>
              </a:p>
            </p:txBody>
          </p:sp>
        </mc:Choice>
        <mc:Fallback xmlns="">
          <p:sp>
            <p:nvSpPr>
              <p:cNvPr id="18" name="文字方塊 17"/>
              <p:cNvSpPr txBox="1">
                <a:spLocks noRot="1" noChangeAspect="1" noMove="1" noResize="1" noEditPoints="1" noAdjustHandles="1" noChangeArrowheads="1" noChangeShapeType="1" noTextEdit="1"/>
              </p:cNvSpPr>
              <p:nvPr/>
            </p:nvSpPr>
            <p:spPr>
              <a:xfrm>
                <a:off x="1671497" y="3455268"/>
                <a:ext cx="700961" cy="61279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字方塊 18"/>
              <p:cNvSpPr txBox="1"/>
              <p:nvPr/>
            </p:nvSpPr>
            <p:spPr>
              <a:xfrm>
                <a:off x="4394760" y="3375148"/>
                <a:ext cx="438273" cy="612796"/>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r>
                        <a:rPr lang="en-US" altLang="zh-TW" sz="3982" i="1" kern="1200">
                          <a:solidFill>
                            <a:prstClr val="black"/>
                          </a:solidFill>
                          <a:latin typeface="Cambria Math" panose="02040503050406030204" pitchFamily="18" charset="0"/>
                          <a:ea typeface="Cambria Math" panose="02040503050406030204" pitchFamily="18" charset="0"/>
                        </a:rPr>
                        <m:t>𝑧</m:t>
                      </m:r>
                    </m:oMath>
                  </m:oMathPara>
                </a14:m>
                <a:endParaRPr lang="zh-TW" altLang="en-US" sz="3982" kern="1200" dirty="0">
                  <a:solidFill>
                    <a:prstClr val="black"/>
                  </a:solidFill>
                  <a:latin typeface="Calibri" panose="020F0502020204030204"/>
                </a:endParaRPr>
              </a:p>
            </p:txBody>
          </p:sp>
        </mc:Choice>
        <mc:Fallback xmlns="">
          <p:sp>
            <p:nvSpPr>
              <p:cNvPr id="19" name="文字方塊 18"/>
              <p:cNvSpPr txBox="1">
                <a:spLocks noRot="1" noChangeAspect="1" noMove="1" noResize="1" noEditPoints="1" noAdjustHandles="1" noChangeArrowheads="1" noChangeShapeType="1" noTextEdit="1"/>
              </p:cNvSpPr>
              <p:nvPr/>
            </p:nvSpPr>
            <p:spPr>
              <a:xfrm>
                <a:off x="4394760" y="3375148"/>
                <a:ext cx="438273" cy="61279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字方塊 21"/>
              <p:cNvSpPr txBox="1"/>
              <p:nvPr/>
            </p:nvSpPr>
            <p:spPr>
              <a:xfrm>
                <a:off x="1659732" y="5236009"/>
                <a:ext cx="712759" cy="612796"/>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982" i="1" kern="1200">
                              <a:solidFill>
                                <a:prstClr val="black"/>
                              </a:solidFill>
                              <a:latin typeface="Cambria Math" panose="02040503050406030204" pitchFamily="18" charset="0"/>
                              <a:ea typeface="Cambria Math" panose="02040503050406030204" pitchFamily="18" charset="0"/>
                            </a:rPr>
                          </m:ctrlPr>
                        </m:sSubPr>
                        <m:e>
                          <m:r>
                            <a:rPr lang="en-US" altLang="zh-TW" sz="3982" i="1" kern="1200">
                              <a:solidFill>
                                <a:prstClr val="black"/>
                              </a:solidFill>
                              <a:latin typeface="Cambria Math" panose="02040503050406030204" pitchFamily="18" charset="0"/>
                              <a:ea typeface="Cambria Math" panose="02040503050406030204" pitchFamily="18" charset="0"/>
                            </a:rPr>
                            <m:t>𝑤</m:t>
                          </m:r>
                        </m:e>
                        <m:sub>
                          <m:r>
                            <a:rPr lang="en-US" altLang="zh-TW" sz="3982" i="1" kern="1200">
                              <a:solidFill>
                                <a:prstClr val="black"/>
                              </a:solidFill>
                              <a:latin typeface="Cambria Math" panose="02040503050406030204" pitchFamily="18" charset="0"/>
                              <a:ea typeface="Cambria Math" panose="02040503050406030204" pitchFamily="18" charset="0"/>
                            </a:rPr>
                            <m:t>2</m:t>
                          </m:r>
                        </m:sub>
                      </m:sSub>
                    </m:oMath>
                  </m:oMathPara>
                </a14:m>
                <a:endParaRPr lang="zh-TW" altLang="en-US" sz="3982" kern="1200" dirty="0">
                  <a:solidFill>
                    <a:prstClr val="black"/>
                  </a:solidFill>
                  <a:latin typeface="Calibri" panose="020F0502020204030204"/>
                </a:endParaRPr>
              </a:p>
            </p:txBody>
          </p:sp>
        </mc:Choice>
        <mc:Fallback xmlns="">
          <p:sp>
            <p:nvSpPr>
              <p:cNvPr id="22" name="文字方塊 21"/>
              <p:cNvSpPr txBox="1">
                <a:spLocks noRot="1" noChangeAspect="1" noMove="1" noResize="1" noEditPoints="1" noAdjustHandles="1" noChangeArrowheads="1" noChangeShapeType="1" noTextEdit="1"/>
              </p:cNvSpPr>
              <p:nvPr/>
            </p:nvSpPr>
            <p:spPr>
              <a:xfrm>
                <a:off x="1659732" y="5236009"/>
                <a:ext cx="712759" cy="612796"/>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字方塊 22"/>
              <p:cNvSpPr txBox="1"/>
              <p:nvPr/>
            </p:nvSpPr>
            <p:spPr>
              <a:xfrm>
                <a:off x="289970" y="3754438"/>
                <a:ext cx="608693" cy="612796"/>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982" i="1" kern="1200">
                              <a:solidFill>
                                <a:prstClr val="black"/>
                              </a:solidFill>
                              <a:latin typeface="Cambria Math" panose="02040503050406030204" pitchFamily="18" charset="0"/>
                              <a:ea typeface="Cambria Math" panose="02040503050406030204" pitchFamily="18" charset="0"/>
                            </a:rPr>
                          </m:ctrlPr>
                        </m:sSubPr>
                        <m:e>
                          <m:r>
                            <a:rPr lang="en-US" altLang="zh-TW" sz="3982" i="1" kern="1200">
                              <a:solidFill>
                                <a:prstClr val="black"/>
                              </a:solidFill>
                              <a:latin typeface="Cambria Math" panose="02040503050406030204" pitchFamily="18" charset="0"/>
                              <a:ea typeface="Cambria Math" panose="02040503050406030204" pitchFamily="18" charset="0"/>
                            </a:rPr>
                            <m:t>𝑥</m:t>
                          </m:r>
                        </m:e>
                        <m:sub>
                          <m:r>
                            <a:rPr lang="en-US" altLang="zh-TW" sz="3982" i="1" kern="1200">
                              <a:solidFill>
                                <a:prstClr val="black"/>
                              </a:solidFill>
                              <a:latin typeface="Cambria Math" panose="02040503050406030204" pitchFamily="18" charset="0"/>
                              <a:ea typeface="Cambria Math" panose="02040503050406030204" pitchFamily="18" charset="0"/>
                            </a:rPr>
                            <m:t>1</m:t>
                          </m:r>
                        </m:sub>
                      </m:sSub>
                    </m:oMath>
                  </m:oMathPara>
                </a14:m>
                <a:endParaRPr lang="zh-TW" altLang="en-US" sz="3982" kern="1200" dirty="0">
                  <a:solidFill>
                    <a:prstClr val="black"/>
                  </a:solidFill>
                  <a:latin typeface="Calibri" panose="020F0502020204030204"/>
                </a:endParaRPr>
              </a:p>
            </p:txBody>
          </p:sp>
        </mc:Choice>
        <mc:Fallback xmlns="">
          <p:sp>
            <p:nvSpPr>
              <p:cNvPr id="23" name="文字方塊 22"/>
              <p:cNvSpPr txBox="1">
                <a:spLocks noRot="1" noChangeAspect="1" noMove="1" noResize="1" noEditPoints="1" noAdjustHandles="1" noChangeArrowheads="1" noChangeShapeType="1" noTextEdit="1"/>
              </p:cNvSpPr>
              <p:nvPr/>
            </p:nvSpPr>
            <p:spPr>
              <a:xfrm>
                <a:off x="289970" y="3754438"/>
                <a:ext cx="608693" cy="612796"/>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字方塊 23"/>
              <p:cNvSpPr txBox="1"/>
              <p:nvPr/>
            </p:nvSpPr>
            <p:spPr>
              <a:xfrm>
                <a:off x="309367" y="6405973"/>
                <a:ext cx="620490" cy="612796"/>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982" i="1" kern="1200">
                              <a:solidFill>
                                <a:prstClr val="black"/>
                              </a:solidFill>
                              <a:latin typeface="Cambria Math" panose="02040503050406030204" pitchFamily="18" charset="0"/>
                              <a:ea typeface="Cambria Math" panose="02040503050406030204" pitchFamily="18" charset="0"/>
                            </a:rPr>
                          </m:ctrlPr>
                        </m:sSubPr>
                        <m:e>
                          <m:r>
                            <a:rPr lang="en-US" altLang="zh-TW" sz="3982" i="1" kern="1200">
                              <a:solidFill>
                                <a:prstClr val="black"/>
                              </a:solidFill>
                              <a:latin typeface="Cambria Math" panose="02040503050406030204" pitchFamily="18" charset="0"/>
                              <a:ea typeface="Cambria Math" panose="02040503050406030204" pitchFamily="18" charset="0"/>
                            </a:rPr>
                            <m:t>𝑥</m:t>
                          </m:r>
                        </m:e>
                        <m:sub>
                          <m:r>
                            <a:rPr lang="en-US" altLang="zh-TW" sz="3982" i="1" kern="1200">
                              <a:solidFill>
                                <a:prstClr val="black"/>
                              </a:solidFill>
                              <a:latin typeface="Cambria Math" panose="02040503050406030204" pitchFamily="18" charset="0"/>
                              <a:ea typeface="Cambria Math" panose="02040503050406030204" pitchFamily="18" charset="0"/>
                            </a:rPr>
                            <m:t>2</m:t>
                          </m:r>
                        </m:sub>
                      </m:sSub>
                    </m:oMath>
                  </m:oMathPara>
                </a14:m>
                <a:endParaRPr lang="zh-TW" altLang="en-US" sz="3982" kern="1200" dirty="0">
                  <a:solidFill>
                    <a:prstClr val="black"/>
                  </a:solidFill>
                  <a:latin typeface="Calibri" panose="020F0502020204030204"/>
                </a:endParaRPr>
              </a:p>
            </p:txBody>
          </p:sp>
        </mc:Choice>
        <mc:Fallback xmlns="">
          <p:sp>
            <p:nvSpPr>
              <p:cNvPr id="24" name="文字方塊 23"/>
              <p:cNvSpPr txBox="1">
                <a:spLocks noRot="1" noChangeAspect="1" noMove="1" noResize="1" noEditPoints="1" noAdjustHandles="1" noChangeArrowheads="1" noChangeShapeType="1" noTextEdit="1"/>
              </p:cNvSpPr>
              <p:nvPr/>
            </p:nvSpPr>
            <p:spPr>
              <a:xfrm>
                <a:off x="309367" y="6405973"/>
                <a:ext cx="620490" cy="612796"/>
              </a:xfrm>
              <a:prstGeom prst="rect">
                <a:avLst/>
              </a:prstGeom>
              <a:blipFill>
                <a:blip r:embed="rId10"/>
                <a:stretch>
                  <a:fillRect/>
                </a:stretch>
              </a:blipFill>
            </p:spPr>
            <p:txBody>
              <a:bodyPr/>
              <a:lstStyle/>
              <a:p>
                <a:r>
                  <a:rPr lang="zh-CN" altLang="en-US">
                    <a:noFill/>
                  </a:rPr>
                  <a:t> </a:t>
                </a:r>
              </a:p>
            </p:txBody>
          </p:sp>
        </mc:Fallback>
      </mc:AlternateContent>
      <p:cxnSp>
        <p:nvCxnSpPr>
          <p:cNvPr id="36" name="直線單箭頭接點 35"/>
          <p:cNvCxnSpPr/>
          <p:nvPr/>
        </p:nvCxnSpPr>
        <p:spPr>
          <a:xfrm flipV="1">
            <a:off x="7574553" y="4132482"/>
            <a:ext cx="705748" cy="55937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V="1">
            <a:off x="6047201" y="4059318"/>
            <a:ext cx="224261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8" name="群組 37"/>
          <p:cNvGrpSpPr/>
          <p:nvPr/>
        </p:nvGrpSpPr>
        <p:grpSpPr>
          <a:xfrm>
            <a:off x="8335717" y="3746114"/>
            <a:ext cx="675546" cy="604838"/>
            <a:chOff x="3357891" y="3538413"/>
            <a:chExt cx="474993" cy="425277"/>
          </a:xfrm>
        </p:grpSpPr>
        <p:sp>
          <p:nvSpPr>
            <p:cNvPr id="39" name="矩形 38"/>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graphicFrame>
          <p:nvGraphicFramePr>
            <p:cNvPr id="40"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72731" name="方程式" r:id="rId11" imgW="139680" imgH="139680" progId="Equation.3">
                    <p:embed/>
                  </p:oleObj>
                </mc:Choice>
                <mc:Fallback>
                  <p:oleObj name="方程式" r:id="rId11" imgW="139680" imgH="139680" progId="Equation.3">
                    <p:embed/>
                    <p:pic>
                      <p:nvPicPr>
                        <p:cNvPr id="40" name="Object 12"/>
                        <p:cNvPicPr>
                          <a:picLocks noChangeAspect="1" noChangeArrowheads="1"/>
                        </p:cNvPicPr>
                        <p:nvPr/>
                      </p:nvPicPr>
                      <p:blipFill>
                        <a:blip r:embed="rId5"/>
                        <a:srcRect/>
                        <a:stretch>
                          <a:fillRect/>
                        </a:stretch>
                      </p:blipFill>
                      <p:spPr bwMode="auto">
                        <a:xfrm>
                          <a:off x="3435128" y="3545009"/>
                          <a:ext cx="385763" cy="387350"/>
                        </a:xfrm>
                        <a:prstGeom prst="rect">
                          <a:avLst/>
                        </a:prstGeom>
                        <a:noFill/>
                        <a:extLst/>
                      </p:spPr>
                    </p:pic>
                  </p:oleObj>
                </mc:Fallback>
              </mc:AlternateContent>
            </a:graphicData>
          </a:graphic>
        </p:graphicFrame>
      </p:grpSp>
      <p:cxnSp>
        <p:nvCxnSpPr>
          <p:cNvPr id="41" name="直線單箭頭接點 40"/>
          <p:cNvCxnSpPr/>
          <p:nvPr/>
        </p:nvCxnSpPr>
        <p:spPr>
          <a:xfrm flipV="1">
            <a:off x="9011262" y="4041446"/>
            <a:ext cx="119375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文字方塊 41"/>
              <p:cNvSpPr txBox="1"/>
              <p:nvPr/>
            </p:nvSpPr>
            <p:spPr>
              <a:xfrm>
                <a:off x="7000503" y="3380383"/>
                <a:ext cx="712759" cy="612796"/>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982" i="1" kern="1200">
                              <a:solidFill>
                                <a:prstClr val="black"/>
                              </a:solidFill>
                              <a:latin typeface="Cambria Math" panose="02040503050406030204" pitchFamily="18" charset="0"/>
                              <a:ea typeface="Cambria Math" panose="02040503050406030204" pitchFamily="18" charset="0"/>
                            </a:rPr>
                          </m:ctrlPr>
                        </m:sSubPr>
                        <m:e>
                          <m:r>
                            <a:rPr lang="en-US" altLang="zh-TW" sz="3982" i="1" kern="1200">
                              <a:solidFill>
                                <a:prstClr val="black"/>
                              </a:solidFill>
                              <a:latin typeface="Cambria Math" panose="02040503050406030204" pitchFamily="18" charset="0"/>
                              <a:ea typeface="Cambria Math" panose="02040503050406030204" pitchFamily="18" charset="0"/>
                            </a:rPr>
                            <m:t>𝑤</m:t>
                          </m:r>
                        </m:e>
                        <m:sub>
                          <m:r>
                            <a:rPr lang="en-US" altLang="zh-TW" sz="3982" i="1" kern="1200">
                              <a:solidFill>
                                <a:prstClr val="black"/>
                              </a:solidFill>
                              <a:latin typeface="Cambria Math" panose="02040503050406030204" pitchFamily="18" charset="0"/>
                              <a:ea typeface="Cambria Math" panose="02040503050406030204" pitchFamily="18" charset="0"/>
                            </a:rPr>
                            <m:t>3</m:t>
                          </m:r>
                        </m:sub>
                      </m:sSub>
                    </m:oMath>
                  </m:oMathPara>
                </a14:m>
                <a:endParaRPr lang="zh-TW" altLang="en-US" sz="3982" kern="1200" dirty="0">
                  <a:solidFill>
                    <a:prstClr val="black"/>
                  </a:solidFill>
                  <a:latin typeface="Calibri" panose="020F0502020204030204"/>
                </a:endParaRPr>
              </a:p>
            </p:txBody>
          </p:sp>
        </mc:Choice>
        <mc:Fallback xmlns="">
          <p:sp>
            <p:nvSpPr>
              <p:cNvPr id="42" name="文字方塊 41"/>
              <p:cNvSpPr txBox="1">
                <a:spLocks noRot="1" noChangeAspect="1" noMove="1" noResize="1" noEditPoints="1" noAdjustHandles="1" noChangeArrowheads="1" noChangeShapeType="1" noTextEdit="1"/>
              </p:cNvSpPr>
              <p:nvPr/>
            </p:nvSpPr>
            <p:spPr>
              <a:xfrm>
                <a:off x="7000503" y="3380383"/>
                <a:ext cx="712759" cy="612796"/>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字方塊 42"/>
              <p:cNvSpPr txBox="1"/>
              <p:nvPr/>
            </p:nvSpPr>
            <p:spPr>
              <a:xfrm>
                <a:off x="9389003" y="3302999"/>
                <a:ext cx="438273" cy="612796"/>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r>
                        <a:rPr lang="en-US" altLang="zh-TW" sz="3982" i="1" kern="1200">
                          <a:solidFill>
                            <a:prstClr val="black"/>
                          </a:solidFill>
                          <a:latin typeface="Cambria Math" panose="02040503050406030204" pitchFamily="18" charset="0"/>
                          <a:ea typeface="Cambria Math" panose="02040503050406030204" pitchFamily="18" charset="0"/>
                        </a:rPr>
                        <m:t>𝑧</m:t>
                      </m:r>
                      <m:r>
                        <a:rPr lang="en-US" altLang="zh-TW" sz="3982" i="1" kern="1200">
                          <a:solidFill>
                            <a:prstClr val="black"/>
                          </a:solidFill>
                          <a:latin typeface="Cambria Math" panose="02040503050406030204" pitchFamily="18" charset="0"/>
                          <a:ea typeface="Cambria Math" panose="02040503050406030204" pitchFamily="18" charset="0"/>
                        </a:rPr>
                        <m:t>′</m:t>
                      </m:r>
                    </m:oMath>
                  </m:oMathPara>
                </a14:m>
                <a:endParaRPr lang="zh-TW" altLang="en-US" sz="3982" kern="1200" dirty="0">
                  <a:solidFill>
                    <a:prstClr val="black"/>
                  </a:solidFill>
                  <a:latin typeface="Calibri" panose="020F0502020204030204"/>
                </a:endParaRPr>
              </a:p>
            </p:txBody>
          </p:sp>
        </mc:Choice>
        <mc:Fallback xmlns="">
          <p:sp>
            <p:nvSpPr>
              <p:cNvPr id="43" name="文字方塊 42"/>
              <p:cNvSpPr txBox="1">
                <a:spLocks noRot="1" noChangeAspect="1" noMove="1" noResize="1" noEditPoints="1" noAdjustHandles="1" noChangeArrowheads="1" noChangeShapeType="1" noTextEdit="1"/>
              </p:cNvSpPr>
              <p:nvPr/>
            </p:nvSpPr>
            <p:spPr>
              <a:xfrm>
                <a:off x="9389003" y="3302999"/>
                <a:ext cx="438273" cy="612796"/>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字方塊 47"/>
              <p:cNvSpPr txBox="1"/>
              <p:nvPr/>
            </p:nvSpPr>
            <p:spPr>
              <a:xfrm>
                <a:off x="6099666" y="3297034"/>
                <a:ext cx="411588" cy="612796"/>
              </a:xfrm>
              <a:prstGeom prst="rect">
                <a:avLst/>
              </a:prstGeom>
            </p:spPr>
            <p:style>
              <a:lnRef idx="1">
                <a:schemeClr val="accent6"/>
              </a:lnRef>
              <a:fillRef idx="2">
                <a:schemeClr val="accent6"/>
              </a:fillRef>
              <a:effectRef idx="1">
                <a:schemeClr val="accent6"/>
              </a:effectRef>
              <a:fontRef idx="minor">
                <a:schemeClr val="dk1"/>
              </a:fontRef>
            </p:style>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r>
                        <a:rPr lang="en-US" altLang="zh-TW" sz="3982" i="1" kern="1200">
                          <a:solidFill>
                            <a:prstClr val="black"/>
                          </a:solidFill>
                          <a:latin typeface="Cambria Math" panose="02040503050406030204" pitchFamily="18" charset="0"/>
                          <a:ea typeface="Cambria Math" panose="02040503050406030204" pitchFamily="18" charset="0"/>
                        </a:rPr>
                        <m:t>𝑎</m:t>
                      </m:r>
                    </m:oMath>
                  </m:oMathPara>
                </a14:m>
                <a:endParaRPr lang="zh-TW" altLang="en-US" sz="3982" kern="1200" dirty="0">
                  <a:solidFill>
                    <a:prstClr val="black"/>
                  </a:solidFill>
                  <a:latin typeface="Calibri" panose="020F0502020204030204"/>
                </a:endParaRPr>
              </a:p>
            </p:txBody>
          </p:sp>
        </mc:Choice>
        <mc:Fallback xmlns="">
          <p:sp>
            <p:nvSpPr>
              <p:cNvPr id="48" name="文字方塊 47"/>
              <p:cNvSpPr txBox="1">
                <a:spLocks noRot="1" noChangeAspect="1" noMove="1" noResize="1" noEditPoints="1" noAdjustHandles="1" noChangeArrowheads="1" noChangeShapeType="1" noTextEdit="1"/>
              </p:cNvSpPr>
              <p:nvPr/>
            </p:nvSpPr>
            <p:spPr>
              <a:xfrm>
                <a:off x="6099666" y="3297034"/>
                <a:ext cx="411588" cy="612796"/>
              </a:xfrm>
              <a:prstGeom prst="rect">
                <a:avLst/>
              </a:prstGeom>
              <a:blipFill>
                <a:blip r:embed="rId14"/>
                <a:stretch>
                  <a:fillRect/>
                </a:stretch>
              </a:blipFill>
            </p:spPr>
            <p:txBody>
              <a:bodyPr/>
              <a:lstStyle/>
              <a:p>
                <a:r>
                  <a:rPr lang="zh-CN" altLang="en-US">
                    <a:noFill/>
                  </a:rPr>
                  <a:t> </a:t>
                </a:r>
              </a:p>
            </p:txBody>
          </p:sp>
        </mc:Fallback>
      </mc:AlternateContent>
      <p:grpSp>
        <p:nvGrpSpPr>
          <p:cNvPr id="49" name="群組 48"/>
          <p:cNvGrpSpPr/>
          <p:nvPr/>
        </p:nvGrpSpPr>
        <p:grpSpPr>
          <a:xfrm>
            <a:off x="8307488" y="6331645"/>
            <a:ext cx="675546" cy="604838"/>
            <a:chOff x="3357891" y="3538413"/>
            <a:chExt cx="474993" cy="425277"/>
          </a:xfrm>
        </p:grpSpPr>
        <p:sp>
          <p:nvSpPr>
            <p:cNvPr id="50" name="矩形 49"/>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graphicFrame>
          <p:nvGraphicFramePr>
            <p:cNvPr id="51"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72732" name="方程式" r:id="rId15" imgW="139680" imgH="139680" progId="Equation.3">
                    <p:embed/>
                  </p:oleObj>
                </mc:Choice>
                <mc:Fallback>
                  <p:oleObj name="方程式" r:id="rId15" imgW="139680" imgH="139680" progId="Equation.3">
                    <p:embed/>
                    <p:pic>
                      <p:nvPicPr>
                        <p:cNvPr id="51" name="Object 12"/>
                        <p:cNvPicPr>
                          <a:picLocks noChangeAspect="1" noChangeArrowheads="1"/>
                        </p:cNvPicPr>
                        <p:nvPr/>
                      </p:nvPicPr>
                      <p:blipFill>
                        <a:blip r:embed="rId5"/>
                        <a:srcRect/>
                        <a:stretch>
                          <a:fillRect/>
                        </a:stretch>
                      </p:blipFill>
                      <p:spPr bwMode="auto">
                        <a:xfrm>
                          <a:off x="3435128" y="3545009"/>
                          <a:ext cx="385763" cy="387350"/>
                        </a:xfrm>
                        <a:prstGeom prst="rect">
                          <a:avLst/>
                        </a:prstGeom>
                        <a:noFill/>
                        <a:extLst/>
                      </p:spPr>
                    </p:pic>
                  </p:oleObj>
                </mc:Fallback>
              </mc:AlternateContent>
            </a:graphicData>
          </a:graphic>
        </p:graphicFrame>
      </p:grpSp>
      <p:cxnSp>
        <p:nvCxnSpPr>
          <p:cNvPr id="52" name="直線單箭頭接點 51"/>
          <p:cNvCxnSpPr/>
          <p:nvPr/>
        </p:nvCxnSpPr>
        <p:spPr>
          <a:xfrm flipV="1">
            <a:off x="9028362" y="6671858"/>
            <a:ext cx="119375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文字方塊 52"/>
              <p:cNvSpPr txBox="1"/>
              <p:nvPr/>
            </p:nvSpPr>
            <p:spPr>
              <a:xfrm>
                <a:off x="9344372" y="5936441"/>
                <a:ext cx="582555" cy="612796"/>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lgn="l" defTabSz="650230" hangingPunct="1"/>
                <a14:m>
                  <m:oMath xmlns:m="http://schemas.openxmlformats.org/officeDocument/2006/math">
                    <m:r>
                      <a:rPr lang="en-US" altLang="zh-TW" sz="3982" i="1" kern="1200">
                        <a:solidFill>
                          <a:prstClr val="black"/>
                        </a:solidFill>
                        <a:latin typeface="Cambria Math" panose="02040503050406030204" pitchFamily="18" charset="0"/>
                        <a:ea typeface="Cambria Math" panose="02040503050406030204" pitchFamily="18" charset="0"/>
                      </a:rPr>
                      <m:t>𝑧</m:t>
                    </m:r>
                  </m:oMath>
                </a14:m>
                <a:r>
                  <a:rPr lang="en-US" altLang="zh-TW" sz="3982" kern="1200" dirty="0">
                    <a:solidFill>
                      <a:prstClr val="black"/>
                    </a:solidFill>
                    <a:latin typeface="Calibri" panose="020F0502020204030204"/>
                  </a:rPr>
                  <a:t>’’</a:t>
                </a:r>
                <a:endParaRPr lang="zh-TW" altLang="en-US" sz="3982" kern="1200" dirty="0">
                  <a:solidFill>
                    <a:prstClr val="black"/>
                  </a:solidFill>
                  <a:latin typeface="Calibri" panose="020F0502020204030204"/>
                </a:endParaRPr>
              </a:p>
            </p:txBody>
          </p:sp>
        </mc:Choice>
        <mc:Fallback xmlns="">
          <p:sp>
            <p:nvSpPr>
              <p:cNvPr id="53" name="文字方塊 52"/>
              <p:cNvSpPr txBox="1">
                <a:spLocks noRot="1" noChangeAspect="1" noMove="1" noResize="1" noEditPoints="1" noAdjustHandles="1" noChangeArrowheads="1" noChangeShapeType="1" noTextEdit="1"/>
              </p:cNvSpPr>
              <p:nvPr/>
            </p:nvSpPr>
            <p:spPr>
              <a:xfrm>
                <a:off x="9344372" y="5936441"/>
                <a:ext cx="582555" cy="612796"/>
              </a:xfrm>
              <a:prstGeom prst="rect">
                <a:avLst/>
              </a:prstGeom>
              <a:blipFill>
                <a:blip r:embed="rId16"/>
                <a:stretch>
                  <a:fillRect l="-9375" t="-25743" r="-39583" b="-48515"/>
                </a:stretch>
              </a:blipFill>
            </p:spPr>
            <p:txBody>
              <a:bodyPr/>
              <a:lstStyle/>
              <a:p>
                <a:r>
                  <a:rPr lang="zh-CN" altLang="en-US">
                    <a:noFill/>
                  </a:rPr>
                  <a:t> </a:t>
                </a:r>
              </a:p>
            </p:txBody>
          </p:sp>
        </mc:Fallback>
      </mc:AlternateContent>
      <p:cxnSp>
        <p:nvCxnSpPr>
          <p:cNvPr id="57" name="直線單箭頭接點 56"/>
          <p:cNvCxnSpPr/>
          <p:nvPr/>
        </p:nvCxnSpPr>
        <p:spPr>
          <a:xfrm>
            <a:off x="7470119" y="6648569"/>
            <a:ext cx="810182" cy="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a:endCxn id="50" idx="1"/>
          </p:cNvCxnSpPr>
          <p:nvPr/>
        </p:nvCxnSpPr>
        <p:spPr>
          <a:xfrm>
            <a:off x="6065018" y="4104271"/>
            <a:ext cx="2242469" cy="25297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2" name="群組 61"/>
          <p:cNvGrpSpPr/>
          <p:nvPr/>
        </p:nvGrpSpPr>
        <p:grpSpPr>
          <a:xfrm>
            <a:off x="10244826" y="6242850"/>
            <a:ext cx="1430111" cy="816580"/>
            <a:chOff x="7251018" y="4360929"/>
            <a:chExt cx="1005547" cy="574158"/>
          </a:xfrm>
        </p:grpSpPr>
        <p:grpSp>
          <p:nvGrpSpPr>
            <p:cNvPr id="54" name="群組 53"/>
            <p:cNvGrpSpPr/>
            <p:nvPr/>
          </p:nvGrpSpPr>
          <p:grpSpPr>
            <a:xfrm>
              <a:off x="7251018" y="4360929"/>
              <a:ext cx="574158" cy="574158"/>
              <a:chOff x="5170781" y="1854574"/>
              <a:chExt cx="574158" cy="574158"/>
            </a:xfrm>
          </p:grpSpPr>
          <p:sp>
            <p:nvSpPr>
              <p:cNvPr id="55" name="橢圓 54"/>
              <p:cNvSpPr/>
              <p:nvPr/>
            </p:nvSpPr>
            <p:spPr>
              <a:xfrm>
                <a:off x="5170781" y="18545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56" name="手繪多邊形 55"/>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grpSp>
        <p:cxnSp>
          <p:nvCxnSpPr>
            <p:cNvPr id="59" name="直線單箭頭接點 58"/>
            <p:cNvCxnSpPr/>
            <p:nvPr/>
          </p:nvCxnSpPr>
          <p:spPr>
            <a:xfrm>
              <a:off x="7826300" y="4663918"/>
              <a:ext cx="4302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群組 62"/>
          <p:cNvGrpSpPr/>
          <p:nvPr/>
        </p:nvGrpSpPr>
        <p:grpSpPr>
          <a:xfrm>
            <a:off x="10218814" y="3615158"/>
            <a:ext cx="1432347" cy="816580"/>
            <a:chOff x="7204153" y="2522858"/>
            <a:chExt cx="1007119" cy="574158"/>
          </a:xfrm>
        </p:grpSpPr>
        <p:grpSp>
          <p:nvGrpSpPr>
            <p:cNvPr id="45" name="群組 44"/>
            <p:cNvGrpSpPr/>
            <p:nvPr/>
          </p:nvGrpSpPr>
          <p:grpSpPr>
            <a:xfrm>
              <a:off x="7204153" y="2522858"/>
              <a:ext cx="574158" cy="574158"/>
              <a:chOff x="5170781" y="1854574"/>
              <a:chExt cx="574158" cy="574158"/>
            </a:xfrm>
          </p:grpSpPr>
          <p:sp>
            <p:nvSpPr>
              <p:cNvPr id="46" name="橢圓 45"/>
              <p:cNvSpPr/>
              <p:nvPr/>
            </p:nvSpPr>
            <p:spPr>
              <a:xfrm>
                <a:off x="5170781" y="18545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47" name="手繪多邊形 46"/>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grpSp>
        <p:cxnSp>
          <p:nvCxnSpPr>
            <p:cNvPr id="60" name="直線單箭頭接點 59"/>
            <p:cNvCxnSpPr/>
            <p:nvPr/>
          </p:nvCxnSpPr>
          <p:spPr>
            <a:xfrm>
              <a:off x="7781007" y="2822862"/>
              <a:ext cx="4302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4" name="文字方塊 43"/>
              <p:cNvSpPr txBox="1"/>
              <p:nvPr/>
            </p:nvSpPr>
            <p:spPr>
              <a:xfrm>
                <a:off x="7000503" y="5341409"/>
                <a:ext cx="697307" cy="612796"/>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982" i="1" kern="1200">
                              <a:solidFill>
                                <a:prstClr val="black"/>
                              </a:solidFill>
                              <a:latin typeface="Cambria Math" panose="02040503050406030204" pitchFamily="18" charset="0"/>
                              <a:ea typeface="Cambria Math" panose="02040503050406030204" pitchFamily="18" charset="0"/>
                            </a:rPr>
                          </m:ctrlPr>
                        </m:sSubPr>
                        <m:e>
                          <m:r>
                            <a:rPr lang="en-US" altLang="zh-TW" sz="3982" i="1" kern="1200">
                              <a:solidFill>
                                <a:prstClr val="black"/>
                              </a:solidFill>
                              <a:latin typeface="Cambria Math" panose="02040503050406030204" pitchFamily="18" charset="0"/>
                              <a:ea typeface="Cambria Math" panose="02040503050406030204" pitchFamily="18" charset="0"/>
                            </a:rPr>
                            <m:t>𝑤</m:t>
                          </m:r>
                        </m:e>
                        <m:sub>
                          <m:r>
                            <a:rPr lang="en-US" altLang="zh-TW" sz="3982" i="1" kern="1200">
                              <a:solidFill>
                                <a:prstClr val="black"/>
                              </a:solidFill>
                              <a:latin typeface="Cambria Math" panose="02040503050406030204" pitchFamily="18" charset="0"/>
                              <a:ea typeface="Cambria Math" panose="02040503050406030204" pitchFamily="18" charset="0"/>
                            </a:rPr>
                            <m:t>4</m:t>
                          </m:r>
                        </m:sub>
                      </m:sSub>
                    </m:oMath>
                  </m:oMathPara>
                </a14:m>
                <a:endParaRPr lang="zh-TW" altLang="en-US" sz="3982" kern="1200" dirty="0">
                  <a:solidFill>
                    <a:prstClr val="black"/>
                  </a:solidFill>
                  <a:latin typeface="Calibri" panose="020F0502020204030204"/>
                </a:endParaRPr>
              </a:p>
            </p:txBody>
          </p:sp>
        </mc:Choice>
        <mc:Fallback xmlns="">
          <p:sp>
            <p:nvSpPr>
              <p:cNvPr id="44" name="文字方塊 43"/>
              <p:cNvSpPr txBox="1">
                <a:spLocks noRot="1" noChangeAspect="1" noMove="1" noResize="1" noEditPoints="1" noAdjustHandles="1" noChangeArrowheads="1" noChangeShapeType="1" noTextEdit="1"/>
              </p:cNvSpPr>
              <p:nvPr/>
            </p:nvSpPr>
            <p:spPr>
              <a:xfrm>
                <a:off x="7000503" y="5341409"/>
                <a:ext cx="697307" cy="612796"/>
              </a:xfrm>
              <a:prstGeom prst="rect">
                <a:avLst/>
              </a:prstGeom>
              <a:blipFill>
                <a:blip r:embed="rId17"/>
                <a:stretch>
                  <a:fillRect/>
                </a:stretch>
              </a:blipFill>
            </p:spPr>
            <p:txBody>
              <a:bodyPr/>
              <a:lstStyle/>
              <a:p>
                <a:r>
                  <a:rPr lang="zh-CN" altLang="en-US">
                    <a:noFill/>
                  </a:rPr>
                  <a:t> </a:t>
                </a:r>
              </a:p>
            </p:txBody>
          </p:sp>
        </mc:Fallback>
      </mc:AlternateContent>
      <p:cxnSp>
        <p:nvCxnSpPr>
          <p:cNvPr id="66" name="直線單箭頭接點 65"/>
          <p:cNvCxnSpPr/>
          <p:nvPr/>
        </p:nvCxnSpPr>
        <p:spPr>
          <a:xfrm flipV="1">
            <a:off x="8682182" y="4370830"/>
            <a:ext cx="0" cy="546406"/>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文字方塊 76"/>
              <p:cNvSpPr txBox="1"/>
              <p:nvPr/>
            </p:nvSpPr>
            <p:spPr>
              <a:xfrm>
                <a:off x="4272733" y="4301700"/>
                <a:ext cx="654730" cy="1164742"/>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f>
                        <m:fPr>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𝑙</m:t>
                          </m:r>
                        </m:num>
                        <m:den>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𝑧</m:t>
                          </m:r>
                        </m:den>
                      </m:f>
                    </m:oMath>
                  </m:oMathPara>
                </a14:m>
                <a:endParaRPr lang="zh-TW" altLang="en-US" sz="3982" kern="1200" dirty="0">
                  <a:solidFill>
                    <a:prstClr val="black"/>
                  </a:solidFill>
                  <a:latin typeface="Calibri" panose="020F0502020204030204"/>
                  <a:cs typeface="+mn-cs"/>
                </a:endParaRPr>
              </a:p>
            </p:txBody>
          </p:sp>
        </mc:Choice>
        <mc:Fallback xmlns="">
          <p:sp>
            <p:nvSpPr>
              <p:cNvPr id="77" name="文字方塊 76"/>
              <p:cNvSpPr txBox="1">
                <a:spLocks noRot="1" noChangeAspect="1" noMove="1" noResize="1" noEditPoints="1" noAdjustHandles="1" noChangeArrowheads="1" noChangeShapeType="1" noTextEdit="1"/>
              </p:cNvSpPr>
              <p:nvPr/>
            </p:nvSpPr>
            <p:spPr>
              <a:xfrm>
                <a:off x="4272733" y="4301700"/>
                <a:ext cx="654730" cy="1164742"/>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字方塊 73"/>
              <p:cNvSpPr txBox="1"/>
              <p:nvPr/>
            </p:nvSpPr>
            <p:spPr>
              <a:xfrm>
                <a:off x="9218289" y="6777574"/>
                <a:ext cx="908902" cy="1164742"/>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f>
                        <m:fPr>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𝑙</m:t>
                          </m:r>
                        </m:num>
                        <m:den>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𝑧</m:t>
                          </m:r>
                          <m:r>
                            <a:rPr lang="en-US" altLang="zh-TW" sz="3982" i="1" kern="1200">
                              <a:solidFill>
                                <a:prstClr val="black"/>
                              </a:solidFill>
                              <a:latin typeface="Cambria Math" panose="02040503050406030204" pitchFamily="18" charset="0"/>
                              <a:cs typeface="+mn-cs"/>
                            </a:rPr>
                            <m:t>′′</m:t>
                          </m:r>
                        </m:den>
                      </m:f>
                    </m:oMath>
                  </m:oMathPara>
                </a14:m>
                <a:endParaRPr lang="zh-TW" altLang="en-US" sz="3982" kern="1200" dirty="0">
                  <a:solidFill>
                    <a:prstClr val="black"/>
                  </a:solidFill>
                  <a:latin typeface="Calibri" panose="020F0502020204030204"/>
                  <a:cs typeface="+mn-cs"/>
                </a:endParaRPr>
              </a:p>
            </p:txBody>
          </p:sp>
        </mc:Choice>
        <mc:Fallback xmlns="">
          <p:sp>
            <p:nvSpPr>
              <p:cNvPr id="74" name="文字方塊 73"/>
              <p:cNvSpPr txBox="1">
                <a:spLocks noRot="1" noChangeAspect="1" noMove="1" noResize="1" noEditPoints="1" noAdjustHandles="1" noChangeArrowheads="1" noChangeShapeType="1" noTextEdit="1"/>
              </p:cNvSpPr>
              <p:nvPr/>
            </p:nvSpPr>
            <p:spPr>
              <a:xfrm>
                <a:off x="9218289" y="6777574"/>
                <a:ext cx="908902" cy="1164742"/>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字方塊 74"/>
              <p:cNvSpPr txBox="1"/>
              <p:nvPr/>
            </p:nvSpPr>
            <p:spPr>
              <a:xfrm>
                <a:off x="9218289" y="4147164"/>
                <a:ext cx="777456" cy="1164742"/>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f>
                        <m:fPr>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𝑙</m:t>
                          </m:r>
                        </m:num>
                        <m:den>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𝑧</m:t>
                          </m:r>
                          <m:r>
                            <a:rPr lang="en-US" altLang="zh-TW" sz="3982" i="1" kern="1200">
                              <a:solidFill>
                                <a:prstClr val="black"/>
                              </a:solidFill>
                              <a:latin typeface="Cambria Math" panose="02040503050406030204" pitchFamily="18" charset="0"/>
                              <a:cs typeface="+mn-cs"/>
                            </a:rPr>
                            <m:t>′</m:t>
                          </m:r>
                        </m:den>
                      </m:f>
                    </m:oMath>
                  </m:oMathPara>
                </a14:m>
                <a:endParaRPr lang="zh-TW" altLang="en-US" sz="3982" kern="1200" dirty="0">
                  <a:solidFill>
                    <a:prstClr val="black"/>
                  </a:solidFill>
                  <a:latin typeface="Calibri" panose="020F0502020204030204"/>
                  <a:cs typeface="+mn-cs"/>
                </a:endParaRPr>
              </a:p>
            </p:txBody>
          </p:sp>
        </mc:Choice>
        <mc:Fallback xmlns="">
          <p:sp>
            <p:nvSpPr>
              <p:cNvPr id="75" name="文字方塊 74"/>
              <p:cNvSpPr txBox="1">
                <a:spLocks noRot="1" noChangeAspect="1" noMove="1" noResize="1" noEditPoints="1" noAdjustHandles="1" noChangeArrowheads="1" noChangeShapeType="1" noTextEdit="1"/>
              </p:cNvSpPr>
              <p:nvPr/>
            </p:nvSpPr>
            <p:spPr>
              <a:xfrm>
                <a:off x="9218289" y="4147164"/>
                <a:ext cx="777456" cy="1164742"/>
              </a:xfrm>
              <a:prstGeom prst="rect">
                <a:avLst/>
              </a:prstGeom>
              <a:blipFill>
                <a:blip r:embed="rId20"/>
                <a:stretch>
                  <a:fillRect/>
                </a:stretch>
              </a:blipFill>
            </p:spPr>
            <p:txBody>
              <a:bodyPr/>
              <a:lstStyle/>
              <a:p>
                <a:r>
                  <a:rPr lang="zh-CN" altLang="en-US">
                    <a:noFill/>
                  </a:rPr>
                  <a:t> </a:t>
                </a:r>
              </a:p>
            </p:txBody>
          </p:sp>
        </mc:Fallback>
      </mc:AlternateContent>
      <p:sp>
        <p:nvSpPr>
          <p:cNvPr id="82" name="標題 1"/>
          <p:cNvSpPr>
            <a:spLocks noGrp="1"/>
          </p:cNvSpPr>
          <p:nvPr>
            <p:ph type="title"/>
          </p:nvPr>
        </p:nvSpPr>
        <p:spPr/>
        <p:txBody>
          <a:bodyPr/>
          <a:lstStyle/>
          <a:p>
            <a:r>
              <a:rPr lang="en-US" altLang="zh-TW" dirty="0"/>
              <a:t>Backpropagation – Backward pass</a:t>
            </a:r>
            <a:endParaRPr lang="zh-TW" altLang="en-US" dirty="0"/>
          </a:p>
        </p:txBody>
      </p:sp>
      <mc:AlternateContent xmlns:mc="http://schemas.openxmlformats.org/markup-compatibility/2006" xmlns:a14="http://schemas.microsoft.com/office/drawing/2010/main">
        <mc:Choice Requires="a14">
          <p:sp>
            <p:nvSpPr>
              <p:cNvPr id="83" name="文字方塊 82"/>
              <p:cNvSpPr txBox="1"/>
              <p:nvPr/>
            </p:nvSpPr>
            <p:spPr>
              <a:xfrm>
                <a:off x="1095884" y="2404536"/>
                <a:ext cx="11014837" cy="612796"/>
              </a:xfrm>
              <a:prstGeom prst="rect">
                <a:avLst/>
              </a:prstGeom>
              <a:noFill/>
            </p:spPr>
            <p:txBody>
              <a:bodyPr wrap="square" lIns="0" tIns="0" rIns="0" bIns="0" rtlCol="0">
                <a:spAutoFit/>
              </a:bodyPr>
              <a:lstStyle/>
              <a:p>
                <a:pPr algn="l" defTabSz="650230" hangingPunct="1"/>
                <a:r>
                  <a:rPr lang="en-US" altLang="zh-TW" sz="3982" kern="1200" dirty="0">
                    <a:solidFill>
                      <a:prstClr val="black"/>
                    </a:solidFill>
                    <a:latin typeface="Calibri" panose="020F0502020204030204"/>
                    <a:cs typeface="+mn-cs"/>
                  </a:rPr>
                  <a:t>Compute </a:t>
                </a:r>
                <a14:m>
                  <m:oMath xmlns:m="http://schemas.openxmlformats.org/officeDocument/2006/math">
                    <m:f>
                      <m:fPr>
                        <m:type m:val="lin"/>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𝑙</m:t>
                        </m:r>
                      </m:num>
                      <m:den>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𝑧</m:t>
                        </m:r>
                      </m:den>
                    </m:f>
                  </m:oMath>
                </a14:m>
                <a:r>
                  <a:rPr lang="en-US" altLang="zh-TW" sz="3982" kern="1200" dirty="0">
                    <a:solidFill>
                      <a:prstClr val="black"/>
                    </a:solidFill>
                    <a:latin typeface="Calibri" panose="020F0502020204030204"/>
                    <a:cs typeface="+mn-cs"/>
                  </a:rPr>
                  <a:t> for all activation function inputs z</a:t>
                </a:r>
                <a:endParaRPr lang="zh-TW" altLang="en-US" sz="3982" kern="1200" dirty="0">
                  <a:solidFill>
                    <a:prstClr val="black"/>
                  </a:solidFill>
                  <a:latin typeface="Calibri" panose="020F0502020204030204"/>
                  <a:cs typeface="+mn-cs"/>
                </a:endParaRPr>
              </a:p>
            </p:txBody>
          </p:sp>
        </mc:Choice>
        <mc:Fallback xmlns="">
          <p:sp>
            <p:nvSpPr>
              <p:cNvPr id="83" name="文字方塊 82"/>
              <p:cNvSpPr txBox="1">
                <a:spLocks noRot="1" noChangeAspect="1" noMove="1" noResize="1" noEditPoints="1" noAdjustHandles="1" noChangeArrowheads="1" noChangeShapeType="1" noTextEdit="1"/>
              </p:cNvSpPr>
              <p:nvPr/>
            </p:nvSpPr>
            <p:spPr>
              <a:xfrm>
                <a:off x="1095884" y="2404536"/>
                <a:ext cx="11014837" cy="612796"/>
              </a:xfrm>
              <a:prstGeom prst="rect">
                <a:avLst/>
              </a:prstGeom>
              <a:blipFill>
                <a:blip r:embed="rId21"/>
                <a:stretch>
                  <a:fillRect l="-2822" t="-24752" b="-495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字方塊 60"/>
              <p:cNvSpPr txBox="1"/>
              <p:nvPr/>
            </p:nvSpPr>
            <p:spPr>
              <a:xfrm>
                <a:off x="11697119" y="3592253"/>
                <a:ext cx="611065" cy="612796"/>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982" i="1" kern="1200">
                              <a:solidFill>
                                <a:prstClr val="black"/>
                              </a:solidFill>
                              <a:latin typeface="Cambria Math" panose="02040503050406030204" pitchFamily="18" charset="0"/>
                              <a:cs typeface="+mn-cs"/>
                            </a:rPr>
                          </m:ctrlPr>
                        </m:sSubPr>
                        <m:e>
                          <m:r>
                            <a:rPr lang="en-US" altLang="zh-TW" sz="3982" i="1" kern="1200">
                              <a:solidFill>
                                <a:prstClr val="black"/>
                              </a:solidFill>
                              <a:latin typeface="Cambria Math" panose="02040503050406030204" pitchFamily="18" charset="0"/>
                              <a:cs typeface="+mn-cs"/>
                            </a:rPr>
                            <m:t>𝑦</m:t>
                          </m:r>
                        </m:e>
                        <m:sub>
                          <m:r>
                            <a:rPr lang="en-US" altLang="zh-TW" sz="3982" i="1" kern="1200">
                              <a:solidFill>
                                <a:prstClr val="black"/>
                              </a:solidFill>
                              <a:latin typeface="Cambria Math" panose="02040503050406030204" pitchFamily="18" charset="0"/>
                              <a:cs typeface="+mn-cs"/>
                            </a:rPr>
                            <m:t>1</m:t>
                          </m:r>
                        </m:sub>
                      </m:sSub>
                    </m:oMath>
                  </m:oMathPara>
                </a14:m>
                <a:endParaRPr lang="zh-TW" altLang="en-US" sz="3982" kern="1200" dirty="0">
                  <a:solidFill>
                    <a:prstClr val="black"/>
                  </a:solidFill>
                  <a:latin typeface="Calibri" panose="020F0502020204030204"/>
                  <a:cs typeface="+mn-cs"/>
                </a:endParaRPr>
              </a:p>
            </p:txBody>
          </p:sp>
        </mc:Choice>
        <mc:Fallback xmlns="">
          <p:sp>
            <p:nvSpPr>
              <p:cNvPr id="61" name="文字方塊 60"/>
              <p:cNvSpPr txBox="1">
                <a:spLocks noRot="1" noChangeAspect="1" noMove="1" noResize="1" noEditPoints="1" noAdjustHandles="1" noChangeArrowheads="1" noChangeShapeType="1" noTextEdit="1"/>
              </p:cNvSpPr>
              <p:nvPr/>
            </p:nvSpPr>
            <p:spPr>
              <a:xfrm>
                <a:off x="11697119" y="3592253"/>
                <a:ext cx="611065" cy="612796"/>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字方塊 63"/>
              <p:cNvSpPr txBox="1"/>
              <p:nvPr/>
            </p:nvSpPr>
            <p:spPr>
              <a:xfrm>
                <a:off x="11752641" y="6164565"/>
                <a:ext cx="622863" cy="612796"/>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982" i="1" kern="1200">
                              <a:solidFill>
                                <a:prstClr val="black"/>
                              </a:solidFill>
                              <a:latin typeface="Cambria Math" panose="02040503050406030204" pitchFamily="18" charset="0"/>
                              <a:cs typeface="+mn-cs"/>
                            </a:rPr>
                          </m:ctrlPr>
                        </m:sSubPr>
                        <m:e>
                          <m:r>
                            <a:rPr lang="en-US" altLang="zh-TW" sz="3982" i="1" kern="1200">
                              <a:solidFill>
                                <a:prstClr val="black"/>
                              </a:solidFill>
                              <a:latin typeface="Cambria Math" panose="02040503050406030204" pitchFamily="18" charset="0"/>
                              <a:cs typeface="+mn-cs"/>
                            </a:rPr>
                            <m:t>𝑦</m:t>
                          </m:r>
                        </m:e>
                        <m:sub>
                          <m:r>
                            <a:rPr lang="en-US" altLang="zh-TW" sz="3982" i="1" kern="1200">
                              <a:solidFill>
                                <a:prstClr val="black"/>
                              </a:solidFill>
                              <a:latin typeface="Cambria Math" panose="02040503050406030204" pitchFamily="18" charset="0"/>
                              <a:cs typeface="+mn-cs"/>
                            </a:rPr>
                            <m:t>2</m:t>
                          </m:r>
                        </m:sub>
                      </m:sSub>
                    </m:oMath>
                  </m:oMathPara>
                </a14:m>
                <a:endParaRPr lang="zh-TW" altLang="en-US" sz="3982" kern="1200" dirty="0">
                  <a:solidFill>
                    <a:prstClr val="black"/>
                  </a:solidFill>
                  <a:latin typeface="Calibri" panose="020F0502020204030204"/>
                  <a:cs typeface="+mn-cs"/>
                </a:endParaRPr>
              </a:p>
            </p:txBody>
          </p:sp>
        </mc:Choice>
        <mc:Fallback xmlns="">
          <p:sp>
            <p:nvSpPr>
              <p:cNvPr id="64" name="文字方塊 63"/>
              <p:cNvSpPr txBox="1">
                <a:spLocks noRot="1" noChangeAspect="1" noMove="1" noResize="1" noEditPoints="1" noAdjustHandles="1" noChangeArrowheads="1" noChangeShapeType="1" noTextEdit="1"/>
              </p:cNvSpPr>
              <p:nvPr/>
            </p:nvSpPr>
            <p:spPr>
              <a:xfrm>
                <a:off x="11752641" y="6164565"/>
                <a:ext cx="622863" cy="612796"/>
              </a:xfrm>
              <a:prstGeom prst="rect">
                <a:avLst/>
              </a:prstGeom>
              <a:blipFill>
                <a:blip r:embed="rId23"/>
                <a:stretch>
                  <a:fillRect/>
                </a:stretch>
              </a:blipFill>
            </p:spPr>
            <p:txBody>
              <a:bodyPr/>
              <a:lstStyle/>
              <a:p>
                <a:r>
                  <a:rPr lang="zh-CN" altLang="en-US">
                    <a:noFill/>
                  </a:rPr>
                  <a:t> </a:t>
                </a:r>
              </a:p>
            </p:txBody>
          </p:sp>
        </mc:Fallback>
      </mc:AlternateContent>
      <p:sp>
        <p:nvSpPr>
          <p:cNvPr id="2" name="文字方塊 1"/>
          <p:cNvSpPr txBox="1"/>
          <p:nvPr/>
        </p:nvSpPr>
        <p:spPr>
          <a:xfrm>
            <a:off x="252401" y="7034987"/>
            <a:ext cx="5328317" cy="705129"/>
          </a:xfrm>
          <a:prstGeom prst="rect">
            <a:avLst/>
          </a:prstGeom>
          <a:noFill/>
        </p:spPr>
        <p:txBody>
          <a:bodyPr wrap="square" rtlCol="0">
            <a:spAutoFit/>
          </a:bodyPr>
          <a:lstStyle/>
          <a:p>
            <a:pPr algn="l" defTabSz="650230" hangingPunct="1"/>
            <a:r>
              <a:rPr lang="en-US" altLang="zh-TW" sz="3982" b="1" i="1" u="sng" kern="1200" dirty="0">
                <a:solidFill>
                  <a:prstClr val="black"/>
                </a:solidFill>
                <a:latin typeface="Calibri" panose="020F0502020204030204"/>
                <a:cs typeface="+mn-cs"/>
              </a:rPr>
              <a:t>Case 1. Output Layer</a:t>
            </a:r>
            <a:endParaRPr lang="zh-TW" altLang="en-US" sz="3982" b="1" i="1" u="sng" kern="1200" dirty="0">
              <a:solidFill>
                <a:prstClr val="black"/>
              </a:solidFill>
              <a:latin typeface="Calibri" panose="020F0502020204030204"/>
              <a:cs typeface="+mn-cs"/>
            </a:endParaRPr>
          </a:p>
        </p:txBody>
      </p:sp>
      <mc:AlternateContent xmlns:mc="http://schemas.openxmlformats.org/markup-compatibility/2006" xmlns:a14="http://schemas.microsoft.com/office/drawing/2010/main">
        <mc:Choice Requires="a14">
          <p:sp>
            <p:nvSpPr>
              <p:cNvPr id="65" name="文字方塊 64"/>
              <p:cNvSpPr txBox="1"/>
              <p:nvPr/>
            </p:nvSpPr>
            <p:spPr>
              <a:xfrm>
                <a:off x="1679433" y="7972905"/>
                <a:ext cx="3112262" cy="1269450"/>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f>
                        <m:fPr>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𝑙</m:t>
                          </m:r>
                        </m:num>
                        <m:den>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𝑧</m:t>
                          </m:r>
                          <m:r>
                            <a:rPr lang="en-US" altLang="zh-TW" sz="3982" i="1" kern="1200">
                              <a:solidFill>
                                <a:prstClr val="black"/>
                              </a:solidFill>
                              <a:latin typeface="Cambria Math" panose="02040503050406030204" pitchFamily="18" charset="0"/>
                              <a:cs typeface="+mn-cs"/>
                            </a:rPr>
                            <m:t>′</m:t>
                          </m:r>
                        </m:den>
                      </m:f>
                      <m:r>
                        <a:rPr lang="en-US" altLang="zh-TW" sz="3982" i="1" kern="1200">
                          <a:solidFill>
                            <a:prstClr val="black"/>
                          </a:solidFill>
                          <a:latin typeface="Cambria Math" panose="02040503050406030204" pitchFamily="18" charset="0"/>
                          <a:cs typeface="+mn-cs"/>
                        </a:rPr>
                        <m:t>=</m:t>
                      </m:r>
                      <m:f>
                        <m:fPr>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m:t>
                          </m:r>
                          <m:sSub>
                            <m:sSubPr>
                              <m:ctrlPr>
                                <a:rPr lang="en-US" altLang="zh-TW" sz="3982" i="1" kern="1200">
                                  <a:solidFill>
                                    <a:prstClr val="black"/>
                                  </a:solidFill>
                                  <a:latin typeface="Cambria Math" panose="02040503050406030204" pitchFamily="18" charset="0"/>
                                  <a:cs typeface="+mn-cs"/>
                                </a:rPr>
                              </m:ctrlPr>
                            </m:sSubPr>
                            <m:e>
                              <m:r>
                                <a:rPr lang="en-US" altLang="zh-TW" sz="3982" i="1" kern="1200">
                                  <a:solidFill>
                                    <a:prstClr val="black"/>
                                  </a:solidFill>
                                  <a:latin typeface="Cambria Math" panose="02040503050406030204" pitchFamily="18" charset="0"/>
                                  <a:cs typeface="+mn-cs"/>
                                </a:rPr>
                                <m:t>𝑦</m:t>
                              </m:r>
                            </m:e>
                            <m:sub>
                              <m:r>
                                <a:rPr lang="en-US" altLang="zh-TW" sz="3982" i="1" kern="1200">
                                  <a:solidFill>
                                    <a:prstClr val="black"/>
                                  </a:solidFill>
                                  <a:latin typeface="Cambria Math" panose="02040503050406030204" pitchFamily="18" charset="0"/>
                                  <a:cs typeface="+mn-cs"/>
                                </a:rPr>
                                <m:t>1</m:t>
                              </m:r>
                            </m:sub>
                          </m:sSub>
                        </m:num>
                        <m:den>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𝑧</m:t>
                          </m:r>
                          <m:r>
                            <a:rPr lang="en-US" altLang="zh-TW" sz="3982" i="1" kern="1200">
                              <a:solidFill>
                                <a:prstClr val="black"/>
                              </a:solidFill>
                              <a:latin typeface="Cambria Math" panose="02040503050406030204" pitchFamily="18" charset="0"/>
                              <a:cs typeface="+mn-cs"/>
                            </a:rPr>
                            <m:t>′</m:t>
                          </m:r>
                        </m:den>
                      </m:f>
                      <m:f>
                        <m:fPr>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𝑙</m:t>
                          </m:r>
                        </m:num>
                        <m:den>
                          <m:r>
                            <a:rPr lang="zh-TW" altLang="en-US" sz="3982" i="1" kern="1200">
                              <a:solidFill>
                                <a:prstClr val="black"/>
                              </a:solidFill>
                              <a:latin typeface="Cambria Math" panose="02040503050406030204" pitchFamily="18" charset="0"/>
                              <a:cs typeface="+mn-cs"/>
                            </a:rPr>
                            <m:t>𝜕</m:t>
                          </m:r>
                          <m:sSub>
                            <m:sSubPr>
                              <m:ctrlPr>
                                <a:rPr lang="en-US" altLang="zh-TW" sz="3982" i="1" kern="1200">
                                  <a:solidFill>
                                    <a:prstClr val="black"/>
                                  </a:solidFill>
                                  <a:latin typeface="Cambria Math" panose="02040503050406030204" pitchFamily="18" charset="0"/>
                                  <a:cs typeface="+mn-cs"/>
                                </a:rPr>
                              </m:ctrlPr>
                            </m:sSubPr>
                            <m:e>
                              <m:r>
                                <a:rPr lang="en-US" altLang="zh-TW" sz="3982" i="1" kern="1200">
                                  <a:solidFill>
                                    <a:prstClr val="black"/>
                                  </a:solidFill>
                                  <a:latin typeface="Cambria Math" panose="02040503050406030204" pitchFamily="18" charset="0"/>
                                  <a:cs typeface="+mn-cs"/>
                                </a:rPr>
                                <m:t>𝑦</m:t>
                              </m:r>
                            </m:e>
                            <m:sub>
                              <m:r>
                                <a:rPr lang="en-US" altLang="zh-TW" sz="3982" i="1" kern="1200">
                                  <a:solidFill>
                                    <a:prstClr val="black"/>
                                  </a:solidFill>
                                  <a:latin typeface="Cambria Math" panose="02040503050406030204" pitchFamily="18" charset="0"/>
                                  <a:cs typeface="+mn-cs"/>
                                </a:rPr>
                                <m:t>1</m:t>
                              </m:r>
                            </m:sub>
                          </m:sSub>
                        </m:den>
                      </m:f>
                    </m:oMath>
                  </m:oMathPara>
                </a14:m>
                <a:endParaRPr lang="zh-TW" altLang="en-US" sz="3982" kern="1200" dirty="0">
                  <a:solidFill>
                    <a:prstClr val="black"/>
                  </a:solidFill>
                  <a:latin typeface="Calibri" panose="020F0502020204030204"/>
                  <a:cs typeface="+mn-cs"/>
                </a:endParaRPr>
              </a:p>
            </p:txBody>
          </p:sp>
        </mc:Choice>
        <mc:Fallback xmlns="">
          <p:sp>
            <p:nvSpPr>
              <p:cNvPr id="65" name="文字方塊 64"/>
              <p:cNvSpPr txBox="1">
                <a:spLocks noRot="1" noChangeAspect="1" noMove="1" noResize="1" noEditPoints="1" noAdjustHandles="1" noChangeArrowheads="1" noChangeShapeType="1" noTextEdit="1"/>
              </p:cNvSpPr>
              <p:nvPr/>
            </p:nvSpPr>
            <p:spPr>
              <a:xfrm>
                <a:off x="1679433" y="7972905"/>
                <a:ext cx="3112262" cy="1269450"/>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字方塊 66"/>
              <p:cNvSpPr txBox="1"/>
              <p:nvPr/>
            </p:nvSpPr>
            <p:spPr>
              <a:xfrm>
                <a:off x="5376353" y="7972905"/>
                <a:ext cx="3267305" cy="1269450"/>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f>
                        <m:fPr>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𝑙</m:t>
                          </m:r>
                        </m:num>
                        <m:den>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𝑧</m:t>
                          </m:r>
                          <m:r>
                            <a:rPr lang="en-US" altLang="zh-TW" sz="3982" i="1" kern="1200">
                              <a:solidFill>
                                <a:prstClr val="black"/>
                              </a:solidFill>
                              <a:latin typeface="Cambria Math" panose="02040503050406030204" pitchFamily="18" charset="0"/>
                              <a:cs typeface="+mn-cs"/>
                            </a:rPr>
                            <m:t>′′</m:t>
                          </m:r>
                        </m:den>
                      </m:f>
                      <m:r>
                        <a:rPr lang="en-US" altLang="zh-TW" sz="3982" i="1" kern="1200">
                          <a:solidFill>
                            <a:prstClr val="black"/>
                          </a:solidFill>
                          <a:latin typeface="Cambria Math" panose="02040503050406030204" pitchFamily="18" charset="0"/>
                          <a:cs typeface="+mn-cs"/>
                        </a:rPr>
                        <m:t>=</m:t>
                      </m:r>
                      <m:f>
                        <m:fPr>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m:t>
                          </m:r>
                          <m:sSub>
                            <m:sSubPr>
                              <m:ctrlPr>
                                <a:rPr lang="en-US" altLang="zh-TW" sz="3982" i="1" kern="1200">
                                  <a:solidFill>
                                    <a:prstClr val="black"/>
                                  </a:solidFill>
                                  <a:latin typeface="Cambria Math" panose="02040503050406030204" pitchFamily="18" charset="0"/>
                                  <a:cs typeface="+mn-cs"/>
                                </a:rPr>
                              </m:ctrlPr>
                            </m:sSubPr>
                            <m:e>
                              <m:r>
                                <a:rPr lang="en-US" altLang="zh-TW" sz="3982" i="1" kern="1200">
                                  <a:solidFill>
                                    <a:prstClr val="black"/>
                                  </a:solidFill>
                                  <a:latin typeface="Cambria Math" panose="02040503050406030204" pitchFamily="18" charset="0"/>
                                  <a:cs typeface="+mn-cs"/>
                                </a:rPr>
                                <m:t>𝑦</m:t>
                              </m:r>
                            </m:e>
                            <m:sub>
                              <m:r>
                                <a:rPr lang="en-US" altLang="zh-TW" sz="3982" i="1" kern="1200">
                                  <a:solidFill>
                                    <a:prstClr val="black"/>
                                  </a:solidFill>
                                  <a:latin typeface="Cambria Math" panose="02040503050406030204" pitchFamily="18" charset="0"/>
                                  <a:cs typeface="+mn-cs"/>
                                </a:rPr>
                                <m:t>2</m:t>
                              </m:r>
                            </m:sub>
                          </m:sSub>
                        </m:num>
                        <m:den>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𝑧</m:t>
                          </m:r>
                          <m:r>
                            <a:rPr lang="en-US" altLang="zh-TW" sz="3982" i="1" kern="1200">
                              <a:solidFill>
                                <a:prstClr val="black"/>
                              </a:solidFill>
                              <a:latin typeface="Cambria Math" panose="02040503050406030204" pitchFamily="18" charset="0"/>
                              <a:cs typeface="+mn-cs"/>
                            </a:rPr>
                            <m:t>′′</m:t>
                          </m:r>
                        </m:den>
                      </m:f>
                      <m:f>
                        <m:fPr>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𝑙</m:t>
                          </m:r>
                        </m:num>
                        <m:den>
                          <m:r>
                            <a:rPr lang="zh-TW" altLang="en-US" sz="3982" i="1" kern="1200">
                              <a:solidFill>
                                <a:prstClr val="black"/>
                              </a:solidFill>
                              <a:latin typeface="Cambria Math" panose="02040503050406030204" pitchFamily="18" charset="0"/>
                              <a:cs typeface="+mn-cs"/>
                            </a:rPr>
                            <m:t>𝜕</m:t>
                          </m:r>
                          <m:sSub>
                            <m:sSubPr>
                              <m:ctrlPr>
                                <a:rPr lang="en-US" altLang="zh-TW" sz="3982" i="1" kern="1200">
                                  <a:solidFill>
                                    <a:prstClr val="black"/>
                                  </a:solidFill>
                                  <a:latin typeface="Cambria Math" panose="02040503050406030204" pitchFamily="18" charset="0"/>
                                  <a:cs typeface="+mn-cs"/>
                                </a:rPr>
                              </m:ctrlPr>
                            </m:sSubPr>
                            <m:e>
                              <m:r>
                                <a:rPr lang="en-US" altLang="zh-TW" sz="3982" i="1" kern="1200">
                                  <a:solidFill>
                                    <a:prstClr val="black"/>
                                  </a:solidFill>
                                  <a:latin typeface="Cambria Math" panose="02040503050406030204" pitchFamily="18" charset="0"/>
                                  <a:cs typeface="+mn-cs"/>
                                </a:rPr>
                                <m:t>𝑦</m:t>
                              </m:r>
                            </m:e>
                            <m:sub>
                              <m:r>
                                <a:rPr lang="en-US" altLang="zh-TW" sz="3982" i="1" kern="1200">
                                  <a:solidFill>
                                    <a:prstClr val="black"/>
                                  </a:solidFill>
                                  <a:latin typeface="Cambria Math" panose="02040503050406030204" pitchFamily="18" charset="0"/>
                                  <a:cs typeface="+mn-cs"/>
                                </a:rPr>
                                <m:t>2</m:t>
                              </m:r>
                            </m:sub>
                          </m:sSub>
                        </m:den>
                      </m:f>
                    </m:oMath>
                  </m:oMathPara>
                </a14:m>
                <a:endParaRPr lang="zh-TW" altLang="en-US" sz="3982" kern="1200" dirty="0">
                  <a:solidFill>
                    <a:prstClr val="black"/>
                  </a:solidFill>
                  <a:latin typeface="Calibri" panose="020F0502020204030204"/>
                  <a:cs typeface="+mn-cs"/>
                </a:endParaRPr>
              </a:p>
            </p:txBody>
          </p:sp>
        </mc:Choice>
        <mc:Fallback xmlns="">
          <p:sp>
            <p:nvSpPr>
              <p:cNvPr id="67" name="文字方塊 66"/>
              <p:cNvSpPr txBox="1">
                <a:spLocks noRot="1" noChangeAspect="1" noMove="1" noResize="1" noEditPoints="1" noAdjustHandles="1" noChangeArrowheads="1" noChangeShapeType="1" noTextEdit="1"/>
              </p:cNvSpPr>
              <p:nvPr/>
            </p:nvSpPr>
            <p:spPr>
              <a:xfrm>
                <a:off x="5376353" y="7972905"/>
                <a:ext cx="3267305" cy="1269450"/>
              </a:xfrm>
              <a:prstGeom prst="rect">
                <a:avLst/>
              </a:prstGeom>
              <a:blipFill>
                <a:blip r:embed="rId25"/>
                <a:stretch>
                  <a:fillRect/>
                </a:stretch>
              </a:blipFill>
            </p:spPr>
            <p:txBody>
              <a:bodyPr/>
              <a:lstStyle/>
              <a:p>
                <a:r>
                  <a:rPr lang="zh-CN" altLang="en-US">
                    <a:noFill/>
                  </a:rPr>
                  <a:t> </a:t>
                </a:r>
              </a:p>
            </p:txBody>
          </p:sp>
        </mc:Fallback>
      </mc:AlternateContent>
      <p:sp>
        <p:nvSpPr>
          <p:cNvPr id="3" name="文字方塊 2"/>
          <p:cNvSpPr txBox="1"/>
          <p:nvPr/>
        </p:nvSpPr>
        <p:spPr>
          <a:xfrm>
            <a:off x="9271355" y="8300634"/>
            <a:ext cx="1453268" cy="617541"/>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defTabSz="650230" hangingPunct="1"/>
            <a:r>
              <a:rPr lang="en-US" altLang="zh-TW" sz="3413" kern="1200" dirty="0">
                <a:solidFill>
                  <a:prstClr val="white"/>
                </a:solidFill>
                <a:latin typeface="Calibri" panose="020F0502020204030204"/>
              </a:rPr>
              <a:t>Done!</a:t>
            </a:r>
            <a:endParaRPr lang="zh-TW" altLang="en-US" sz="3413" kern="1200" dirty="0">
              <a:solidFill>
                <a:prstClr val="white"/>
              </a:solidFill>
              <a:latin typeface="Calibri" panose="020F0502020204030204"/>
            </a:endParaRPr>
          </a:p>
        </p:txBody>
      </p:sp>
    </p:spTree>
    <p:extLst>
      <p:ext uri="{BB962C8B-B14F-4D97-AF65-F5344CB8AC3E}">
        <p14:creationId xmlns:p14="http://schemas.microsoft.com/office/powerpoint/2010/main" val="330572832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5" grpId="0"/>
      <p:bldP spid="67" grpId="0"/>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p:cNvPicPr>
          <p:nvPr/>
        </p:nvPicPr>
        <p:blipFill>
          <a:blip r:embed="rId2">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
        <p:nvSpPr>
          <p:cNvPr id="3" name="TextBox 2"/>
          <p:cNvSpPr txBox="1"/>
          <p:nvPr/>
        </p:nvSpPr>
        <p:spPr>
          <a:xfrm>
            <a:off x="497209" y="482808"/>
            <a:ext cx="67326" cy="192360"/>
          </a:xfrm>
          <a:prstGeom prst="rect">
            <a:avLst/>
          </a:prstGeom>
          <a:noFill/>
        </p:spPr>
        <p:txBody>
          <a:bodyPr vert="horz" wrap="none" lIns="0" tIns="0" rIns="0" bIns="0" rtlCol="0">
            <a:spAutoFit/>
          </a:bodyPr>
          <a:lstStyle/>
          <a:p>
            <a:pPr>
              <a:lnSpc>
                <a:spcPts val="1500"/>
              </a:lnSpc>
            </a:pPr>
            <a:r>
              <a:rPr lang="en-US" altLang="zh-CN" sz="1500">
                <a:solidFill>
                  <a:srgbClr val="FFFFFF"/>
                </a:solidFill>
                <a:latin typeface="Times New Roman"/>
              </a:rPr>
              <a:t>•</a:t>
            </a:r>
            <a:endParaRPr lang="zh-CN" altLang="en-US" sz="1500">
              <a:solidFill>
                <a:srgbClr val="FFFFFF"/>
              </a:solidFill>
              <a:latin typeface="Times New Roman"/>
            </a:endParaRPr>
          </a:p>
        </p:txBody>
      </p:sp>
      <p:sp>
        <p:nvSpPr>
          <p:cNvPr id="4" name="TextBox 3"/>
          <p:cNvSpPr txBox="1"/>
          <p:nvPr/>
        </p:nvSpPr>
        <p:spPr>
          <a:xfrm>
            <a:off x="24829" y="44569"/>
            <a:ext cx="2051845"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深度前馈神经网络</a:t>
            </a:r>
          </a:p>
        </p:txBody>
      </p:sp>
      <p:sp>
        <p:nvSpPr>
          <p:cNvPr id="5" name="TextBox 4"/>
          <p:cNvSpPr txBox="1"/>
          <p:nvPr/>
        </p:nvSpPr>
        <p:spPr>
          <a:xfrm>
            <a:off x="686525" y="434548"/>
            <a:ext cx="1282402"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感知机限制</a:t>
            </a:r>
          </a:p>
        </p:txBody>
      </p:sp>
      <p:sp>
        <p:nvSpPr>
          <p:cNvPr id="6" name="TextBox 5"/>
          <p:cNvSpPr txBox="1"/>
          <p:nvPr/>
        </p:nvSpPr>
        <p:spPr>
          <a:xfrm>
            <a:off x="0" y="1248819"/>
            <a:ext cx="11883286" cy="2051844"/>
          </a:xfrm>
          <a:prstGeom prst="rect">
            <a:avLst/>
          </a:prstGeom>
          <a:noFill/>
        </p:spPr>
        <p:txBody>
          <a:bodyPr vert="horz" wrap="square" lIns="0" tIns="0" rIns="0" bIns="0" rtlCol="0">
            <a:spAutoFit/>
          </a:bodyPr>
          <a:lstStyle/>
          <a:p>
            <a:pPr>
              <a:lnSpc>
                <a:spcPts val="8000"/>
              </a:lnSpc>
            </a:pPr>
            <a:endParaRPr lang="en-US" altLang="zh-CN" sz="3200" dirty="0">
              <a:solidFill>
                <a:srgbClr val="000000"/>
              </a:solidFill>
              <a:latin typeface="微软雅黑"/>
            </a:endParaRPr>
          </a:p>
          <a:p>
            <a:pPr marL="514350" indent="-514350">
              <a:lnSpc>
                <a:spcPts val="8000"/>
              </a:lnSpc>
              <a:buAutoNum type="arabicPeriod"/>
            </a:pPr>
            <a:endParaRPr lang="en-US" altLang="zh-CN" sz="3200" dirty="0">
              <a:solidFill>
                <a:srgbClr val="000000"/>
              </a:solidFill>
              <a:latin typeface="微软雅黑"/>
            </a:endParaRPr>
          </a:p>
        </p:txBody>
      </p:sp>
      <p:sp>
        <p:nvSpPr>
          <p:cNvPr id="11" name="TextBox 5">
            <a:extLst>
              <a:ext uri="{FF2B5EF4-FFF2-40B4-BE49-F238E27FC236}">
                <a16:creationId xmlns:a16="http://schemas.microsoft.com/office/drawing/2014/main" id="{4A980154-C25B-4B32-9368-D06655808ED4}"/>
              </a:ext>
            </a:extLst>
          </p:cNvPr>
          <p:cNvSpPr txBox="1"/>
          <p:nvPr/>
        </p:nvSpPr>
        <p:spPr>
          <a:xfrm>
            <a:off x="174077" y="1328231"/>
            <a:ext cx="12830723" cy="4103688"/>
          </a:xfrm>
          <a:prstGeom prst="rect">
            <a:avLst/>
          </a:prstGeom>
          <a:noFill/>
        </p:spPr>
        <p:txBody>
          <a:bodyPr vert="horz" wrap="square" lIns="0" tIns="0" rIns="0" bIns="0" rtlCol="0">
            <a:spAutoFit/>
          </a:bodyPr>
          <a:lstStyle/>
          <a:p>
            <a:pPr algn="l">
              <a:lnSpc>
                <a:spcPts val="8000"/>
              </a:lnSpc>
            </a:pPr>
            <a:r>
              <a:rPr lang="zh-CN" altLang="en-US" sz="3200" dirty="0">
                <a:latin typeface="微软雅黑"/>
              </a:rPr>
              <a:t>感知机是线性分类器，当样本线性可分时，能收敛到一个线性分类器</a:t>
            </a:r>
            <a:endParaRPr lang="en-US" altLang="zh-CN" sz="3200" dirty="0">
              <a:latin typeface="微软雅黑"/>
            </a:endParaRPr>
          </a:p>
          <a:p>
            <a:pPr algn="l">
              <a:lnSpc>
                <a:spcPts val="8000"/>
              </a:lnSpc>
            </a:pPr>
            <a:r>
              <a:rPr lang="zh-CN" altLang="en-US" sz="3200" dirty="0">
                <a:latin typeface="微软雅黑"/>
              </a:rPr>
              <a:t>当数据不是线性可分时，算法不收敛，无法找到线性分类器。</a:t>
            </a:r>
            <a:endParaRPr lang="en-US" altLang="zh-CN" sz="3200" dirty="0">
              <a:latin typeface="微软雅黑"/>
            </a:endParaRPr>
          </a:p>
          <a:p>
            <a:pPr algn="l">
              <a:lnSpc>
                <a:spcPts val="8000"/>
              </a:lnSpc>
            </a:pPr>
            <a:endParaRPr lang="en-US" altLang="zh-CN" sz="3200" dirty="0">
              <a:latin typeface="微软雅黑"/>
            </a:endParaRPr>
          </a:p>
          <a:p>
            <a:pPr algn="l">
              <a:lnSpc>
                <a:spcPts val="8000"/>
              </a:lnSpc>
            </a:pPr>
            <a:r>
              <a:rPr lang="zh-CN" altLang="en-US" sz="3200" dirty="0">
                <a:latin typeface="微软雅黑"/>
              </a:rPr>
              <a:t>例子：</a:t>
            </a:r>
            <a:r>
              <a:rPr lang="en-US" altLang="zh-CN" sz="3200" dirty="0">
                <a:latin typeface="微软雅黑"/>
              </a:rPr>
              <a:t>XOR</a:t>
            </a:r>
            <a:r>
              <a:rPr lang="zh-CN" altLang="en-US" sz="3200" dirty="0">
                <a:latin typeface="微软雅黑"/>
              </a:rPr>
              <a:t>函数    </a:t>
            </a:r>
            <a:endParaRPr lang="en-US" altLang="zh-CN" sz="3200" dirty="0">
              <a:solidFill>
                <a:srgbClr val="000000"/>
              </a:solidFill>
              <a:latin typeface="微软雅黑"/>
            </a:endParaRPr>
          </a:p>
        </p:txBody>
      </p:sp>
    </p:spTree>
    <p:extLst>
      <p:ext uri="{BB962C8B-B14F-4D97-AF65-F5344CB8AC3E}">
        <p14:creationId xmlns:p14="http://schemas.microsoft.com/office/powerpoint/2010/main" val="40673135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直線單箭頭接點 35"/>
          <p:cNvCxnSpPr/>
          <p:nvPr/>
        </p:nvCxnSpPr>
        <p:spPr>
          <a:xfrm flipV="1">
            <a:off x="674472" y="5505018"/>
            <a:ext cx="705748" cy="55937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38" name="群組 37"/>
          <p:cNvGrpSpPr/>
          <p:nvPr/>
        </p:nvGrpSpPr>
        <p:grpSpPr>
          <a:xfrm>
            <a:off x="1435637" y="5118650"/>
            <a:ext cx="675546" cy="604838"/>
            <a:chOff x="3357891" y="3538413"/>
            <a:chExt cx="474993" cy="425277"/>
          </a:xfrm>
        </p:grpSpPr>
        <p:sp>
          <p:nvSpPr>
            <p:cNvPr id="39" name="矩形 38"/>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graphicFrame>
          <p:nvGraphicFramePr>
            <p:cNvPr id="40"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73746" name="方程式" r:id="rId4" imgW="139680" imgH="139680" progId="Equation.3">
                    <p:embed/>
                  </p:oleObj>
                </mc:Choice>
                <mc:Fallback>
                  <p:oleObj name="方程式" r:id="rId4" imgW="139680" imgH="139680" progId="Equation.3">
                    <p:embed/>
                    <p:pic>
                      <p:nvPicPr>
                        <p:cNvPr id="40" name="Object 12"/>
                        <p:cNvPicPr>
                          <a:picLocks noChangeAspect="1" noChangeArrowheads="1"/>
                        </p:cNvPicPr>
                        <p:nvPr/>
                      </p:nvPicPr>
                      <p:blipFill>
                        <a:blip r:embed="rId5"/>
                        <a:srcRect/>
                        <a:stretch>
                          <a:fillRect/>
                        </a:stretch>
                      </p:blipFill>
                      <p:spPr bwMode="auto">
                        <a:xfrm>
                          <a:off x="3435128" y="3545009"/>
                          <a:ext cx="385763" cy="387350"/>
                        </a:xfrm>
                        <a:prstGeom prst="rect">
                          <a:avLst/>
                        </a:prstGeom>
                        <a:noFill/>
                        <a:extLst/>
                      </p:spPr>
                    </p:pic>
                  </p:oleObj>
                </mc:Fallback>
              </mc:AlternateContent>
            </a:graphicData>
          </a:graphic>
        </p:graphicFrame>
      </p:grpSp>
      <p:cxnSp>
        <p:nvCxnSpPr>
          <p:cNvPr id="41" name="直線單箭頭接點 40"/>
          <p:cNvCxnSpPr/>
          <p:nvPr/>
        </p:nvCxnSpPr>
        <p:spPr>
          <a:xfrm flipV="1">
            <a:off x="2111182" y="5413982"/>
            <a:ext cx="119375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文字方塊 42"/>
              <p:cNvSpPr txBox="1"/>
              <p:nvPr/>
            </p:nvSpPr>
            <p:spPr>
              <a:xfrm>
                <a:off x="2488923" y="4675534"/>
                <a:ext cx="438273" cy="612796"/>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r>
                        <a:rPr lang="en-US" altLang="zh-TW" sz="3982" i="1" kern="1200">
                          <a:solidFill>
                            <a:prstClr val="black"/>
                          </a:solidFill>
                          <a:latin typeface="Cambria Math" panose="02040503050406030204" pitchFamily="18" charset="0"/>
                          <a:ea typeface="Cambria Math" panose="02040503050406030204" pitchFamily="18" charset="0"/>
                        </a:rPr>
                        <m:t>𝑧</m:t>
                      </m:r>
                      <m:r>
                        <a:rPr lang="en-US" altLang="zh-TW" sz="3982" i="1" kern="1200">
                          <a:solidFill>
                            <a:prstClr val="black"/>
                          </a:solidFill>
                          <a:latin typeface="Cambria Math" panose="02040503050406030204" pitchFamily="18" charset="0"/>
                          <a:ea typeface="Cambria Math" panose="02040503050406030204" pitchFamily="18" charset="0"/>
                        </a:rPr>
                        <m:t>′</m:t>
                      </m:r>
                    </m:oMath>
                  </m:oMathPara>
                </a14:m>
                <a:endParaRPr lang="zh-TW" altLang="en-US" sz="3982" kern="1200" dirty="0">
                  <a:solidFill>
                    <a:prstClr val="black"/>
                  </a:solidFill>
                  <a:latin typeface="Calibri" panose="020F0502020204030204"/>
                </a:endParaRPr>
              </a:p>
            </p:txBody>
          </p:sp>
        </mc:Choice>
        <mc:Fallback xmlns="">
          <p:sp>
            <p:nvSpPr>
              <p:cNvPr id="43" name="文字方塊 42"/>
              <p:cNvSpPr txBox="1">
                <a:spLocks noRot="1" noChangeAspect="1" noMove="1" noResize="1" noEditPoints="1" noAdjustHandles="1" noChangeArrowheads="1" noChangeShapeType="1" noTextEdit="1"/>
              </p:cNvSpPr>
              <p:nvPr/>
            </p:nvSpPr>
            <p:spPr>
              <a:xfrm>
                <a:off x="2488923" y="4675534"/>
                <a:ext cx="438273" cy="612796"/>
              </a:xfrm>
              <a:prstGeom prst="rect">
                <a:avLst/>
              </a:prstGeom>
              <a:blipFill>
                <a:blip r:embed="rId6"/>
                <a:stretch>
                  <a:fillRect/>
                </a:stretch>
              </a:blipFill>
            </p:spPr>
            <p:txBody>
              <a:bodyPr/>
              <a:lstStyle/>
              <a:p>
                <a:r>
                  <a:rPr lang="zh-CN" altLang="en-US">
                    <a:noFill/>
                  </a:rPr>
                  <a:t> </a:t>
                </a:r>
              </a:p>
            </p:txBody>
          </p:sp>
        </mc:Fallback>
      </mc:AlternateContent>
      <p:grpSp>
        <p:nvGrpSpPr>
          <p:cNvPr id="49" name="群組 48"/>
          <p:cNvGrpSpPr/>
          <p:nvPr/>
        </p:nvGrpSpPr>
        <p:grpSpPr>
          <a:xfrm>
            <a:off x="1407407" y="7704180"/>
            <a:ext cx="675546" cy="604838"/>
            <a:chOff x="3357891" y="3538413"/>
            <a:chExt cx="474993" cy="425277"/>
          </a:xfrm>
        </p:grpSpPr>
        <p:sp>
          <p:nvSpPr>
            <p:cNvPr id="50" name="矩形 49"/>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graphicFrame>
          <p:nvGraphicFramePr>
            <p:cNvPr id="51"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73747" name="方程式" r:id="rId7" imgW="139680" imgH="139680" progId="Equation.3">
                    <p:embed/>
                  </p:oleObj>
                </mc:Choice>
                <mc:Fallback>
                  <p:oleObj name="方程式" r:id="rId7" imgW="139680" imgH="139680" progId="Equation.3">
                    <p:embed/>
                    <p:pic>
                      <p:nvPicPr>
                        <p:cNvPr id="51" name="Object 12"/>
                        <p:cNvPicPr>
                          <a:picLocks noChangeAspect="1" noChangeArrowheads="1"/>
                        </p:cNvPicPr>
                        <p:nvPr/>
                      </p:nvPicPr>
                      <p:blipFill>
                        <a:blip r:embed="rId5"/>
                        <a:srcRect/>
                        <a:stretch>
                          <a:fillRect/>
                        </a:stretch>
                      </p:blipFill>
                      <p:spPr bwMode="auto">
                        <a:xfrm>
                          <a:off x="3435128" y="3545009"/>
                          <a:ext cx="385763" cy="387350"/>
                        </a:xfrm>
                        <a:prstGeom prst="rect">
                          <a:avLst/>
                        </a:prstGeom>
                        <a:noFill/>
                        <a:extLst/>
                      </p:spPr>
                    </p:pic>
                  </p:oleObj>
                </mc:Fallback>
              </mc:AlternateContent>
            </a:graphicData>
          </a:graphic>
        </p:graphicFrame>
      </p:grpSp>
      <p:cxnSp>
        <p:nvCxnSpPr>
          <p:cNvPr id="52" name="直線單箭頭接點 51"/>
          <p:cNvCxnSpPr/>
          <p:nvPr/>
        </p:nvCxnSpPr>
        <p:spPr>
          <a:xfrm flipV="1">
            <a:off x="2128281" y="8044393"/>
            <a:ext cx="119375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文字方塊 52"/>
              <p:cNvSpPr txBox="1"/>
              <p:nvPr/>
            </p:nvSpPr>
            <p:spPr>
              <a:xfrm>
                <a:off x="2444292" y="7308976"/>
                <a:ext cx="582555" cy="612796"/>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lgn="l" defTabSz="650230" hangingPunct="1"/>
                <a14:m>
                  <m:oMath xmlns:m="http://schemas.openxmlformats.org/officeDocument/2006/math">
                    <m:r>
                      <a:rPr lang="en-US" altLang="zh-TW" sz="3982" i="1" kern="1200">
                        <a:solidFill>
                          <a:prstClr val="black"/>
                        </a:solidFill>
                        <a:latin typeface="Cambria Math" panose="02040503050406030204" pitchFamily="18" charset="0"/>
                        <a:ea typeface="Cambria Math" panose="02040503050406030204" pitchFamily="18" charset="0"/>
                      </a:rPr>
                      <m:t>𝑧</m:t>
                    </m:r>
                  </m:oMath>
                </a14:m>
                <a:r>
                  <a:rPr lang="en-US" altLang="zh-TW" sz="3982" kern="1200" dirty="0">
                    <a:solidFill>
                      <a:prstClr val="black"/>
                    </a:solidFill>
                    <a:latin typeface="Calibri" panose="020F0502020204030204"/>
                  </a:rPr>
                  <a:t>’’</a:t>
                </a:r>
                <a:endParaRPr lang="zh-TW" altLang="en-US" sz="3982" kern="1200" dirty="0">
                  <a:solidFill>
                    <a:prstClr val="black"/>
                  </a:solidFill>
                  <a:latin typeface="Calibri" panose="020F0502020204030204"/>
                </a:endParaRPr>
              </a:p>
            </p:txBody>
          </p:sp>
        </mc:Choice>
        <mc:Fallback xmlns="">
          <p:sp>
            <p:nvSpPr>
              <p:cNvPr id="53" name="文字方塊 52"/>
              <p:cNvSpPr txBox="1">
                <a:spLocks noRot="1" noChangeAspect="1" noMove="1" noResize="1" noEditPoints="1" noAdjustHandles="1" noChangeArrowheads="1" noChangeShapeType="1" noTextEdit="1"/>
              </p:cNvSpPr>
              <p:nvPr/>
            </p:nvSpPr>
            <p:spPr>
              <a:xfrm>
                <a:off x="2444292" y="7308976"/>
                <a:ext cx="582555" cy="612796"/>
              </a:xfrm>
              <a:prstGeom prst="rect">
                <a:avLst/>
              </a:prstGeom>
              <a:blipFill>
                <a:blip r:embed="rId8"/>
                <a:stretch>
                  <a:fillRect l="-9278" t="-25490" r="-38144" b="-47059"/>
                </a:stretch>
              </a:blipFill>
            </p:spPr>
            <p:txBody>
              <a:bodyPr/>
              <a:lstStyle/>
              <a:p>
                <a:r>
                  <a:rPr lang="zh-CN" altLang="en-US">
                    <a:noFill/>
                  </a:rPr>
                  <a:t> </a:t>
                </a:r>
              </a:p>
            </p:txBody>
          </p:sp>
        </mc:Fallback>
      </mc:AlternateContent>
      <p:cxnSp>
        <p:nvCxnSpPr>
          <p:cNvPr id="57" name="直線單箭頭接點 56"/>
          <p:cNvCxnSpPr/>
          <p:nvPr/>
        </p:nvCxnSpPr>
        <p:spPr>
          <a:xfrm>
            <a:off x="570039" y="8021104"/>
            <a:ext cx="810182" cy="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62" name="群組 61"/>
          <p:cNvGrpSpPr/>
          <p:nvPr/>
        </p:nvGrpSpPr>
        <p:grpSpPr>
          <a:xfrm>
            <a:off x="3344746" y="7615386"/>
            <a:ext cx="1430111" cy="816580"/>
            <a:chOff x="7251018" y="4360929"/>
            <a:chExt cx="1005547" cy="574158"/>
          </a:xfrm>
        </p:grpSpPr>
        <p:grpSp>
          <p:nvGrpSpPr>
            <p:cNvPr id="54" name="群組 53"/>
            <p:cNvGrpSpPr/>
            <p:nvPr/>
          </p:nvGrpSpPr>
          <p:grpSpPr>
            <a:xfrm>
              <a:off x="7251018" y="4360929"/>
              <a:ext cx="574158" cy="574158"/>
              <a:chOff x="5170781" y="1854574"/>
              <a:chExt cx="574158" cy="574158"/>
            </a:xfrm>
          </p:grpSpPr>
          <p:sp>
            <p:nvSpPr>
              <p:cNvPr id="55" name="橢圓 54"/>
              <p:cNvSpPr/>
              <p:nvPr/>
            </p:nvSpPr>
            <p:spPr>
              <a:xfrm>
                <a:off x="5170781" y="18545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56" name="手繪多邊形 55"/>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grpSp>
        <p:cxnSp>
          <p:nvCxnSpPr>
            <p:cNvPr id="59" name="直線單箭頭接點 58"/>
            <p:cNvCxnSpPr/>
            <p:nvPr/>
          </p:nvCxnSpPr>
          <p:spPr>
            <a:xfrm>
              <a:off x="7826300" y="4663918"/>
              <a:ext cx="4302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群組 62"/>
          <p:cNvGrpSpPr/>
          <p:nvPr/>
        </p:nvGrpSpPr>
        <p:grpSpPr>
          <a:xfrm>
            <a:off x="3318734" y="4987694"/>
            <a:ext cx="1432347" cy="816580"/>
            <a:chOff x="7204153" y="2522858"/>
            <a:chExt cx="1007119" cy="574158"/>
          </a:xfrm>
        </p:grpSpPr>
        <p:grpSp>
          <p:nvGrpSpPr>
            <p:cNvPr id="45" name="群組 44"/>
            <p:cNvGrpSpPr/>
            <p:nvPr/>
          </p:nvGrpSpPr>
          <p:grpSpPr>
            <a:xfrm>
              <a:off x="7204153" y="2522858"/>
              <a:ext cx="574158" cy="574158"/>
              <a:chOff x="5170781" y="1854574"/>
              <a:chExt cx="574158" cy="574158"/>
            </a:xfrm>
          </p:grpSpPr>
          <p:sp>
            <p:nvSpPr>
              <p:cNvPr id="46" name="橢圓 45"/>
              <p:cNvSpPr/>
              <p:nvPr/>
            </p:nvSpPr>
            <p:spPr>
              <a:xfrm>
                <a:off x="5170781" y="18545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47" name="手繪多邊形 46"/>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grpSp>
        <p:cxnSp>
          <p:nvCxnSpPr>
            <p:cNvPr id="60" name="直線單箭頭接點 59"/>
            <p:cNvCxnSpPr/>
            <p:nvPr/>
          </p:nvCxnSpPr>
          <p:spPr>
            <a:xfrm>
              <a:off x="7781007" y="2822862"/>
              <a:ext cx="4302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6" name="直線單箭頭接點 65"/>
          <p:cNvCxnSpPr/>
          <p:nvPr/>
        </p:nvCxnSpPr>
        <p:spPr>
          <a:xfrm flipV="1">
            <a:off x="1782101" y="5743366"/>
            <a:ext cx="0" cy="546406"/>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文字方塊 74"/>
              <p:cNvSpPr txBox="1"/>
              <p:nvPr/>
            </p:nvSpPr>
            <p:spPr>
              <a:xfrm>
                <a:off x="2318209" y="5519700"/>
                <a:ext cx="777456" cy="1164742"/>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f>
                        <m:fPr>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𝑙</m:t>
                          </m:r>
                        </m:num>
                        <m:den>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𝑧</m:t>
                          </m:r>
                          <m:r>
                            <a:rPr lang="en-US" altLang="zh-TW" sz="3982" i="1" kern="1200">
                              <a:solidFill>
                                <a:prstClr val="black"/>
                              </a:solidFill>
                              <a:latin typeface="Cambria Math" panose="02040503050406030204" pitchFamily="18" charset="0"/>
                              <a:cs typeface="+mn-cs"/>
                            </a:rPr>
                            <m:t>′</m:t>
                          </m:r>
                        </m:den>
                      </m:f>
                    </m:oMath>
                  </m:oMathPara>
                </a14:m>
                <a:endParaRPr lang="zh-TW" altLang="en-US" sz="3982" kern="1200" dirty="0">
                  <a:solidFill>
                    <a:prstClr val="black"/>
                  </a:solidFill>
                  <a:latin typeface="Calibri" panose="020F0502020204030204"/>
                  <a:cs typeface="+mn-cs"/>
                </a:endParaRPr>
              </a:p>
            </p:txBody>
          </p:sp>
        </mc:Choice>
        <mc:Fallback xmlns="">
          <p:sp>
            <p:nvSpPr>
              <p:cNvPr id="75" name="文字方塊 74"/>
              <p:cNvSpPr txBox="1">
                <a:spLocks noRot="1" noChangeAspect="1" noMove="1" noResize="1" noEditPoints="1" noAdjustHandles="1" noChangeArrowheads="1" noChangeShapeType="1" noTextEdit="1"/>
              </p:cNvSpPr>
              <p:nvPr/>
            </p:nvSpPr>
            <p:spPr>
              <a:xfrm>
                <a:off x="2318209" y="5519700"/>
                <a:ext cx="777456" cy="1164742"/>
              </a:xfrm>
              <a:prstGeom prst="rect">
                <a:avLst/>
              </a:prstGeom>
              <a:blipFill>
                <a:blip r:embed="rId9"/>
                <a:stretch>
                  <a:fillRect/>
                </a:stretch>
              </a:blipFill>
            </p:spPr>
            <p:txBody>
              <a:bodyPr/>
              <a:lstStyle/>
              <a:p>
                <a:r>
                  <a:rPr lang="zh-CN" altLang="en-US">
                    <a:noFill/>
                  </a:rPr>
                  <a:t> </a:t>
                </a:r>
              </a:p>
            </p:txBody>
          </p:sp>
        </mc:Fallback>
      </mc:AlternateContent>
      <p:sp>
        <p:nvSpPr>
          <p:cNvPr id="82" name="標題 1"/>
          <p:cNvSpPr>
            <a:spLocks noGrp="1"/>
          </p:cNvSpPr>
          <p:nvPr>
            <p:ph type="title"/>
          </p:nvPr>
        </p:nvSpPr>
        <p:spPr/>
        <p:txBody>
          <a:bodyPr/>
          <a:lstStyle/>
          <a:p>
            <a:r>
              <a:rPr lang="en-US" altLang="zh-TW" dirty="0"/>
              <a:t>Backpropagation – Backward pass</a:t>
            </a:r>
            <a:endParaRPr lang="zh-TW" altLang="en-US" dirty="0"/>
          </a:p>
        </p:txBody>
      </p:sp>
      <mc:AlternateContent xmlns:mc="http://schemas.openxmlformats.org/markup-compatibility/2006" xmlns:a14="http://schemas.microsoft.com/office/drawing/2010/main">
        <mc:Choice Requires="a14">
          <p:sp>
            <p:nvSpPr>
              <p:cNvPr id="83" name="文字方塊 82"/>
              <p:cNvSpPr txBox="1"/>
              <p:nvPr/>
            </p:nvSpPr>
            <p:spPr>
              <a:xfrm>
                <a:off x="1095884" y="2404536"/>
                <a:ext cx="11014837" cy="612796"/>
              </a:xfrm>
              <a:prstGeom prst="rect">
                <a:avLst/>
              </a:prstGeom>
              <a:noFill/>
            </p:spPr>
            <p:txBody>
              <a:bodyPr wrap="square" lIns="0" tIns="0" rIns="0" bIns="0" rtlCol="0">
                <a:spAutoFit/>
              </a:bodyPr>
              <a:lstStyle/>
              <a:p>
                <a:pPr algn="l" defTabSz="650230" hangingPunct="1"/>
                <a:r>
                  <a:rPr lang="en-US" altLang="zh-TW" sz="3982" kern="1200" dirty="0">
                    <a:solidFill>
                      <a:prstClr val="black"/>
                    </a:solidFill>
                    <a:latin typeface="Calibri" panose="020F0502020204030204"/>
                    <a:cs typeface="+mn-cs"/>
                  </a:rPr>
                  <a:t>Compute </a:t>
                </a:r>
                <a14:m>
                  <m:oMath xmlns:m="http://schemas.openxmlformats.org/officeDocument/2006/math">
                    <m:f>
                      <m:fPr>
                        <m:type m:val="lin"/>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𝑙</m:t>
                        </m:r>
                      </m:num>
                      <m:den>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𝑧</m:t>
                        </m:r>
                      </m:den>
                    </m:f>
                  </m:oMath>
                </a14:m>
                <a:r>
                  <a:rPr lang="en-US" altLang="zh-TW" sz="3982" kern="1200" dirty="0">
                    <a:solidFill>
                      <a:prstClr val="black"/>
                    </a:solidFill>
                    <a:latin typeface="Calibri" panose="020F0502020204030204"/>
                    <a:cs typeface="+mn-cs"/>
                  </a:rPr>
                  <a:t> for all activation function inputs z</a:t>
                </a:r>
                <a:endParaRPr lang="zh-TW" altLang="en-US" sz="3982" kern="1200" dirty="0">
                  <a:solidFill>
                    <a:prstClr val="black"/>
                  </a:solidFill>
                  <a:latin typeface="Calibri" panose="020F0502020204030204"/>
                  <a:cs typeface="+mn-cs"/>
                </a:endParaRPr>
              </a:p>
            </p:txBody>
          </p:sp>
        </mc:Choice>
        <mc:Fallback xmlns="">
          <p:sp>
            <p:nvSpPr>
              <p:cNvPr id="83" name="文字方塊 82"/>
              <p:cNvSpPr txBox="1">
                <a:spLocks noRot="1" noChangeAspect="1" noMove="1" noResize="1" noEditPoints="1" noAdjustHandles="1" noChangeArrowheads="1" noChangeShapeType="1" noTextEdit="1"/>
              </p:cNvSpPr>
              <p:nvPr/>
            </p:nvSpPr>
            <p:spPr>
              <a:xfrm>
                <a:off x="1095884" y="2404536"/>
                <a:ext cx="11014837" cy="612796"/>
              </a:xfrm>
              <a:prstGeom prst="rect">
                <a:avLst/>
              </a:prstGeom>
              <a:blipFill>
                <a:blip r:embed="rId10"/>
                <a:stretch>
                  <a:fillRect l="-2822" t="-24752" b="-49505"/>
                </a:stretch>
              </a:blipFill>
            </p:spPr>
            <p:txBody>
              <a:bodyPr/>
              <a:lstStyle/>
              <a:p>
                <a:r>
                  <a:rPr lang="zh-CN" altLang="en-US">
                    <a:noFill/>
                  </a:rPr>
                  <a:t> </a:t>
                </a:r>
              </a:p>
            </p:txBody>
          </p:sp>
        </mc:Fallback>
      </mc:AlternateContent>
      <p:sp>
        <p:nvSpPr>
          <p:cNvPr id="2" name="文字方塊 1"/>
          <p:cNvSpPr txBox="1"/>
          <p:nvPr/>
        </p:nvSpPr>
        <p:spPr>
          <a:xfrm>
            <a:off x="299216" y="3325045"/>
            <a:ext cx="5661683" cy="705129"/>
          </a:xfrm>
          <a:prstGeom prst="rect">
            <a:avLst/>
          </a:prstGeom>
          <a:noFill/>
        </p:spPr>
        <p:txBody>
          <a:bodyPr wrap="square" rtlCol="0">
            <a:spAutoFit/>
          </a:bodyPr>
          <a:lstStyle/>
          <a:p>
            <a:pPr algn="l" defTabSz="650230" hangingPunct="1"/>
            <a:r>
              <a:rPr lang="en-US" altLang="zh-TW" sz="3982" b="1" i="1" u="sng" kern="1200" dirty="0">
                <a:solidFill>
                  <a:prstClr val="black"/>
                </a:solidFill>
                <a:latin typeface="Calibri" panose="020F0502020204030204"/>
                <a:cs typeface="+mn-cs"/>
              </a:rPr>
              <a:t>Case 2. Not Output Layer</a:t>
            </a:r>
            <a:endParaRPr lang="zh-TW" altLang="en-US" sz="3982" b="1" i="1" u="sng" kern="1200" dirty="0">
              <a:solidFill>
                <a:prstClr val="black"/>
              </a:solidFill>
              <a:latin typeface="Calibri" panose="020F0502020204030204"/>
              <a:cs typeface="+mn-cs"/>
            </a:endParaRPr>
          </a:p>
        </p:txBody>
      </p:sp>
      <p:cxnSp>
        <p:nvCxnSpPr>
          <p:cNvPr id="68" name="直線單箭頭接點 67"/>
          <p:cNvCxnSpPr/>
          <p:nvPr/>
        </p:nvCxnSpPr>
        <p:spPr>
          <a:xfrm>
            <a:off x="625455" y="5413982"/>
            <a:ext cx="810182" cy="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a:off x="638970" y="7362424"/>
            <a:ext cx="705748" cy="55937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4846204" y="4889811"/>
            <a:ext cx="1052769" cy="705129"/>
          </a:xfrm>
          <a:prstGeom prst="rect">
            <a:avLst/>
          </a:prstGeom>
          <a:noFill/>
        </p:spPr>
        <p:txBody>
          <a:bodyPr wrap="square" rtlCol="0">
            <a:spAutoFit/>
          </a:bodyPr>
          <a:lstStyle/>
          <a:p>
            <a:pPr algn="l" defTabSz="650230" hangingPunct="1"/>
            <a:r>
              <a:rPr lang="en-US" altLang="zh-TW" sz="3982" kern="1200" dirty="0">
                <a:solidFill>
                  <a:prstClr val="black"/>
                </a:solidFill>
                <a:latin typeface="Calibri" panose="020F0502020204030204"/>
                <a:cs typeface="+mn-cs"/>
              </a:rPr>
              <a:t>……</a:t>
            </a:r>
            <a:endParaRPr lang="zh-TW" altLang="en-US" sz="3982" kern="1200" dirty="0">
              <a:solidFill>
                <a:prstClr val="black"/>
              </a:solidFill>
              <a:latin typeface="Calibri" panose="020F0502020204030204"/>
              <a:cs typeface="+mn-cs"/>
            </a:endParaRPr>
          </a:p>
        </p:txBody>
      </p:sp>
      <p:sp>
        <p:nvSpPr>
          <p:cNvPr id="70" name="文字方塊 69"/>
          <p:cNvSpPr txBox="1"/>
          <p:nvPr/>
        </p:nvSpPr>
        <p:spPr>
          <a:xfrm>
            <a:off x="4896734" y="7563253"/>
            <a:ext cx="1052769" cy="705129"/>
          </a:xfrm>
          <a:prstGeom prst="rect">
            <a:avLst/>
          </a:prstGeom>
          <a:noFill/>
        </p:spPr>
        <p:txBody>
          <a:bodyPr wrap="square" rtlCol="0">
            <a:spAutoFit/>
          </a:bodyPr>
          <a:lstStyle/>
          <a:p>
            <a:pPr algn="l" defTabSz="650230" hangingPunct="1"/>
            <a:r>
              <a:rPr lang="en-US" altLang="zh-TW" sz="3982" kern="1200" dirty="0">
                <a:solidFill>
                  <a:prstClr val="black"/>
                </a:solidFill>
                <a:latin typeface="Calibri" panose="020F0502020204030204"/>
                <a:cs typeface="+mn-cs"/>
              </a:rPr>
              <a:t>……</a:t>
            </a:r>
            <a:endParaRPr lang="zh-TW" altLang="en-US" sz="3982" kern="1200" dirty="0">
              <a:solidFill>
                <a:prstClr val="black"/>
              </a:solidFill>
              <a:latin typeface="Calibri" panose="020F0502020204030204"/>
              <a:cs typeface="+mn-cs"/>
            </a:endParaRPr>
          </a:p>
        </p:txBody>
      </p:sp>
      <mc:AlternateContent xmlns:mc="http://schemas.openxmlformats.org/markup-compatibility/2006" xmlns:a14="http://schemas.microsoft.com/office/drawing/2010/main">
        <mc:Choice Requires="a14">
          <p:sp>
            <p:nvSpPr>
              <p:cNvPr id="71" name="文字方塊 70"/>
              <p:cNvSpPr txBox="1"/>
              <p:nvPr/>
            </p:nvSpPr>
            <p:spPr>
              <a:xfrm>
                <a:off x="2318209" y="8162051"/>
                <a:ext cx="908902" cy="1164742"/>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f>
                        <m:fPr>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𝑙</m:t>
                          </m:r>
                        </m:num>
                        <m:den>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𝑧</m:t>
                          </m:r>
                          <m:r>
                            <a:rPr lang="en-US" altLang="zh-TW" sz="3982" i="1" kern="1200">
                              <a:solidFill>
                                <a:prstClr val="black"/>
                              </a:solidFill>
                              <a:latin typeface="Cambria Math" panose="02040503050406030204" pitchFamily="18" charset="0"/>
                              <a:cs typeface="+mn-cs"/>
                            </a:rPr>
                            <m:t>′′</m:t>
                          </m:r>
                        </m:den>
                      </m:f>
                    </m:oMath>
                  </m:oMathPara>
                </a14:m>
                <a:endParaRPr lang="zh-TW" altLang="en-US" sz="3982" kern="1200" dirty="0">
                  <a:solidFill>
                    <a:prstClr val="black"/>
                  </a:solidFill>
                  <a:latin typeface="Calibri" panose="020F0502020204030204"/>
                  <a:cs typeface="+mn-cs"/>
                </a:endParaRPr>
              </a:p>
            </p:txBody>
          </p:sp>
        </mc:Choice>
        <mc:Fallback xmlns="">
          <p:sp>
            <p:nvSpPr>
              <p:cNvPr id="71" name="文字方塊 70"/>
              <p:cNvSpPr txBox="1">
                <a:spLocks noRot="1" noChangeAspect="1" noMove="1" noResize="1" noEditPoints="1" noAdjustHandles="1" noChangeArrowheads="1" noChangeShapeType="1" noTextEdit="1"/>
              </p:cNvSpPr>
              <p:nvPr/>
            </p:nvSpPr>
            <p:spPr>
              <a:xfrm>
                <a:off x="2318209" y="8162051"/>
                <a:ext cx="908902" cy="1164742"/>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1596351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直線單箭頭接點 35"/>
          <p:cNvCxnSpPr/>
          <p:nvPr/>
        </p:nvCxnSpPr>
        <p:spPr>
          <a:xfrm flipV="1">
            <a:off x="674472" y="5505018"/>
            <a:ext cx="705748" cy="55937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38" name="群組 37"/>
          <p:cNvGrpSpPr/>
          <p:nvPr/>
        </p:nvGrpSpPr>
        <p:grpSpPr>
          <a:xfrm>
            <a:off x="1435637" y="5118650"/>
            <a:ext cx="675546" cy="604838"/>
            <a:chOff x="3357891" y="3538413"/>
            <a:chExt cx="474993" cy="425277"/>
          </a:xfrm>
        </p:grpSpPr>
        <p:sp>
          <p:nvSpPr>
            <p:cNvPr id="39" name="矩形 38"/>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graphicFrame>
          <p:nvGraphicFramePr>
            <p:cNvPr id="40"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74786" name="方程式" r:id="rId4" imgW="139680" imgH="139680" progId="Equation.3">
                    <p:embed/>
                  </p:oleObj>
                </mc:Choice>
                <mc:Fallback>
                  <p:oleObj name="方程式" r:id="rId4" imgW="139680" imgH="139680" progId="Equation.3">
                    <p:embed/>
                    <p:pic>
                      <p:nvPicPr>
                        <p:cNvPr id="40" name="Object 12"/>
                        <p:cNvPicPr>
                          <a:picLocks noChangeAspect="1" noChangeArrowheads="1"/>
                        </p:cNvPicPr>
                        <p:nvPr/>
                      </p:nvPicPr>
                      <p:blipFill>
                        <a:blip r:embed="rId5"/>
                        <a:srcRect/>
                        <a:stretch>
                          <a:fillRect/>
                        </a:stretch>
                      </p:blipFill>
                      <p:spPr bwMode="auto">
                        <a:xfrm>
                          <a:off x="3435128" y="3545009"/>
                          <a:ext cx="385763" cy="387350"/>
                        </a:xfrm>
                        <a:prstGeom prst="rect">
                          <a:avLst/>
                        </a:prstGeom>
                        <a:noFill/>
                        <a:extLst/>
                      </p:spPr>
                    </p:pic>
                  </p:oleObj>
                </mc:Fallback>
              </mc:AlternateContent>
            </a:graphicData>
          </a:graphic>
        </p:graphicFrame>
      </p:grpSp>
      <p:cxnSp>
        <p:nvCxnSpPr>
          <p:cNvPr id="41" name="直線單箭頭接點 40"/>
          <p:cNvCxnSpPr/>
          <p:nvPr/>
        </p:nvCxnSpPr>
        <p:spPr>
          <a:xfrm flipV="1">
            <a:off x="2111182" y="5413982"/>
            <a:ext cx="119375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文字方塊 42"/>
              <p:cNvSpPr txBox="1"/>
              <p:nvPr/>
            </p:nvSpPr>
            <p:spPr>
              <a:xfrm>
                <a:off x="2488923" y="4675534"/>
                <a:ext cx="438273" cy="612796"/>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r>
                        <a:rPr lang="en-US" altLang="zh-TW" sz="3982" i="1" kern="1200">
                          <a:solidFill>
                            <a:prstClr val="black"/>
                          </a:solidFill>
                          <a:latin typeface="Cambria Math" panose="02040503050406030204" pitchFamily="18" charset="0"/>
                          <a:ea typeface="Cambria Math" panose="02040503050406030204" pitchFamily="18" charset="0"/>
                        </a:rPr>
                        <m:t>𝑧</m:t>
                      </m:r>
                      <m:r>
                        <a:rPr lang="en-US" altLang="zh-TW" sz="3982" i="1" kern="1200">
                          <a:solidFill>
                            <a:prstClr val="black"/>
                          </a:solidFill>
                          <a:latin typeface="Cambria Math" panose="02040503050406030204" pitchFamily="18" charset="0"/>
                          <a:ea typeface="Cambria Math" panose="02040503050406030204" pitchFamily="18" charset="0"/>
                        </a:rPr>
                        <m:t>′</m:t>
                      </m:r>
                    </m:oMath>
                  </m:oMathPara>
                </a14:m>
                <a:endParaRPr lang="zh-TW" altLang="en-US" sz="3982" kern="1200" dirty="0">
                  <a:solidFill>
                    <a:prstClr val="black"/>
                  </a:solidFill>
                  <a:latin typeface="Calibri" panose="020F0502020204030204"/>
                </a:endParaRPr>
              </a:p>
            </p:txBody>
          </p:sp>
        </mc:Choice>
        <mc:Fallback xmlns="">
          <p:sp>
            <p:nvSpPr>
              <p:cNvPr id="43" name="文字方塊 42"/>
              <p:cNvSpPr txBox="1">
                <a:spLocks noRot="1" noChangeAspect="1" noMove="1" noResize="1" noEditPoints="1" noAdjustHandles="1" noChangeArrowheads="1" noChangeShapeType="1" noTextEdit="1"/>
              </p:cNvSpPr>
              <p:nvPr/>
            </p:nvSpPr>
            <p:spPr>
              <a:xfrm>
                <a:off x="2488923" y="4675534"/>
                <a:ext cx="438273" cy="612796"/>
              </a:xfrm>
              <a:prstGeom prst="rect">
                <a:avLst/>
              </a:prstGeom>
              <a:blipFill>
                <a:blip r:embed="rId6"/>
                <a:stretch>
                  <a:fillRect/>
                </a:stretch>
              </a:blipFill>
            </p:spPr>
            <p:txBody>
              <a:bodyPr/>
              <a:lstStyle/>
              <a:p>
                <a:r>
                  <a:rPr lang="zh-CN" altLang="en-US">
                    <a:noFill/>
                  </a:rPr>
                  <a:t> </a:t>
                </a:r>
              </a:p>
            </p:txBody>
          </p:sp>
        </mc:Fallback>
      </mc:AlternateContent>
      <p:grpSp>
        <p:nvGrpSpPr>
          <p:cNvPr id="49" name="群組 48"/>
          <p:cNvGrpSpPr/>
          <p:nvPr/>
        </p:nvGrpSpPr>
        <p:grpSpPr>
          <a:xfrm>
            <a:off x="1407407" y="7704180"/>
            <a:ext cx="675546" cy="604838"/>
            <a:chOff x="3357891" y="3538413"/>
            <a:chExt cx="474993" cy="425277"/>
          </a:xfrm>
        </p:grpSpPr>
        <p:sp>
          <p:nvSpPr>
            <p:cNvPr id="50" name="矩形 49"/>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graphicFrame>
          <p:nvGraphicFramePr>
            <p:cNvPr id="51"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74787" name="方程式" r:id="rId7" imgW="139680" imgH="139680" progId="Equation.3">
                    <p:embed/>
                  </p:oleObj>
                </mc:Choice>
                <mc:Fallback>
                  <p:oleObj name="方程式" r:id="rId7" imgW="139680" imgH="139680" progId="Equation.3">
                    <p:embed/>
                    <p:pic>
                      <p:nvPicPr>
                        <p:cNvPr id="51" name="Object 12"/>
                        <p:cNvPicPr>
                          <a:picLocks noChangeAspect="1" noChangeArrowheads="1"/>
                        </p:cNvPicPr>
                        <p:nvPr/>
                      </p:nvPicPr>
                      <p:blipFill>
                        <a:blip r:embed="rId5"/>
                        <a:srcRect/>
                        <a:stretch>
                          <a:fillRect/>
                        </a:stretch>
                      </p:blipFill>
                      <p:spPr bwMode="auto">
                        <a:xfrm>
                          <a:off x="3435128" y="3545009"/>
                          <a:ext cx="385763" cy="387350"/>
                        </a:xfrm>
                        <a:prstGeom prst="rect">
                          <a:avLst/>
                        </a:prstGeom>
                        <a:noFill/>
                        <a:extLst/>
                      </p:spPr>
                    </p:pic>
                  </p:oleObj>
                </mc:Fallback>
              </mc:AlternateContent>
            </a:graphicData>
          </a:graphic>
        </p:graphicFrame>
      </p:grpSp>
      <p:cxnSp>
        <p:nvCxnSpPr>
          <p:cNvPr id="52" name="直線單箭頭接點 51"/>
          <p:cNvCxnSpPr/>
          <p:nvPr/>
        </p:nvCxnSpPr>
        <p:spPr>
          <a:xfrm flipV="1">
            <a:off x="2128281" y="8044393"/>
            <a:ext cx="119375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文字方塊 52"/>
              <p:cNvSpPr txBox="1"/>
              <p:nvPr/>
            </p:nvSpPr>
            <p:spPr>
              <a:xfrm>
                <a:off x="2444292" y="7308976"/>
                <a:ext cx="582555" cy="612796"/>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lgn="l" defTabSz="650230" hangingPunct="1"/>
                <a14:m>
                  <m:oMath xmlns:m="http://schemas.openxmlformats.org/officeDocument/2006/math">
                    <m:r>
                      <a:rPr lang="en-US" altLang="zh-TW" sz="3982" i="1" kern="1200">
                        <a:solidFill>
                          <a:prstClr val="black"/>
                        </a:solidFill>
                        <a:latin typeface="Cambria Math" panose="02040503050406030204" pitchFamily="18" charset="0"/>
                        <a:ea typeface="Cambria Math" panose="02040503050406030204" pitchFamily="18" charset="0"/>
                      </a:rPr>
                      <m:t>𝑧</m:t>
                    </m:r>
                  </m:oMath>
                </a14:m>
                <a:r>
                  <a:rPr lang="en-US" altLang="zh-TW" sz="3982" kern="1200" dirty="0">
                    <a:solidFill>
                      <a:prstClr val="black"/>
                    </a:solidFill>
                    <a:latin typeface="Calibri" panose="020F0502020204030204"/>
                  </a:rPr>
                  <a:t>’’</a:t>
                </a:r>
                <a:endParaRPr lang="zh-TW" altLang="en-US" sz="3982" kern="1200" dirty="0">
                  <a:solidFill>
                    <a:prstClr val="black"/>
                  </a:solidFill>
                  <a:latin typeface="Calibri" panose="020F0502020204030204"/>
                </a:endParaRPr>
              </a:p>
            </p:txBody>
          </p:sp>
        </mc:Choice>
        <mc:Fallback xmlns="">
          <p:sp>
            <p:nvSpPr>
              <p:cNvPr id="53" name="文字方塊 52"/>
              <p:cNvSpPr txBox="1">
                <a:spLocks noRot="1" noChangeAspect="1" noMove="1" noResize="1" noEditPoints="1" noAdjustHandles="1" noChangeArrowheads="1" noChangeShapeType="1" noTextEdit="1"/>
              </p:cNvSpPr>
              <p:nvPr/>
            </p:nvSpPr>
            <p:spPr>
              <a:xfrm>
                <a:off x="2444292" y="7308976"/>
                <a:ext cx="582555" cy="612796"/>
              </a:xfrm>
              <a:prstGeom prst="rect">
                <a:avLst/>
              </a:prstGeom>
              <a:blipFill>
                <a:blip r:embed="rId8"/>
                <a:stretch>
                  <a:fillRect l="-9278" t="-25490" r="-38144" b="-47059"/>
                </a:stretch>
              </a:blipFill>
            </p:spPr>
            <p:txBody>
              <a:bodyPr/>
              <a:lstStyle/>
              <a:p>
                <a:r>
                  <a:rPr lang="zh-CN" altLang="en-US">
                    <a:noFill/>
                  </a:rPr>
                  <a:t> </a:t>
                </a:r>
              </a:p>
            </p:txBody>
          </p:sp>
        </mc:Fallback>
      </mc:AlternateContent>
      <p:cxnSp>
        <p:nvCxnSpPr>
          <p:cNvPr id="57" name="直線單箭頭接點 56"/>
          <p:cNvCxnSpPr/>
          <p:nvPr/>
        </p:nvCxnSpPr>
        <p:spPr>
          <a:xfrm>
            <a:off x="570039" y="8021104"/>
            <a:ext cx="810182" cy="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62" name="群組 61"/>
          <p:cNvGrpSpPr/>
          <p:nvPr/>
        </p:nvGrpSpPr>
        <p:grpSpPr>
          <a:xfrm>
            <a:off x="3344746" y="7615386"/>
            <a:ext cx="1430111" cy="816580"/>
            <a:chOff x="7251018" y="4360929"/>
            <a:chExt cx="1005547" cy="574158"/>
          </a:xfrm>
        </p:grpSpPr>
        <p:grpSp>
          <p:nvGrpSpPr>
            <p:cNvPr id="54" name="群組 53"/>
            <p:cNvGrpSpPr/>
            <p:nvPr/>
          </p:nvGrpSpPr>
          <p:grpSpPr>
            <a:xfrm>
              <a:off x="7251018" y="4360929"/>
              <a:ext cx="574158" cy="574158"/>
              <a:chOff x="5170781" y="1854574"/>
              <a:chExt cx="574158" cy="574158"/>
            </a:xfrm>
          </p:grpSpPr>
          <p:sp>
            <p:nvSpPr>
              <p:cNvPr id="55" name="橢圓 54"/>
              <p:cNvSpPr/>
              <p:nvPr/>
            </p:nvSpPr>
            <p:spPr>
              <a:xfrm>
                <a:off x="5170781" y="18545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56" name="手繪多邊形 55"/>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grpSp>
        <p:cxnSp>
          <p:nvCxnSpPr>
            <p:cNvPr id="59" name="直線單箭頭接點 58"/>
            <p:cNvCxnSpPr/>
            <p:nvPr/>
          </p:nvCxnSpPr>
          <p:spPr>
            <a:xfrm>
              <a:off x="7826300" y="4663918"/>
              <a:ext cx="4302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群組 44"/>
          <p:cNvGrpSpPr/>
          <p:nvPr/>
        </p:nvGrpSpPr>
        <p:grpSpPr>
          <a:xfrm>
            <a:off x="3318733" y="4987694"/>
            <a:ext cx="816580" cy="816580"/>
            <a:chOff x="5170781" y="1854574"/>
            <a:chExt cx="574158" cy="574158"/>
          </a:xfrm>
        </p:grpSpPr>
        <p:sp>
          <p:nvSpPr>
            <p:cNvPr id="46" name="橢圓 45"/>
            <p:cNvSpPr/>
            <p:nvPr/>
          </p:nvSpPr>
          <p:spPr>
            <a:xfrm>
              <a:off x="5170781" y="18545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47" name="手繪多邊形 46"/>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grpSp>
      <p:cxnSp>
        <p:nvCxnSpPr>
          <p:cNvPr id="66" name="直線單箭頭接點 65"/>
          <p:cNvCxnSpPr/>
          <p:nvPr/>
        </p:nvCxnSpPr>
        <p:spPr>
          <a:xfrm flipV="1">
            <a:off x="1782101" y="5743366"/>
            <a:ext cx="0" cy="546406"/>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文字方塊 74"/>
              <p:cNvSpPr txBox="1"/>
              <p:nvPr/>
            </p:nvSpPr>
            <p:spPr>
              <a:xfrm>
                <a:off x="2318209" y="5519700"/>
                <a:ext cx="777456" cy="1164742"/>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f>
                        <m:fPr>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𝑙</m:t>
                          </m:r>
                        </m:num>
                        <m:den>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𝑧</m:t>
                          </m:r>
                          <m:r>
                            <a:rPr lang="en-US" altLang="zh-TW" sz="3982" i="1" kern="1200">
                              <a:solidFill>
                                <a:prstClr val="black"/>
                              </a:solidFill>
                              <a:latin typeface="Cambria Math" panose="02040503050406030204" pitchFamily="18" charset="0"/>
                              <a:cs typeface="+mn-cs"/>
                            </a:rPr>
                            <m:t>′</m:t>
                          </m:r>
                        </m:den>
                      </m:f>
                    </m:oMath>
                  </m:oMathPara>
                </a14:m>
                <a:endParaRPr lang="zh-TW" altLang="en-US" sz="3982" kern="1200" dirty="0">
                  <a:solidFill>
                    <a:prstClr val="black"/>
                  </a:solidFill>
                  <a:latin typeface="Calibri" panose="020F0502020204030204"/>
                  <a:cs typeface="+mn-cs"/>
                </a:endParaRPr>
              </a:p>
            </p:txBody>
          </p:sp>
        </mc:Choice>
        <mc:Fallback xmlns="">
          <p:sp>
            <p:nvSpPr>
              <p:cNvPr id="75" name="文字方塊 74"/>
              <p:cNvSpPr txBox="1">
                <a:spLocks noRot="1" noChangeAspect="1" noMove="1" noResize="1" noEditPoints="1" noAdjustHandles="1" noChangeArrowheads="1" noChangeShapeType="1" noTextEdit="1"/>
              </p:cNvSpPr>
              <p:nvPr/>
            </p:nvSpPr>
            <p:spPr>
              <a:xfrm>
                <a:off x="2318209" y="5519700"/>
                <a:ext cx="777456" cy="1164742"/>
              </a:xfrm>
              <a:prstGeom prst="rect">
                <a:avLst/>
              </a:prstGeom>
              <a:blipFill>
                <a:blip r:embed="rId9"/>
                <a:stretch>
                  <a:fillRect/>
                </a:stretch>
              </a:blipFill>
            </p:spPr>
            <p:txBody>
              <a:bodyPr/>
              <a:lstStyle/>
              <a:p>
                <a:r>
                  <a:rPr lang="zh-CN" altLang="en-US">
                    <a:noFill/>
                  </a:rPr>
                  <a:t> </a:t>
                </a:r>
              </a:p>
            </p:txBody>
          </p:sp>
        </mc:Fallback>
      </mc:AlternateContent>
      <p:sp>
        <p:nvSpPr>
          <p:cNvPr id="82" name="標題 1"/>
          <p:cNvSpPr>
            <a:spLocks noGrp="1"/>
          </p:cNvSpPr>
          <p:nvPr>
            <p:ph type="title"/>
          </p:nvPr>
        </p:nvSpPr>
        <p:spPr/>
        <p:txBody>
          <a:bodyPr/>
          <a:lstStyle/>
          <a:p>
            <a:r>
              <a:rPr lang="en-US" altLang="zh-TW" dirty="0"/>
              <a:t>Backpropagation – Backward pass</a:t>
            </a:r>
            <a:endParaRPr lang="zh-TW" altLang="en-US" dirty="0"/>
          </a:p>
        </p:txBody>
      </p:sp>
      <mc:AlternateContent xmlns:mc="http://schemas.openxmlformats.org/markup-compatibility/2006" xmlns:a14="http://schemas.microsoft.com/office/drawing/2010/main">
        <mc:Choice Requires="a14">
          <p:sp>
            <p:nvSpPr>
              <p:cNvPr id="83" name="文字方塊 82"/>
              <p:cNvSpPr txBox="1"/>
              <p:nvPr/>
            </p:nvSpPr>
            <p:spPr>
              <a:xfrm>
                <a:off x="1095884" y="2404536"/>
                <a:ext cx="11014837" cy="612796"/>
              </a:xfrm>
              <a:prstGeom prst="rect">
                <a:avLst/>
              </a:prstGeom>
              <a:noFill/>
            </p:spPr>
            <p:txBody>
              <a:bodyPr wrap="square" lIns="0" tIns="0" rIns="0" bIns="0" rtlCol="0">
                <a:spAutoFit/>
              </a:bodyPr>
              <a:lstStyle/>
              <a:p>
                <a:pPr algn="l" defTabSz="650230" hangingPunct="1"/>
                <a:r>
                  <a:rPr lang="en-US" altLang="zh-TW" sz="3982" kern="1200" dirty="0">
                    <a:solidFill>
                      <a:prstClr val="black"/>
                    </a:solidFill>
                    <a:latin typeface="Calibri" panose="020F0502020204030204"/>
                    <a:cs typeface="+mn-cs"/>
                  </a:rPr>
                  <a:t>Compute </a:t>
                </a:r>
                <a14:m>
                  <m:oMath xmlns:m="http://schemas.openxmlformats.org/officeDocument/2006/math">
                    <m:f>
                      <m:fPr>
                        <m:type m:val="lin"/>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𝑙</m:t>
                        </m:r>
                      </m:num>
                      <m:den>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𝑧</m:t>
                        </m:r>
                      </m:den>
                    </m:f>
                  </m:oMath>
                </a14:m>
                <a:r>
                  <a:rPr lang="en-US" altLang="zh-TW" sz="3982" kern="1200" dirty="0">
                    <a:solidFill>
                      <a:prstClr val="black"/>
                    </a:solidFill>
                    <a:latin typeface="Calibri" panose="020F0502020204030204"/>
                    <a:cs typeface="+mn-cs"/>
                  </a:rPr>
                  <a:t> for all activation function inputs z</a:t>
                </a:r>
                <a:endParaRPr lang="zh-TW" altLang="en-US" sz="3982" kern="1200" dirty="0">
                  <a:solidFill>
                    <a:prstClr val="black"/>
                  </a:solidFill>
                  <a:latin typeface="Calibri" panose="020F0502020204030204"/>
                  <a:cs typeface="+mn-cs"/>
                </a:endParaRPr>
              </a:p>
            </p:txBody>
          </p:sp>
        </mc:Choice>
        <mc:Fallback xmlns="">
          <p:sp>
            <p:nvSpPr>
              <p:cNvPr id="83" name="文字方塊 82"/>
              <p:cNvSpPr txBox="1">
                <a:spLocks noRot="1" noChangeAspect="1" noMove="1" noResize="1" noEditPoints="1" noAdjustHandles="1" noChangeArrowheads="1" noChangeShapeType="1" noTextEdit="1"/>
              </p:cNvSpPr>
              <p:nvPr/>
            </p:nvSpPr>
            <p:spPr>
              <a:xfrm>
                <a:off x="1095884" y="2404536"/>
                <a:ext cx="11014837" cy="612796"/>
              </a:xfrm>
              <a:prstGeom prst="rect">
                <a:avLst/>
              </a:prstGeom>
              <a:blipFill>
                <a:blip r:embed="rId10"/>
                <a:stretch>
                  <a:fillRect l="-2822" t="-24752" b="-49505"/>
                </a:stretch>
              </a:blipFill>
            </p:spPr>
            <p:txBody>
              <a:bodyPr/>
              <a:lstStyle/>
              <a:p>
                <a:r>
                  <a:rPr lang="zh-CN" altLang="en-US">
                    <a:noFill/>
                  </a:rPr>
                  <a:t> </a:t>
                </a:r>
              </a:p>
            </p:txBody>
          </p:sp>
        </mc:Fallback>
      </mc:AlternateContent>
      <p:sp>
        <p:nvSpPr>
          <p:cNvPr id="2" name="文字方塊 1"/>
          <p:cNvSpPr txBox="1"/>
          <p:nvPr/>
        </p:nvSpPr>
        <p:spPr>
          <a:xfrm>
            <a:off x="299216" y="3325045"/>
            <a:ext cx="5661683" cy="705129"/>
          </a:xfrm>
          <a:prstGeom prst="rect">
            <a:avLst/>
          </a:prstGeom>
          <a:noFill/>
        </p:spPr>
        <p:txBody>
          <a:bodyPr wrap="square" rtlCol="0">
            <a:spAutoFit/>
          </a:bodyPr>
          <a:lstStyle/>
          <a:p>
            <a:pPr algn="l" defTabSz="650230" hangingPunct="1"/>
            <a:r>
              <a:rPr lang="en-US" altLang="zh-TW" sz="3982" b="1" i="1" u="sng" kern="1200" dirty="0">
                <a:solidFill>
                  <a:prstClr val="black"/>
                </a:solidFill>
                <a:latin typeface="Calibri" panose="020F0502020204030204"/>
                <a:cs typeface="+mn-cs"/>
              </a:rPr>
              <a:t>Case 2. Not Output Layer</a:t>
            </a:r>
            <a:endParaRPr lang="zh-TW" altLang="en-US" sz="3982" b="1" i="1" u="sng" kern="1200" dirty="0">
              <a:solidFill>
                <a:prstClr val="black"/>
              </a:solidFill>
              <a:latin typeface="Calibri" panose="020F0502020204030204"/>
              <a:cs typeface="+mn-cs"/>
            </a:endParaRPr>
          </a:p>
        </p:txBody>
      </p:sp>
      <p:cxnSp>
        <p:nvCxnSpPr>
          <p:cNvPr id="68" name="直線單箭頭接點 67"/>
          <p:cNvCxnSpPr/>
          <p:nvPr/>
        </p:nvCxnSpPr>
        <p:spPr>
          <a:xfrm>
            <a:off x="625455" y="5413982"/>
            <a:ext cx="810182" cy="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a:off x="638970" y="7362424"/>
            <a:ext cx="705748" cy="55937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70"/>
              <p:cNvSpPr txBox="1"/>
              <p:nvPr/>
            </p:nvSpPr>
            <p:spPr>
              <a:xfrm>
                <a:off x="2318209" y="8162051"/>
                <a:ext cx="908902" cy="1164742"/>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f>
                        <m:fPr>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𝑙</m:t>
                          </m:r>
                        </m:num>
                        <m:den>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𝑧</m:t>
                          </m:r>
                          <m:r>
                            <a:rPr lang="en-US" altLang="zh-TW" sz="3982" i="1" kern="1200">
                              <a:solidFill>
                                <a:prstClr val="black"/>
                              </a:solidFill>
                              <a:latin typeface="Cambria Math" panose="02040503050406030204" pitchFamily="18" charset="0"/>
                              <a:cs typeface="+mn-cs"/>
                            </a:rPr>
                            <m:t>′′</m:t>
                          </m:r>
                        </m:den>
                      </m:f>
                    </m:oMath>
                  </m:oMathPara>
                </a14:m>
                <a:endParaRPr lang="zh-TW" altLang="en-US" sz="3982" kern="1200" dirty="0">
                  <a:solidFill>
                    <a:prstClr val="black"/>
                  </a:solidFill>
                  <a:latin typeface="Calibri" panose="020F0502020204030204"/>
                  <a:cs typeface="+mn-cs"/>
                </a:endParaRPr>
              </a:p>
            </p:txBody>
          </p:sp>
        </mc:Choice>
        <mc:Fallback xmlns="">
          <p:sp>
            <p:nvSpPr>
              <p:cNvPr id="71" name="文字方塊 70"/>
              <p:cNvSpPr txBox="1">
                <a:spLocks noRot="1" noChangeAspect="1" noMove="1" noResize="1" noEditPoints="1" noAdjustHandles="1" noChangeArrowheads="1" noChangeShapeType="1" noTextEdit="1"/>
              </p:cNvSpPr>
              <p:nvPr/>
            </p:nvSpPr>
            <p:spPr>
              <a:xfrm>
                <a:off x="2318209" y="8162051"/>
                <a:ext cx="908902" cy="1164742"/>
              </a:xfrm>
              <a:prstGeom prst="rect">
                <a:avLst/>
              </a:prstGeom>
              <a:blipFill>
                <a:blip r:embed="rId11"/>
                <a:stretch>
                  <a:fillRect/>
                </a:stretch>
              </a:blipFill>
            </p:spPr>
            <p:txBody>
              <a:bodyPr/>
              <a:lstStyle/>
              <a:p>
                <a:r>
                  <a:rPr lang="zh-CN" altLang="en-US">
                    <a:noFill/>
                  </a:rPr>
                  <a:t> </a:t>
                </a:r>
              </a:p>
            </p:txBody>
          </p:sp>
        </mc:Fallback>
      </mc:AlternateContent>
      <p:cxnSp>
        <p:nvCxnSpPr>
          <p:cNvPr id="34" name="直線單箭頭接點 33"/>
          <p:cNvCxnSpPr/>
          <p:nvPr/>
        </p:nvCxnSpPr>
        <p:spPr>
          <a:xfrm flipV="1">
            <a:off x="5670860" y="5519523"/>
            <a:ext cx="705748" cy="55937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V="1">
            <a:off x="4143508" y="5446359"/>
            <a:ext cx="224261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 name="群組 36"/>
          <p:cNvGrpSpPr/>
          <p:nvPr/>
        </p:nvGrpSpPr>
        <p:grpSpPr>
          <a:xfrm>
            <a:off x="6432025" y="5133155"/>
            <a:ext cx="675546" cy="604838"/>
            <a:chOff x="3357891" y="3538413"/>
            <a:chExt cx="474993" cy="425277"/>
          </a:xfrm>
        </p:grpSpPr>
        <p:sp>
          <p:nvSpPr>
            <p:cNvPr id="42" name="矩形 41"/>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graphicFrame>
          <p:nvGraphicFramePr>
            <p:cNvPr id="44"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74788" name="方程式" r:id="rId12" imgW="139680" imgH="139680" progId="Equation.3">
                    <p:embed/>
                  </p:oleObj>
                </mc:Choice>
                <mc:Fallback>
                  <p:oleObj name="方程式" r:id="rId12" imgW="139680" imgH="139680" progId="Equation.3">
                    <p:embed/>
                    <p:pic>
                      <p:nvPicPr>
                        <p:cNvPr id="44" name="Object 12"/>
                        <p:cNvPicPr>
                          <a:picLocks noChangeAspect="1" noChangeArrowheads="1"/>
                        </p:cNvPicPr>
                        <p:nvPr/>
                      </p:nvPicPr>
                      <p:blipFill>
                        <a:blip r:embed="rId5"/>
                        <a:srcRect/>
                        <a:stretch>
                          <a:fillRect/>
                        </a:stretch>
                      </p:blipFill>
                      <p:spPr bwMode="auto">
                        <a:xfrm>
                          <a:off x="3435128" y="3545009"/>
                          <a:ext cx="385763" cy="387350"/>
                        </a:xfrm>
                        <a:prstGeom prst="rect">
                          <a:avLst/>
                        </a:prstGeom>
                        <a:noFill/>
                        <a:extLst/>
                      </p:spPr>
                    </p:pic>
                  </p:oleObj>
                </mc:Fallback>
              </mc:AlternateContent>
            </a:graphicData>
          </a:graphic>
        </p:graphicFrame>
      </p:grpSp>
      <p:cxnSp>
        <p:nvCxnSpPr>
          <p:cNvPr id="48" name="直線單箭頭接點 47"/>
          <p:cNvCxnSpPr/>
          <p:nvPr/>
        </p:nvCxnSpPr>
        <p:spPr>
          <a:xfrm flipV="1">
            <a:off x="7107570" y="5428487"/>
            <a:ext cx="119375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文字方塊 57"/>
              <p:cNvSpPr txBox="1"/>
              <p:nvPr/>
            </p:nvSpPr>
            <p:spPr>
              <a:xfrm>
                <a:off x="5096810" y="4767424"/>
                <a:ext cx="712759" cy="612796"/>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982" i="1" kern="1200">
                              <a:solidFill>
                                <a:prstClr val="black"/>
                              </a:solidFill>
                              <a:latin typeface="Cambria Math" panose="02040503050406030204" pitchFamily="18" charset="0"/>
                              <a:ea typeface="Cambria Math" panose="02040503050406030204" pitchFamily="18" charset="0"/>
                            </a:rPr>
                          </m:ctrlPr>
                        </m:sSubPr>
                        <m:e>
                          <m:r>
                            <a:rPr lang="en-US" altLang="zh-TW" sz="3982" i="1" kern="1200">
                              <a:solidFill>
                                <a:prstClr val="black"/>
                              </a:solidFill>
                              <a:latin typeface="Cambria Math" panose="02040503050406030204" pitchFamily="18" charset="0"/>
                              <a:ea typeface="Cambria Math" panose="02040503050406030204" pitchFamily="18" charset="0"/>
                            </a:rPr>
                            <m:t>𝑤</m:t>
                          </m:r>
                        </m:e>
                        <m:sub>
                          <m:r>
                            <a:rPr lang="en-US" altLang="zh-TW" sz="3982" i="1" kern="1200">
                              <a:solidFill>
                                <a:prstClr val="black"/>
                              </a:solidFill>
                              <a:latin typeface="Cambria Math" panose="02040503050406030204" pitchFamily="18" charset="0"/>
                              <a:ea typeface="Cambria Math" panose="02040503050406030204" pitchFamily="18" charset="0"/>
                            </a:rPr>
                            <m:t>5</m:t>
                          </m:r>
                        </m:sub>
                      </m:sSub>
                    </m:oMath>
                  </m:oMathPara>
                </a14:m>
                <a:endParaRPr lang="zh-TW" altLang="en-US" sz="3982" kern="1200" dirty="0">
                  <a:solidFill>
                    <a:prstClr val="black"/>
                  </a:solidFill>
                  <a:latin typeface="Calibri" panose="020F0502020204030204"/>
                </a:endParaRPr>
              </a:p>
            </p:txBody>
          </p:sp>
        </mc:Choice>
        <mc:Fallback xmlns="">
          <p:sp>
            <p:nvSpPr>
              <p:cNvPr id="58" name="文字方塊 57"/>
              <p:cNvSpPr txBox="1">
                <a:spLocks noRot="1" noChangeAspect="1" noMove="1" noResize="1" noEditPoints="1" noAdjustHandles="1" noChangeArrowheads="1" noChangeShapeType="1" noTextEdit="1"/>
              </p:cNvSpPr>
              <p:nvPr/>
            </p:nvSpPr>
            <p:spPr>
              <a:xfrm>
                <a:off x="5096810" y="4767424"/>
                <a:ext cx="712759" cy="612796"/>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字方塊 60"/>
              <p:cNvSpPr txBox="1"/>
              <p:nvPr/>
            </p:nvSpPr>
            <p:spPr>
              <a:xfrm>
                <a:off x="7485310" y="4690040"/>
                <a:ext cx="438273" cy="612796"/>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982" i="1" kern="1200">
                              <a:solidFill>
                                <a:prstClr val="black"/>
                              </a:solidFill>
                              <a:latin typeface="Cambria Math" panose="02040503050406030204" pitchFamily="18" charset="0"/>
                              <a:ea typeface="Cambria Math" panose="02040503050406030204" pitchFamily="18" charset="0"/>
                            </a:rPr>
                          </m:ctrlPr>
                        </m:sSubPr>
                        <m:e>
                          <m:r>
                            <a:rPr lang="en-US" altLang="zh-TW" sz="3982" i="1" kern="1200">
                              <a:solidFill>
                                <a:prstClr val="black"/>
                              </a:solidFill>
                              <a:latin typeface="Cambria Math" panose="02040503050406030204" pitchFamily="18" charset="0"/>
                              <a:ea typeface="Cambria Math" panose="02040503050406030204" pitchFamily="18" charset="0"/>
                            </a:rPr>
                            <m:t>𝑧</m:t>
                          </m:r>
                        </m:e>
                        <m:sub>
                          <m:r>
                            <a:rPr lang="en-US" altLang="zh-TW" sz="3982" i="1" kern="1200">
                              <a:solidFill>
                                <a:prstClr val="black"/>
                              </a:solidFill>
                              <a:latin typeface="Cambria Math" panose="02040503050406030204" pitchFamily="18" charset="0"/>
                              <a:ea typeface="Cambria Math" panose="02040503050406030204" pitchFamily="18" charset="0"/>
                            </a:rPr>
                            <m:t>𝑎</m:t>
                          </m:r>
                        </m:sub>
                      </m:sSub>
                    </m:oMath>
                  </m:oMathPara>
                </a14:m>
                <a:endParaRPr lang="zh-TW" altLang="en-US" sz="3982" kern="1200" dirty="0">
                  <a:solidFill>
                    <a:prstClr val="black"/>
                  </a:solidFill>
                  <a:latin typeface="Calibri" panose="020F0502020204030204"/>
                </a:endParaRPr>
              </a:p>
            </p:txBody>
          </p:sp>
        </mc:Choice>
        <mc:Fallback xmlns="">
          <p:sp>
            <p:nvSpPr>
              <p:cNvPr id="61" name="文字方塊 60"/>
              <p:cNvSpPr txBox="1">
                <a:spLocks noRot="1" noChangeAspect="1" noMove="1" noResize="1" noEditPoints="1" noAdjustHandles="1" noChangeArrowheads="1" noChangeShapeType="1" noTextEdit="1"/>
              </p:cNvSpPr>
              <p:nvPr/>
            </p:nvSpPr>
            <p:spPr>
              <a:xfrm>
                <a:off x="7485310" y="4690040"/>
                <a:ext cx="438273" cy="612796"/>
              </a:xfrm>
              <a:prstGeom prst="rect">
                <a:avLst/>
              </a:prstGeom>
              <a:blipFill>
                <a:blip r:embed="rId14"/>
                <a:stretch>
                  <a:fillRect r="-27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字方塊 63"/>
              <p:cNvSpPr txBox="1"/>
              <p:nvPr/>
            </p:nvSpPr>
            <p:spPr>
              <a:xfrm>
                <a:off x="4195973" y="4684075"/>
                <a:ext cx="530594" cy="612796"/>
              </a:xfrm>
              <a:prstGeom prst="rect">
                <a:avLst/>
              </a:prstGeom>
            </p:spPr>
            <p:style>
              <a:lnRef idx="1">
                <a:schemeClr val="accent6"/>
              </a:lnRef>
              <a:fillRef idx="2">
                <a:schemeClr val="accent6"/>
              </a:fillRef>
              <a:effectRef idx="1">
                <a:schemeClr val="accent6"/>
              </a:effectRef>
              <a:fontRef idx="minor">
                <a:schemeClr val="dk1"/>
              </a:fontRef>
            </p:style>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r>
                        <a:rPr lang="en-US" altLang="zh-TW" sz="3982" i="1" kern="1200">
                          <a:solidFill>
                            <a:prstClr val="black"/>
                          </a:solidFill>
                          <a:latin typeface="Cambria Math" panose="02040503050406030204" pitchFamily="18" charset="0"/>
                          <a:ea typeface="Cambria Math" panose="02040503050406030204" pitchFamily="18" charset="0"/>
                        </a:rPr>
                        <m:t>𝑎</m:t>
                      </m:r>
                      <m:r>
                        <a:rPr lang="en-US" altLang="zh-TW" sz="3982" i="1" kern="1200">
                          <a:solidFill>
                            <a:prstClr val="black"/>
                          </a:solidFill>
                          <a:latin typeface="Cambria Math" panose="02040503050406030204" pitchFamily="18" charset="0"/>
                          <a:ea typeface="Cambria Math" panose="02040503050406030204" pitchFamily="18" charset="0"/>
                        </a:rPr>
                        <m:t>′</m:t>
                      </m:r>
                    </m:oMath>
                  </m:oMathPara>
                </a14:m>
                <a:endParaRPr lang="zh-TW" altLang="en-US" sz="3982" kern="1200" dirty="0">
                  <a:solidFill>
                    <a:prstClr val="black"/>
                  </a:solidFill>
                  <a:latin typeface="Calibri" panose="020F0502020204030204"/>
                </a:endParaRPr>
              </a:p>
            </p:txBody>
          </p:sp>
        </mc:Choice>
        <mc:Fallback xmlns="">
          <p:sp>
            <p:nvSpPr>
              <p:cNvPr id="64" name="文字方塊 63"/>
              <p:cNvSpPr txBox="1">
                <a:spLocks noRot="1" noChangeAspect="1" noMove="1" noResize="1" noEditPoints="1" noAdjustHandles="1" noChangeArrowheads="1" noChangeShapeType="1" noTextEdit="1"/>
              </p:cNvSpPr>
              <p:nvPr/>
            </p:nvSpPr>
            <p:spPr>
              <a:xfrm>
                <a:off x="4195973" y="4684075"/>
                <a:ext cx="530594" cy="612796"/>
              </a:xfrm>
              <a:prstGeom prst="rect">
                <a:avLst/>
              </a:prstGeom>
              <a:blipFill>
                <a:blip r:embed="rId15"/>
                <a:stretch>
                  <a:fillRect/>
                </a:stretch>
              </a:blipFill>
            </p:spPr>
            <p:txBody>
              <a:bodyPr/>
              <a:lstStyle/>
              <a:p>
                <a:r>
                  <a:rPr lang="zh-CN" altLang="en-US">
                    <a:noFill/>
                  </a:rPr>
                  <a:t> </a:t>
                </a:r>
              </a:p>
            </p:txBody>
          </p:sp>
        </mc:Fallback>
      </mc:AlternateContent>
      <p:grpSp>
        <p:nvGrpSpPr>
          <p:cNvPr id="65" name="群組 64"/>
          <p:cNvGrpSpPr/>
          <p:nvPr/>
        </p:nvGrpSpPr>
        <p:grpSpPr>
          <a:xfrm>
            <a:off x="6403795" y="7718685"/>
            <a:ext cx="675546" cy="604838"/>
            <a:chOff x="3357891" y="3538413"/>
            <a:chExt cx="474993" cy="425277"/>
          </a:xfrm>
        </p:grpSpPr>
        <p:sp>
          <p:nvSpPr>
            <p:cNvPr id="67" name="矩形 66"/>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graphicFrame>
          <p:nvGraphicFramePr>
            <p:cNvPr id="72"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74789" name="方程式" r:id="rId16" imgW="139680" imgH="139680" progId="Equation.3">
                    <p:embed/>
                  </p:oleObj>
                </mc:Choice>
                <mc:Fallback>
                  <p:oleObj name="方程式" r:id="rId16" imgW="139680" imgH="139680" progId="Equation.3">
                    <p:embed/>
                    <p:pic>
                      <p:nvPicPr>
                        <p:cNvPr id="72" name="Object 12"/>
                        <p:cNvPicPr>
                          <a:picLocks noChangeAspect="1" noChangeArrowheads="1"/>
                        </p:cNvPicPr>
                        <p:nvPr/>
                      </p:nvPicPr>
                      <p:blipFill>
                        <a:blip r:embed="rId5"/>
                        <a:srcRect/>
                        <a:stretch>
                          <a:fillRect/>
                        </a:stretch>
                      </p:blipFill>
                      <p:spPr bwMode="auto">
                        <a:xfrm>
                          <a:off x="3435128" y="3545009"/>
                          <a:ext cx="385763" cy="387350"/>
                        </a:xfrm>
                        <a:prstGeom prst="rect">
                          <a:avLst/>
                        </a:prstGeom>
                        <a:noFill/>
                        <a:extLst/>
                      </p:spPr>
                    </p:pic>
                  </p:oleObj>
                </mc:Fallback>
              </mc:AlternateContent>
            </a:graphicData>
          </a:graphic>
        </p:graphicFrame>
      </p:grpSp>
      <p:cxnSp>
        <p:nvCxnSpPr>
          <p:cNvPr id="73" name="直線單箭頭接點 72"/>
          <p:cNvCxnSpPr/>
          <p:nvPr/>
        </p:nvCxnSpPr>
        <p:spPr>
          <a:xfrm flipV="1">
            <a:off x="7124669" y="8058898"/>
            <a:ext cx="119375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p:nvPr/>
        </p:nvCxnSpPr>
        <p:spPr>
          <a:xfrm>
            <a:off x="5566426" y="8035610"/>
            <a:ext cx="810182" cy="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a:endCxn id="67" idx="1"/>
          </p:cNvCxnSpPr>
          <p:nvPr/>
        </p:nvCxnSpPr>
        <p:spPr>
          <a:xfrm>
            <a:off x="4161326" y="5491312"/>
            <a:ext cx="2242469" cy="25297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群組 77"/>
          <p:cNvGrpSpPr/>
          <p:nvPr/>
        </p:nvGrpSpPr>
        <p:grpSpPr>
          <a:xfrm>
            <a:off x="8341134" y="7629891"/>
            <a:ext cx="1430111" cy="816580"/>
            <a:chOff x="7251018" y="4360929"/>
            <a:chExt cx="1005547" cy="574158"/>
          </a:xfrm>
        </p:grpSpPr>
        <p:grpSp>
          <p:nvGrpSpPr>
            <p:cNvPr id="79" name="群組 78"/>
            <p:cNvGrpSpPr/>
            <p:nvPr/>
          </p:nvGrpSpPr>
          <p:grpSpPr>
            <a:xfrm>
              <a:off x="7251018" y="4360929"/>
              <a:ext cx="574158" cy="574158"/>
              <a:chOff x="5170781" y="1854574"/>
              <a:chExt cx="574158" cy="574158"/>
            </a:xfrm>
          </p:grpSpPr>
          <p:sp>
            <p:nvSpPr>
              <p:cNvPr id="81" name="橢圓 80"/>
              <p:cNvSpPr/>
              <p:nvPr/>
            </p:nvSpPr>
            <p:spPr>
              <a:xfrm>
                <a:off x="5170781" y="185457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84" name="手繪多邊形 83"/>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grpSp>
        <p:cxnSp>
          <p:nvCxnSpPr>
            <p:cNvPr id="80" name="直線單箭頭接點 79"/>
            <p:cNvCxnSpPr/>
            <p:nvPr/>
          </p:nvCxnSpPr>
          <p:spPr>
            <a:xfrm>
              <a:off x="7826300" y="4663918"/>
              <a:ext cx="4302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5" name="群組 84"/>
          <p:cNvGrpSpPr/>
          <p:nvPr/>
        </p:nvGrpSpPr>
        <p:grpSpPr>
          <a:xfrm>
            <a:off x="8315121" y="5002199"/>
            <a:ext cx="1432347" cy="816580"/>
            <a:chOff x="7204153" y="2522858"/>
            <a:chExt cx="1007119" cy="574158"/>
          </a:xfrm>
        </p:grpSpPr>
        <p:grpSp>
          <p:nvGrpSpPr>
            <p:cNvPr id="86" name="群組 85"/>
            <p:cNvGrpSpPr/>
            <p:nvPr/>
          </p:nvGrpSpPr>
          <p:grpSpPr>
            <a:xfrm>
              <a:off x="7204153" y="2522858"/>
              <a:ext cx="574158" cy="574158"/>
              <a:chOff x="5170781" y="1854574"/>
              <a:chExt cx="574158" cy="574158"/>
            </a:xfrm>
          </p:grpSpPr>
          <p:sp>
            <p:nvSpPr>
              <p:cNvPr id="88" name="橢圓 87"/>
              <p:cNvSpPr/>
              <p:nvPr/>
            </p:nvSpPr>
            <p:spPr>
              <a:xfrm>
                <a:off x="5170781" y="185457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89" name="手繪多邊形 88"/>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grpSp>
        <p:cxnSp>
          <p:nvCxnSpPr>
            <p:cNvPr id="87" name="直線單箭頭接點 86"/>
            <p:cNvCxnSpPr/>
            <p:nvPr/>
          </p:nvCxnSpPr>
          <p:spPr>
            <a:xfrm>
              <a:off x="7781007" y="2822862"/>
              <a:ext cx="4302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0" name="文字方塊 89"/>
              <p:cNvSpPr txBox="1"/>
              <p:nvPr/>
            </p:nvSpPr>
            <p:spPr>
              <a:xfrm>
                <a:off x="5096810" y="6728449"/>
                <a:ext cx="712759" cy="612796"/>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982" i="1" kern="1200">
                              <a:solidFill>
                                <a:prstClr val="black"/>
                              </a:solidFill>
                              <a:latin typeface="Cambria Math" panose="02040503050406030204" pitchFamily="18" charset="0"/>
                              <a:ea typeface="Cambria Math" panose="02040503050406030204" pitchFamily="18" charset="0"/>
                            </a:rPr>
                          </m:ctrlPr>
                        </m:sSubPr>
                        <m:e>
                          <m:r>
                            <a:rPr lang="en-US" altLang="zh-TW" sz="3982" i="1" kern="1200">
                              <a:solidFill>
                                <a:prstClr val="black"/>
                              </a:solidFill>
                              <a:latin typeface="Cambria Math" panose="02040503050406030204" pitchFamily="18" charset="0"/>
                              <a:ea typeface="Cambria Math" panose="02040503050406030204" pitchFamily="18" charset="0"/>
                            </a:rPr>
                            <m:t>𝑤</m:t>
                          </m:r>
                        </m:e>
                        <m:sub>
                          <m:r>
                            <a:rPr lang="en-US" altLang="zh-TW" sz="3982" i="1" kern="1200">
                              <a:solidFill>
                                <a:prstClr val="black"/>
                              </a:solidFill>
                              <a:latin typeface="Cambria Math" panose="02040503050406030204" pitchFamily="18" charset="0"/>
                              <a:ea typeface="Cambria Math" panose="02040503050406030204" pitchFamily="18" charset="0"/>
                            </a:rPr>
                            <m:t>6</m:t>
                          </m:r>
                        </m:sub>
                      </m:sSub>
                    </m:oMath>
                  </m:oMathPara>
                </a14:m>
                <a:endParaRPr lang="zh-TW" altLang="en-US" sz="3982" kern="1200" dirty="0">
                  <a:solidFill>
                    <a:prstClr val="black"/>
                  </a:solidFill>
                  <a:latin typeface="Calibri" panose="020F0502020204030204"/>
                </a:endParaRPr>
              </a:p>
            </p:txBody>
          </p:sp>
        </mc:Choice>
        <mc:Fallback xmlns="">
          <p:sp>
            <p:nvSpPr>
              <p:cNvPr id="90" name="文字方塊 89"/>
              <p:cNvSpPr txBox="1">
                <a:spLocks noRot="1" noChangeAspect="1" noMove="1" noResize="1" noEditPoints="1" noAdjustHandles="1" noChangeArrowheads="1" noChangeShapeType="1" noTextEdit="1"/>
              </p:cNvSpPr>
              <p:nvPr/>
            </p:nvSpPr>
            <p:spPr>
              <a:xfrm>
                <a:off x="5096810" y="6728449"/>
                <a:ext cx="712759" cy="612796"/>
              </a:xfrm>
              <a:prstGeom prst="rect">
                <a:avLst/>
              </a:prstGeom>
              <a:blipFill>
                <a:blip r:embed="rId17"/>
                <a:stretch>
                  <a:fillRect/>
                </a:stretch>
              </a:blipFill>
            </p:spPr>
            <p:txBody>
              <a:bodyPr/>
              <a:lstStyle/>
              <a:p>
                <a:r>
                  <a:rPr lang="zh-CN" altLang="en-US">
                    <a:noFill/>
                  </a:rPr>
                  <a:t> </a:t>
                </a:r>
              </a:p>
            </p:txBody>
          </p:sp>
        </mc:Fallback>
      </mc:AlternateContent>
      <p:cxnSp>
        <p:nvCxnSpPr>
          <p:cNvPr id="91" name="直線單箭頭接點 90"/>
          <p:cNvCxnSpPr/>
          <p:nvPr/>
        </p:nvCxnSpPr>
        <p:spPr>
          <a:xfrm flipV="1">
            <a:off x="6778489" y="5757871"/>
            <a:ext cx="0" cy="546406"/>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文字方塊 92"/>
              <p:cNvSpPr txBox="1"/>
              <p:nvPr/>
            </p:nvSpPr>
            <p:spPr>
              <a:xfrm>
                <a:off x="7314596" y="5534205"/>
                <a:ext cx="909223" cy="1268296"/>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f>
                        <m:fPr>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𝑙</m:t>
                          </m:r>
                        </m:num>
                        <m:den>
                          <m:r>
                            <a:rPr lang="zh-TW" altLang="en-US" sz="3982" i="1" kern="1200">
                              <a:solidFill>
                                <a:prstClr val="black"/>
                              </a:solidFill>
                              <a:latin typeface="Cambria Math" panose="02040503050406030204" pitchFamily="18" charset="0"/>
                              <a:cs typeface="+mn-cs"/>
                            </a:rPr>
                            <m:t>𝜕</m:t>
                          </m:r>
                          <m:sSub>
                            <m:sSubPr>
                              <m:ctrlPr>
                                <a:rPr lang="en-US" altLang="zh-TW" sz="3982" i="1" kern="1200">
                                  <a:solidFill>
                                    <a:prstClr val="black"/>
                                  </a:solidFill>
                                  <a:latin typeface="Cambria Math" panose="02040503050406030204" pitchFamily="18" charset="0"/>
                                  <a:ea typeface="Cambria Math" panose="02040503050406030204" pitchFamily="18" charset="0"/>
                                  <a:cs typeface="+mn-cs"/>
                                </a:rPr>
                              </m:ctrlPr>
                            </m:sSubPr>
                            <m:e>
                              <m:r>
                                <a:rPr lang="en-US" altLang="zh-TW" sz="3982" i="1" kern="1200">
                                  <a:solidFill>
                                    <a:prstClr val="black"/>
                                  </a:solidFill>
                                  <a:latin typeface="Cambria Math" panose="02040503050406030204" pitchFamily="18" charset="0"/>
                                  <a:ea typeface="Cambria Math" panose="02040503050406030204" pitchFamily="18" charset="0"/>
                                  <a:cs typeface="+mn-cs"/>
                                </a:rPr>
                                <m:t>𝑧</m:t>
                              </m:r>
                            </m:e>
                            <m:sub>
                              <m:r>
                                <a:rPr lang="en-US" altLang="zh-TW" sz="3982" i="1" kern="1200">
                                  <a:solidFill>
                                    <a:prstClr val="black"/>
                                  </a:solidFill>
                                  <a:latin typeface="Cambria Math" panose="02040503050406030204" pitchFamily="18" charset="0"/>
                                  <a:ea typeface="Cambria Math" panose="02040503050406030204" pitchFamily="18" charset="0"/>
                                  <a:cs typeface="+mn-cs"/>
                                </a:rPr>
                                <m:t>𝑎</m:t>
                              </m:r>
                            </m:sub>
                          </m:sSub>
                        </m:den>
                      </m:f>
                    </m:oMath>
                  </m:oMathPara>
                </a14:m>
                <a:endParaRPr lang="zh-TW" altLang="en-US" sz="3982" kern="1200" dirty="0">
                  <a:solidFill>
                    <a:prstClr val="black"/>
                  </a:solidFill>
                  <a:latin typeface="Calibri" panose="020F0502020204030204"/>
                  <a:cs typeface="+mn-cs"/>
                </a:endParaRPr>
              </a:p>
            </p:txBody>
          </p:sp>
        </mc:Choice>
        <mc:Fallback xmlns="">
          <p:sp>
            <p:nvSpPr>
              <p:cNvPr id="93" name="文字方塊 92"/>
              <p:cNvSpPr txBox="1">
                <a:spLocks noRot="1" noChangeAspect="1" noMove="1" noResize="1" noEditPoints="1" noAdjustHandles="1" noChangeArrowheads="1" noChangeShapeType="1" noTextEdit="1"/>
              </p:cNvSpPr>
              <p:nvPr/>
            </p:nvSpPr>
            <p:spPr>
              <a:xfrm>
                <a:off x="7314596" y="5534205"/>
                <a:ext cx="909223" cy="1268296"/>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文字方塊 93"/>
              <p:cNvSpPr txBox="1"/>
              <p:nvPr/>
            </p:nvSpPr>
            <p:spPr>
              <a:xfrm>
                <a:off x="7528233" y="7304728"/>
                <a:ext cx="438273" cy="612796"/>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982" i="1" kern="1200">
                              <a:solidFill>
                                <a:prstClr val="black"/>
                              </a:solidFill>
                              <a:latin typeface="Cambria Math" panose="02040503050406030204" pitchFamily="18" charset="0"/>
                              <a:ea typeface="Cambria Math" panose="02040503050406030204" pitchFamily="18" charset="0"/>
                            </a:rPr>
                          </m:ctrlPr>
                        </m:sSubPr>
                        <m:e>
                          <m:r>
                            <a:rPr lang="en-US" altLang="zh-TW" sz="3982" i="1" kern="1200">
                              <a:solidFill>
                                <a:prstClr val="black"/>
                              </a:solidFill>
                              <a:latin typeface="Cambria Math" panose="02040503050406030204" pitchFamily="18" charset="0"/>
                              <a:ea typeface="Cambria Math" panose="02040503050406030204" pitchFamily="18" charset="0"/>
                            </a:rPr>
                            <m:t>𝑧</m:t>
                          </m:r>
                        </m:e>
                        <m:sub>
                          <m:r>
                            <a:rPr lang="en-US" altLang="zh-TW" sz="3982" i="1" kern="1200">
                              <a:solidFill>
                                <a:prstClr val="black"/>
                              </a:solidFill>
                              <a:latin typeface="Cambria Math" panose="02040503050406030204" pitchFamily="18" charset="0"/>
                              <a:ea typeface="Cambria Math" panose="02040503050406030204" pitchFamily="18" charset="0"/>
                            </a:rPr>
                            <m:t>𝑏</m:t>
                          </m:r>
                        </m:sub>
                      </m:sSub>
                    </m:oMath>
                  </m:oMathPara>
                </a14:m>
                <a:endParaRPr lang="zh-TW" altLang="en-US" sz="3982" kern="1200" dirty="0">
                  <a:solidFill>
                    <a:prstClr val="black"/>
                  </a:solidFill>
                  <a:latin typeface="Calibri" panose="020F0502020204030204"/>
                </a:endParaRPr>
              </a:p>
            </p:txBody>
          </p:sp>
        </mc:Choice>
        <mc:Fallback xmlns="">
          <p:sp>
            <p:nvSpPr>
              <p:cNvPr id="94" name="文字方塊 93"/>
              <p:cNvSpPr txBox="1">
                <a:spLocks noRot="1" noChangeAspect="1" noMove="1" noResize="1" noEditPoints="1" noAdjustHandles="1" noChangeArrowheads="1" noChangeShapeType="1" noTextEdit="1"/>
              </p:cNvSpPr>
              <p:nvPr/>
            </p:nvSpPr>
            <p:spPr>
              <a:xfrm>
                <a:off x="7528233" y="7304728"/>
                <a:ext cx="438273" cy="612796"/>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文字方塊 94"/>
              <p:cNvSpPr txBox="1"/>
              <p:nvPr/>
            </p:nvSpPr>
            <p:spPr>
              <a:xfrm>
                <a:off x="7314595" y="8214148"/>
                <a:ext cx="900503" cy="1268232"/>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f>
                        <m:fPr>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𝑙</m:t>
                          </m:r>
                        </m:num>
                        <m:den>
                          <m:r>
                            <a:rPr lang="zh-TW" altLang="en-US" sz="3982" i="1" kern="1200">
                              <a:solidFill>
                                <a:prstClr val="black"/>
                              </a:solidFill>
                              <a:latin typeface="Cambria Math" panose="02040503050406030204" pitchFamily="18" charset="0"/>
                              <a:cs typeface="+mn-cs"/>
                            </a:rPr>
                            <m:t>𝜕</m:t>
                          </m:r>
                          <m:sSub>
                            <m:sSubPr>
                              <m:ctrlPr>
                                <a:rPr lang="en-US" altLang="zh-TW" sz="3982" i="1" kern="1200">
                                  <a:solidFill>
                                    <a:prstClr val="black"/>
                                  </a:solidFill>
                                  <a:latin typeface="Cambria Math" panose="02040503050406030204" pitchFamily="18" charset="0"/>
                                  <a:ea typeface="Cambria Math" panose="02040503050406030204" pitchFamily="18" charset="0"/>
                                  <a:cs typeface="+mn-cs"/>
                                </a:rPr>
                              </m:ctrlPr>
                            </m:sSubPr>
                            <m:e>
                              <m:r>
                                <a:rPr lang="en-US" altLang="zh-TW" sz="3982" i="1" kern="1200">
                                  <a:solidFill>
                                    <a:prstClr val="black"/>
                                  </a:solidFill>
                                  <a:latin typeface="Cambria Math" panose="02040503050406030204" pitchFamily="18" charset="0"/>
                                  <a:ea typeface="Cambria Math" panose="02040503050406030204" pitchFamily="18" charset="0"/>
                                  <a:cs typeface="+mn-cs"/>
                                </a:rPr>
                                <m:t>𝑧</m:t>
                              </m:r>
                            </m:e>
                            <m:sub>
                              <m:r>
                                <a:rPr lang="en-US" altLang="zh-TW" sz="3982" i="1" kern="1200">
                                  <a:solidFill>
                                    <a:prstClr val="black"/>
                                  </a:solidFill>
                                  <a:latin typeface="Cambria Math" panose="02040503050406030204" pitchFamily="18" charset="0"/>
                                  <a:ea typeface="Cambria Math" panose="02040503050406030204" pitchFamily="18" charset="0"/>
                                  <a:cs typeface="+mn-cs"/>
                                </a:rPr>
                                <m:t>𝑏</m:t>
                              </m:r>
                            </m:sub>
                          </m:sSub>
                        </m:den>
                      </m:f>
                    </m:oMath>
                  </m:oMathPara>
                </a14:m>
                <a:endParaRPr lang="zh-TW" altLang="en-US" sz="3982" kern="1200" dirty="0">
                  <a:solidFill>
                    <a:prstClr val="black"/>
                  </a:solidFill>
                  <a:latin typeface="Calibri" panose="020F0502020204030204"/>
                  <a:cs typeface="+mn-cs"/>
                </a:endParaRPr>
              </a:p>
            </p:txBody>
          </p:sp>
        </mc:Choice>
        <mc:Fallback xmlns="">
          <p:sp>
            <p:nvSpPr>
              <p:cNvPr id="95" name="文字方塊 94"/>
              <p:cNvSpPr txBox="1">
                <a:spLocks noRot="1" noChangeAspect="1" noMove="1" noResize="1" noEditPoints="1" noAdjustHandles="1" noChangeArrowheads="1" noChangeShapeType="1" noTextEdit="1"/>
              </p:cNvSpPr>
              <p:nvPr/>
            </p:nvSpPr>
            <p:spPr>
              <a:xfrm>
                <a:off x="7314595" y="8214148"/>
                <a:ext cx="900503" cy="1268232"/>
              </a:xfrm>
              <a:prstGeom prst="rect">
                <a:avLst/>
              </a:prstGeom>
              <a:blipFill>
                <a:blip r:embed="rId2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4597913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1" grpId="0" animBg="1"/>
      <p:bldP spid="64" grpId="0" animBg="1"/>
      <p:bldP spid="90" grpId="0" animBg="1"/>
      <p:bldP spid="93" grpId="0"/>
      <p:bldP spid="94" grpId="0" animBg="1"/>
      <p:bldP spid="9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直線單箭頭接點 35"/>
          <p:cNvCxnSpPr/>
          <p:nvPr/>
        </p:nvCxnSpPr>
        <p:spPr>
          <a:xfrm flipV="1">
            <a:off x="674472" y="5505018"/>
            <a:ext cx="705748" cy="55937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38" name="群組 37"/>
          <p:cNvGrpSpPr/>
          <p:nvPr/>
        </p:nvGrpSpPr>
        <p:grpSpPr>
          <a:xfrm>
            <a:off x="1435637" y="5118650"/>
            <a:ext cx="675546" cy="604838"/>
            <a:chOff x="3357891" y="3538413"/>
            <a:chExt cx="474993" cy="425277"/>
          </a:xfrm>
        </p:grpSpPr>
        <p:sp>
          <p:nvSpPr>
            <p:cNvPr id="39" name="矩形 38"/>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graphicFrame>
          <p:nvGraphicFramePr>
            <p:cNvPr id="40"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75810" name="方程式" r:id="rId4" imgW="139680" imgH="139680" progId="Equation.3">
                    <p:embed/>
                  </p:oleObj>
                </mc:Choice>
                <mc:Fallback>
                  <p:oleObj name="方程式" r:id="rId4" imgW="139680" imgH="139680" progId="Equation.3">
                    <p:embed/>
                    <p:pic>
                      <p:nvPicPr>
                        <p:cNvPr id="40" name="Object 12"/>
                        <p:cNvPicPr>
                          <a:picLocks noChangeAspect="1" noChangeArrowheads="1"/>
                        </p:cNvPicPr>
                        <p:nvPr/>
                      </p:nvPicPr>
                      <p:blipFill>
                        <a:blip r:embed="rId5"/>
                        <a:srcRect/>
                        <a:stretch>
                          <a:fillRect/>
                        </a:stretch>
                      </p:blipFill>
                      <p:spPr bwMode="auto">
                        <a:xfrm>
                          <a:off x="3435128" y="3545009"/>
                          <a:ext cx="385763" cy="387350"/>
                        </a:xfrm>
                        <a:prstGeom prst="rect">
                          <a:avLst/>
                        </a:prstGeom>
                        <a:noFill/>
                        <a:extLst/>
                      </p:spPr>
                    </p:pic>
                  </p:oleObj>
                </mc:Fallback>
              </mc:AlternateContent>
            </a:graphicData>
          </a:graphic>
        </p:graphicFrame>
      </p:grpSp>
      <p:cxnSp>
        <p:nvCxnSpPr>
          <p:cNvPr id="41" name="直線單箭頭接點 40"/>
          <p:cNvCxnSpPr/>
          <p:nvPr/>
        </p:nvCxnSpPr>
        <p:spPr>
          <a:xfrm flipV="1">
            <a:off x="2111182" y="5413982"/>
            <a:ext cx="119375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文字方塊 42"/>
              <p:cNvSpPr txBox="1"/>
              <p:nvPr/>
            </p:nvSpPr>
            <p:spPr>
              <a:xfrm>
                <a:off x="2488923" y="4675534"/>
                <a:ext cx="438273" cy="612796"/>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r>
                        <a:rPr lang="en-US" altLang="zh-TW" sz="3982" i="1" kern="1200">
                          <a:solidFill>
                            <a:prstClr val="black"/>
                          </a:solidFill>
                          <a:latin typeface="Cambria Math" panose="02040503050406030204" pitchFamily="18" charset="0"/>
                          <a:ea typeface="Cambria Math" panose="02040503050406030204" pitchFamily="18" charset="0"/>
                        </a:rPr>
                        <m:t>𝑧</m:t>
                      </m:r>
                      <m:r>
                        <a:rPr lang="en-US" altLang="zh-TW" sz="3982" i="1" kern="1200">
                          <a:solidFill>
                            <a:prstClr val="black"/>
                          </a:solidFill>
                          <a:latin typeface="Cambria Math" panose="02040503050406030204" pitchFamily="18" charset="0"/>
                          <a:ea typeface="Cambria Math" panose="02040503050406030204" pitchFamily="18" charset="0"/>
                        </a:rPr>
                        <m:t>′</m:t>
                      </m:r>
                    </m:oMath>
                  </m:oMathPara>
                </a14:m>
                <a:endParaRPr lang="zh-TW" altLang="en-US" sz="3982" kern="1200" dirty="0">
                  <a:solidFill>
                    <a:prstClr val="black"/>
                  </a:solidFill>
                  <a:latin typeface="Calibri" panose="020F0502020204030204"/>
                </a:endParaRPr>
              </a:p>
            </p:txBody>
          </p:sp>
        </mc:Choice>
        <mc:Fallback xmlns="">
          <p:sp>
            <p:nvSpPr>
              <p:cNvPr id="43" name="文字方塊 42"/>
              <p:cNvSpPr txBox="1">
                <a:spLocks noRot="1" noChangeAspect="1" noMove="1" noResize="1" noEditPoints="1" noAdjustHandles="1" noChangeArrowheads="1" noChangeShapeType="1" noTextEdit="1"/>
              </p:cNvSpPr>
              <p:nvPr/>
            </p:nvSpPr>
            <p:spPr>
              <a:xfrm>
                <a:off x="2488923" y="4675534"/>
                <a:ext cx="438273" cy="612796"/>
              </a:xfrm>
              <a:prstGeom prst="rect">
                <a:avLst/>
              </a:prstGeom>
              <a:blipFill>
                <a:blip r:embed="rId6"/>
                <a:stretch>
                  <a:fillRect/>
                </a:stretch>
              </a:blipFill>
            </p:spPr>
            <p:txBody>
              <a:bodyPr/>
              <a:lstStyle/>
              <a:p>
                <a:r>
                  <a:rPr lang="zh-CN" altLang="en-US">
                    <a:noFill/>
                  </a:rPr>
                  <a:t> </a:t>
                </a:r>
              </a:p>
            </p:txBody>
          </p:sp>
        </mc:Fallback>
      </mc:AlternateContent>
      <p:grpSp>
        <p:nvGrpSpPr>
          <p:cNvPr id="49" name="群組 48"/>
          <p:cNvGrpSpPr/>
          <p:nvPr/>
        </p:nvGrpSpPr>
        <p:grpSpPr>
          <a:xfrm>
            <a:off x="1407407" y="7704180"/>
            <a:ext cx="675546" cy="604838"/>
            <a:chOff x="3357891" y="3538413"/>
            <a:chExt cx="474993" cy="425277"/>
          </a:xfrm>
        </p:grpSpPr>
        <p:sp>
          <p:nvSpPr>
            <p:cNvPr id="50" name="矩形 49"/>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graphicFrame>
          <p:nvGraphicFramePr>
            <p:cNvPr id="51"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75811" name="方程式" r:id="rId7" imgW="139680" imgH="139680" progId="Equation.3">
                    <p:embed/>
                  </p:oleObj>
                </mc:Choice>
                <mc:Fallback>
                  <p:oleObj name="方程式" r:id="rId7" imgW="139680" imgH="139680" progId="Equation.3">
                    <p:embed/>
                    <p:pic>
                      <p:nvPicPr>
                        <p:cNvPr id="51" name="Object 12"/>
                        <p:cNvPicPr>
                          <a:picLocks noChangeAspect="1" noChangeArrowheads="1"/>
                        </p:cNvPicPr>
                        <p:nvPr/>
                      </p:nvPicPr>
                      <p:blipFill>
                        <a:blip r:embed="rId5"/>
                        <a:srcRect/>
                        <a:stretch>
                          <a:fillRect/>
                        </a:stretch>
                      </p:blipFill>
                      <p:spPr bwMode="auto">
                        <a:xfrm>
                          <a:off x="3435128" y="3545009"/>
                          <a:ext cx="385763" cy="387350"/>
                        </a:xfrm>
                        <a:prstGeom prst="rect">
                          <a:avLst/>
                        </a:prstGeom>
                        <a:noFill/>
                        <a:extLst/>
                      </p:spPr>
                    </p:pic>
                  </p:oleObj>
                </mc:Fallback>
              </mc:AlternateContent>
            </a:graphicData>
          </a:graphic>
        </p:graphicFrame>
      </p:grpSp>
      <p:cxnSp>
        <p:nvCxnSpPr>
          <p:cNvPr id="52" name="直線單箭頭接點 51"/>
          <p:cNvCxnSpPr/>
          <p:nvPr/>
        </p:nvCxnSpPr>
        <p:spPr>
          <a:xfrm flipV="1">
            <a:off x="2128281" y="8044393"/>
            <a:ext cx="119375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文字方塊 52"/>
              <p:cNvSpPr txBox="1"/>
              <p:nvPr/>
            </p:nvSpPr>
            <p:spPr>
              <a:xfrm>
                <a:off x="2444292" y="7308976"/>
                <a:ext cx="582555" cy="612796"/>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lgn="l" defTabSz="650230" hangingPunct="1"/>
                <a14:m>
                  <m:oMath xmlns:m="http://schemas.openxmlformats.org/officeDocument/2006/math">
                    <m:r>
                      <a:rPr lang="en-US" altLang="zh-TW" sz="3982" i="1" kern="1200">
                        <a:solidFill>
                          <a:prstClr val="black"/>
                        </a:solidFill>
                        <a:latin typeface="Cambria Math" panose="02040503050406030204" pitchFamily="18" charset="0"/>
                        <a:ea typeface="Cambria Math" panose="02040503050406030204" pitchFamily="18" charset="0"/>
                      </a:rPr>
                      <m:t>𝑧</m:t>
                    </m:r>
                  </m:oMath>
                </a14:m>
                <a:r>
                  <a:rPr lang="en-US" altLang="zh-TW" sz="3982" kern="1200" dirty="0">
                    <a:solidFill>
                      <a:prstClr val="black"/>
                    </a:solidFill>
                    <a:latin typeface="Calibri" panose="020F0502020204030204"/>
                  </a:rPr>
                  <a:t>’’</a:t>
                </a:r>
                <a:endParaRPr lang="zh-TW" altLang="en-US" sz="3982" kern="1200" dirty="0">
                  <a:solidFill>
                    <a:prstClr val="black"/>
                  </a:solidFill>
                  <a:latin typeface="Calibri" panose="020F0502020204030204"/>
                </a:endParaRPr>
              </a:p>
            </p:txBody>
          </p:sp>
        </mc:Choice>
        <mc:Fallback xmlns="">
          <p:sp>
            <p:nvSpPr>
              <p:cNvPr id="53" name="文字方塊 52"/>
              <p:cNvSpPr txBox="1">
                <a:spLocks noRot="1" noChangeAspect="1" noMove="1" noResize="1" noEditPoints="1" noAdjustHandles="1" noChangeArrowheads="1" noChangeShapeType="1" noTextEdit="1"/>
              </p:cNvSpPr>
              <p:nvPr/>
            </p:nvSpPr>
            <p:spPr>
              <a:xfrm>
                <a:off x="2444292" y="7308976"/>
                <a:ext cx="582555" cy="612796"/>
              </a:xfrm>
              <a:prstGeom prst="rect">
                <a:avLst/>
              </a:prstGeom>
              <a:blipFill>
                <a:blip r:embed="rId8"/>
                <a:stretch>
                  <a:fillRect l="-9278" t="-25490" r="-38144" b="-47059"/>
                </a:stretch>
              </a:blipFill>
            </p:spPr>
            <p:txBody>
              <a:bodyPr/>
              <a:lstStyle/>
              <a:p>
                <a:r>
                  <a:rPr lang="zh-CN" altLang="en-US">
                    <a:noFill/>
                  </a:rPr>
                  <a:t> </a:t>
                </a:r>
              </a:p>
            </p:txBody>
          </p:sp>
        </mc:Fallback>
      </mc:AlternateContent>
      <p:cxnSp>
        <p:nvCxnSpPr>
          <p:cNvPr id="57" name="直線單箭頭接點 56"/>
          <p:cNvCxnSpPr/>
          <p:nvPr/>
        </p:nvCxnSpPr>
        <p:spPr>
          <a:xfrm>
            <a:off x="570039" y="8021104"/>
            <a:ext cx="810182" cy="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62" name="群組 61"/>
          <p:cNvGrpSpPr/>
          <p:nvPr/>
        </p:nvGrpSpPr>
        <p:grpSpPr>
          <a:xfrm>
            <a:off x="3344746" y="7615386"/>
            <a:ext cx="1430111" cy="816580"/>
            <a:chOff x="7251018" y="4360929"/>
            <a:chExt cx="1005547" cy="574158"/>
          </a:xfrm>
        </p:grpSpPr>
        <p:grpSp>
          <p:nvGrpSpPr>
            <p:cNvPr id="54" name="群組 53"/>
            <p:cNvGrpSpPr/>
            <p:nvPr/>
          </p:nvGrpSpPr>
          <p:grpSpPr>
            <a:xfrm>
              <a:off x="7251018" y="4360929"/>
              <a:ext cx="574158" cy="574158"/>
              <a:chOff x="5170781" y="1854574"/>
              <a:chExt cx="574158" cy="574158"/>
            </a:xfrm>
          </p:grpSpPr>
          <p:sp>
            <p:nvSpPr>
              <p:cNvPr id="55" name="橢圓 54"/>
              <p:cNvSpPr/>
              <p:nvPr/>
            </p:nvSpPr>
            <p:spPr>
              <a:xfrm>
                <a:off x="5170781" y="18545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56" name="手繪多邊形 55"/>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grpSp>
        <p:cxnSp>
          <p:nvCxnSpPr>
            <p:cNvPr id="59" name="直線單箭頭接點 58"/>
            <p:cNvCxnSpPr/>
            <p:nvPr/>
          </p:nvCxnSpPr>
          <p:spPr>
            <a:xfrm>
              <a:off x="7826300" y="4663918"/>
              <a:ext cx="4302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6" name="直線單箭頭接點 65"/>
          <p:cNvCxnSpPr/>
          <p:nvPr/>
        </p:nvCxnSpPr>
        <p:spPr>
          <a:xfrm flipV="1">
            <a:off x="1782101" y="5743366"/>
            <a:ext cx="0" cy="546406"/>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文字方塊 74"/>
              <p:cNvSpPr txBox="1"/>
              <p:nvPr/>
            </p:nvSpPr>
            <p:spPr>
              <a:xfrm>
                <a:off x="2318209" y="5519700"/>
                <a:ext cx="777456" cy="1164742"/>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f>
                        <m:fPr>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𝑙</m:t>
                          </m:r>
                        </m:num>
                        <m:den>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𝑧</m:t>
                          </m:r>
                          <m:r>
                            <a:rPr lang="en-US" altLang="zh-TW" sz="3982" i="1" kern="1200">
                              <a:solidFill>
                                <a:prstClr val="black"/>
                              </a:solidFill>
                              <a:latin typeface="Cambria Math" panose="02040503050406030204" pitchFamily="18" charset="0"/>
                              <a:cs typeface="+mn-cs"/>
                            </a:rPr>
                            <m:t>′</m:t>
                          </m:r>
                        </m:den>
                      </m:f>
                    </m:oMath>
                  </m:oMathPara>
                </a14:m>
                <a:endParaRPr lang="zh-TW" altLang="en-US" sz="3982" kern="1200" dirty="0">
                  <a:solidFill>
                    <a:prstClr val="black"/>
                  </a:solidFill>
                  <a:latin typeface="Calibri" panose="020F0502020204030204"/>
                  <a:cs typeface="+mn-cs"/>
                </a:endParaRPr>
              </a:p>
            </p:txBody>
          </p:sp>
        </mc:Choice>
        <mc:Fallback xmlns="">
          <p:sp>
            <p:nvSpPr>
              <p:cNvPr id="75" name="文字方塊 74"/>
              <p:cNvSpPr txBox="1">
                <a:spLocks noRot="1" noChangeAspect="1" noMove="1" noResize="1" noEditPoints="1" noAdjustHandles="1" noChangeArrowheads="1" noChangeShapeType="1" noTextEdit="1"/>
              </p:cNvSpPr>
              <p:nvPr/>
            </p:nvSpPr>
            <p:spPr>
              <a:xfrm>
                <a:off x="2318209" y="5519700"/>
                <a:ext cx="777456" cy="1164742"/>
              </a:xfrm>
              <a:prstGeom prst="rect">
                <a:avLst/>
              </a:prstGeom>
              <a:blipFill>
                <a:blip r:embed="rId9"/>
                <a:stretch>
                  <a:fillRect/>
                </a:stretch>
              </a:blipFill>
            </p:spPr>
            <p:txBody>
              <a:bodyPr/>
              <a:lstStyle/>
              <a:p>
                <a:r>
                  <a:rPr lang="zh-CN" altLang="en-US">
                    <a:noFill/>
                  </a:rPr>
                  <a:t> </a:t>
                </a:r>
              </a:p>
            </p:txBody>
          </p:sp>
        </mc:Fallback>
      </mc:AlternateContent>
      <p:sp>
        <p:nvSpPr>
          <p:cNvPr id="82" name="標題 1"/>
          <p:cNvSpPr>
            <a:spLocks noGrp="1"/>
          </p:cNvSpPr>
          <p:nvPr>
            <p:ph type="title"/>
          </p:nvPr>
        </p:nvSpPr>
        <p:spPr/>
        <p:txBody>
          <a:bodyPr/>
          <a:lstStyle/>
          <a:p>
            <a:r>
              <a:rPr lang="en-US" altLang="zh-TW" dirty="0"/>
              <a:t>Backpropagation – Backward pass</a:t>
            </a:r>
            <a:endParaRPr lang="zh-TW" altLang="en-US" dirty="0"/>
          </a:p>
        </p:txBody>
      </p:sp>
      <mc:AlternateContent xmlns:mc="http://schemas.openxmlformats.org/markup-compatibility/2006" xmlns:a14="http://schemas.microsoft.com/office/drawing/2010/main">
        <mc:Choice Requires="a14">
          <p:sp>
            <p:nvSpPr>
              <p:cNvPr id="83" name="文字方塊 82"/>
              <p:cNvSpPr txBox="1"/>
              <p:nvPr/>
            </p:nvSpPr>
            <p:spPr>
              <a:xfrm>
                <a:off x="1095884" y="2404536"/>
                <a:ext cx="11014837" cy="612796"/>
              </a:xfrm>
              <a:prstGeom prst="rect">
                <a:avLst/>
              </a:prstGeom>
              <a:noFill/>
            </p:spPr>
            <p:txBody>
              <a:bodyPr wrap="square" lIns="0" tIns="0" rIns="0" bIns="0" rtlCol="0">
                <a:spAutoFit/>
              </a:bodyPr>
              <a:lstStyle/>
              <a:p>
                <a:pPr algn="l" defTabSz="650230" hangingPunct="1"/>
                <a:r>
                  <a:rPr lang="en-US" altLang="zh-TW" sz="3982" kern="1200" dirty="0">
                    <a:solidFill>
                      <a:prstClr val="black"/>
                    </a:solidFill>
                    <a:latin typeface="Calibri" panose="020F0502020204030204"/>
                    <a:cs typeface="+mn-cs"/>
                  </a:rPr>
                  <a:t>Compute </a:t>
                </a:r>
                <a14:m>
                  <m:oMath xmlns:m="http://schemas.openxmlformats.org/officeDocument/2006/math">
                    <m:f>
                      <m:fPr>
                        <m:type m:val="lin"/>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𝑙</m:t>
                        </m:r>
                      </m:num>
                      <m:den>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𝑧</m:t>
                        </m:r>
                      </m:den>
                    </m:f>
                  </m:oMath>
                </a14:m>
                <a:r>
                  <a:rPr lang="en-US" altLang="zh-TW" sz="3982" kern="1200" dirty="0">
                    <a:solidFill>
                      <a:prstClr val="black"/>
                    </a:solidFill>
                    <a:latin typeface="Calibri" panose="020F0502020204030204"/>
                    <a:cs typeface="+mn-cs"/>
                  </a:rPr>
                  <a:t> for all activation function inputs z</a:t>
                </a:r>
                <a:endParaRPr lang="zh-TW" altLang="en-US" sz="3982" kern="1200" dirty="0">
                  <a:solidFill>
                    <a:prstClr val="black"/>
                  </a:solidFill>
                  <a:latin typeface="Calibri" panose="020F0502020204030204"/>
                  <a:cs typeface="+mn-cs"/>
                </a:endParaRPr>
              </a:p>
            </p:txBody>
          </p:sp>
        </mc:Choice>
        <mc:Fallback xmlns="">
          <p:sp>
            <p:nvSpPr>
              <p:cNvPr id="83" name="文字方塊 82"/>
              <p:cNvSpPr txBox="1">
                <a:spLocks noRot="1" noChangeAspect="1" noMove="1" noResize="1" noEditPoints="1" noAdjustHandles="1" noChangeArrowheads="1" noChangeShapeType="1" noTextEdit="1"/>
              </p:cNvSpPr>
              <p:nvPr/>
            </p:nvSpPr>
            <p:spPr>
              <a:xfrm>
                <a:off x="1095884" y="2404536"/>
                <a:ext cx="11014837" cy="612796"/>
              </a:xfrm>
              <a:prstGeom prst="rect">
                <a:avLst/>
              </a:prstGeom>
              <a:blipFill>
                <a:blip r:embed="rId10"/>
                <a:stretch>
                  <a:fillRect l="-2822" t="-24752" b="-49505"/>
                </a:stretch>
              </a:blipFill>
            </p:spPr>
            <p:txBody>
              <a:bodyPr/>
              <a:lstStyle/>
              <a:p>
                <a:r>
                  <a:rPr lang="zh-CN" altLang="en-US">
                    <a:noFill/>
                  </a:rPr>
                  <a:t> </a:t>
                </a:r>
              </a:p>
            </p:txBody>
          </p:sp>
        </mc:Fallback>
      </mc:AlternateContent>
      <p:sp>
        <p:nvSpPr>
          <p:cNvPr id="2" name="文字方塊 1"/>
          <p:cNvSpPr txBox="1"/>
          <p:nvPr/>
        </p:nvSpPr>
        <p:spPr>
          <a:xfrm>
            <a:off x="299216" y="3325045"/>
            <a:ext cx="5661683" cy="705129"/>
          </a:xfrm>
          <a:prstGeom prst="rect">
            <a:avLst/>
          </a:prstGeom>
          <a:noFill/>
        </p:spPr>
        <p:txBody>
          <a:bodyPr wrap="square" rtlCol="0">
            <a:spAutoFit/>
          </a:bodyPr>
          <a:lstStyle/>
          <a:p>
            <a:pPr algn="l" defTabSz="650230" hangingPunct="1"/>
            <a:r>
              <a:rPr lang="en-US" altLang="zh-TW" sz="3982" b="1" i="1" u="sng" kern="1200" dirty="0">
                <a:solidFill>
                  <a:prstClr val="black"/>
                </a:solidFill>
                <a:latin typeface="Calibri" panose="020F0502020204030204"/>
                <a:cs typeface="+mn-cs"/>
              </a:rPr>
              <a:t>Case 2. Not Output Layer</a:t>
            </a:r>
            <a:endParaRPr lang="zh-TW" altLang="en-US" sz="3982" b="1" i="1" u="sng" kern="1200" dirty="0">
              <a:solidFill>
                <a:prstClr val="black"/>
              </a:solidFill>
              <a:latin typeface="Calibri" panose="020F0502020204030204"/>
              <a:cs typeface="+mn-cs"/>
            </a:endParaRPr>
          </a:p>
        </p:txBody>
      </p:sp>
      <p:cxnSp>
        <p:nvCxnSpPr>
          <p:cNvPr id="68" name="直線單箭頭接點 67"/>
          <p:cNvCxnSpPr/>
          <p:nvPr/>
        </p:nvCxnSpPr>
        <p:spPr>
          <a:xfrm>
            <a:off x="625455" y="5413982"/>
            <a:ext cx="810182" cy="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a:off x="638970" y="7362424"/>
            <a:ext cx="705748" cy="55937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70"/>
              <p:cNvSpPr txBox="1"/>
              <p:nvPr/>
            </p:nvSpPr>
            <p:spPr>
              <a:xfrm>
                <a:off x="2318209" y="8162051"/>
                <a:ext cx="908902" cy="1164742"/>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f>
                        <m:fPr>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𝑙</m:t>
                          </m:r>
                        </m:num>
                        <m:den>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𝑧</m:t>
                          </m:r>
                          <m:r>
                            <a:rPr lang="en-US" altLang="zh-TW" sz="3982" i="1" kern="1200">
                              <a:solidFill>
                                <a:prstClr val="black"/>
                              </a:solidFill>
                              <a:latin typeface="Cambria Math" panose="02040503050406030204" pitchFamily="18" charset="0"/>
                              <a:cs typeface="+mn-cs"/>
                            </a:rPr>
                            <m:t>′′</m:t>
                          </m:r>
                        </m:den>
                      </m:f>
                    </m:oMath>
                  </m:oMathPara>
                </a14:m>
                <a:endParaRPr lang="zh-TW" altLang="en-US" sz="3982" kern="1200" dirty="0">
                  <a:solidFill>
                    <a:prstClr val="black"/>
                  </a:solidFill>
                  <a:latin typeface="Calibri" panose="020F0502020204030204"/>
                  <a:cs typeface="+mn-cs"/>
                </a:endParaRPr>
              </a:p>
            </p:txBody>
          </p:sp>
        </mc:Choice>
        <mc:Fallback xmlns="">
          <p:sp>
            <p:nvSpPr>
              <p:cNvPr id="71" name="文字方塊 70"/>
              <p:cNvSpPr txBox="1">
                <a:spLocks noRot="1" noChangeAspect="1" noMove="1" noResize="1" noEditPoints="1" noAdjustHandles="1" noChangeArrowheads="1" noChangeShapeType="1" noTextEdit="1"/>
              </p:cNvSpPr>
              <p:nvPr/>
            </p:nvSpPr>
            <p:spPr>
              <a:xfrm>
                <a:off x="2318209" y="8162051"/>
                <a:ext cx="908902" cy="1164742"/>
              </a:xfrm>
              <a:prstGeom prst="rect">
                <a:avLst/>
              </a:prstGeom>
              <a:blipFill>
                <a:blip r:embed="rId11"/>
                <a:stretch>
                  <a:fillRect/>
                </a:stretch>
              </a:blipFill>
            </p:spPr>
            <p:txBody>
              <a:bodyPr/>
              <a:lstStyle/>
              <a:p>
                <a:r>
                  <a:rPr lang="zh-CN" altLang="en-US">
                    <a:noFill/>
                  </a:rPr>
                  <a:t> </a:t>
                </a:r>
              </a:p>
            </p:txBody>
          </p:sp>
        </mc:Fallback>
      </mc:AlternateContent>
      <p:cxnSp>
        <p:nvCxnSpPr>
          <p:cNvPr id="34" name="直線單箭頭接點 33"/>
          <p:cNvCxnSpPr/>
          <p:nvPr/>
        </p:nvCxnSpPr>
        <p:spPr>
          <a:xfrm flipV="1">
            <a:off x="5670860" y="5519523"/>
            <a:ext cx="705748" cy="55937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V="1">
            <a:off x="4143508" y="5446359"/>
            <a:ext cx="224261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 name="群組 36"/>
          <p:cNvGrpSpPr/>
          <p:nvPr/>
        </p:nvGrpSpPr>
        <p:grpSpPr>
          <a:xfrm>
            <a:off x="6432025" y="5133155"/>
            <a:ext cx="675546" cy="604838"/>
            <a:chOff x="3357891" y="3538413"/>
            <a:chExt cx="474993" cy="425277"/>
          </a:xfrm>
        </p:grpSpPr>
        <p:sp>
          <p:nvSpPr>
            <p:cNvPr id="42" name="矩形 41"/>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graphicFrame>
          <p:nvGraphicFramePr>
            <p:cNvPr id="44"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75812" name="方程式" r:id="rId12" imgW="139680" imgH="139680" progId="Equation.3">
                    <p:embed/>
                  </p:oleObj>
                </mc:Choice>
                <mc:Fallback>
                  <p:oleObj name="方程式" r:id="rId12" imgW="139680" imgH="139680" progId="Equation.3">
                    <p:embed/>
                    <p:pic>
                      <p:nvPicPr>
                        <p:cNvPr id="44" name="Object 12"/>
                        <p:cNvPicPr>
                          <a:picLocks noChangeAspect="1" noChangeArrowheads="1"/>
                        </p:cNvPicPr>
                        <p:nvPr/>
                      </p:nvPicPr>
                      <p:blipFill>
                        <a:blip r:embed="rId5"/>
                        <a:srcRect/>
                        <a:stretch>
                          <a:fillRect/>
                        </a:stretch>
                      </p:blipFill>
                      <p:spPr bwMode="auto">
                        <a:xfrm>
                          <a:off x="3435128" y="3545009"/>
                          <a:ext cx="385763" cy="387350"/>
                        </a:xfrm>
                        <a:prstGeom prst="rect">
                          <a:avLst/>
                        </a:prstGeom>
                        <a:noFill/>
                        <a:extLst/>
                      </p:spPr>
                    </p:pic>
                  </p:oleObj>
                </mc:Fallback>
              </mc:AlternateContent>
            </a:graphicData>
          </a:graphic>
        </p:graphicFrame>
      </p:grpSp>
      <p:cxnSp>
        <p:nvCxnSpPr>
          <p:cNvPr id="48" name="直線單箭頭接點 47"/>
          <p:cNvCxnSpPr/>
          <p:nvPr/>
        </p:nvCxnSpPr>
        <p:spPr>
          <a:xfrm flipV="1">
            <a:off x="7107570" y="5428487"/>
            <a:ext cx="119375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文字方塊 57"/>
              <p:cNvSpPr txBox="1"/>
              <p:nvPr/>
            </p:nvSpPr>
            <p:spPr>
              <a:xfrm>
                <a:off x="5096810" y="4767424"/>
                <a:ext cx="712759" cy="612796"/>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982" i="1" kern="1200">
                              <a:solidFill>
                                <a:prstClr val="black"/>
                              </a:solidFill>
                              <a:latin typeface="Cambria Math" panose="02040503050406030204" pitchFamily="18" charset="0"/>
                              <a:ea typeface="Cambria Math" panose="02040503050406030204" pitchFamily="18" charset="0"/>
                            </a:rPr>
                          </m:ctrlPr>
                        </m:sSubPr>
                        <m:e>
                          <m:r>
                            <a:rPr lang="en-US" altLang="zh-TW" sz="3982" i="1" kern="1200">
                              <a:solidFill>
                                <a:prstClr val="black"/>
                              </a:solidFill>
                              <a:latin typeface="Cambria Math" panose="02040503050406030204" pitchFamily="18" charset="0"/>
                              <a:ea typeface="Cambria Math" panose="02040503050406030204" pitchFamily="18" charset="0"/>
                            </a:rPr>
                            <m:t>𝑤</m:t>
                          </m:r>
                        </m:e>
                        <m:sub>
                          <m:r>
                            <a:rPr lang="en-US" altLang="zh-TW" sz="3982" i="1" kern="1200">
                              <a:solidFill>
                                <a:prstClr val="black"/>
                              </a:solidFill>
                              <a:latin typeface="Cambria Math" panose="02040503050406030204" pitchFamily="18" charset="0"/>
                              <a:ea typeface="Cambria Math" panose="02040503050406030204" pitchFamily="18" charset="0"/>
                            </a:rPr>
                            <m:t>5</m:t>
                          </m:r>
                        </m:sub>
                      </m:sSub>
                    </m:oMath>
                  </m:oMathPara>
                </a14:m>
                <a:endParaRPr lang="zh-TW" altLang="en-US" sz="3982" kern="1200" dirty="0">
                  <a:solidFill>
                    <a:prstClr val="black"/>
                  </a:solidFill>
                  <a:latin typeface="Calibri" panose="020F0502020204030204"/>
                </a:endParaRPr>
              </a:p>
            </p:txBody>
          </p:sp>
        </mc:Choice>
        <mc:Fallback xmlns="">
          <p:sp>
            <p:nvSpPr>
              <p:cNvPr id="58" name="文字方塊 57"/>
              <p:cNvSpPr txBox="1">
                <a:spLocks noRot="1" noChangeAspect="1" noMove="1" noResize="1" noEditPoints="1" noAdjustHandles="1" noChangeArrowheads="1" noChangeShapeType="1" noTextEdit="1"/>
              </p:cNvSpPr>
              <p:nvPr/>
            </p:nvSpPr>
            <p:spPr>
              <a:xfrm>
                <a:off x="5096810" y="4767424"/>
                <a:ext cx="712759" cy="612796"/>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字方塊 60"/>
              <p:cNvSpPr txBox="1"/>
              <p:nvPr/>
            </p:nvSpPr>
            <p:spPr>
              <a:xfrm>
                <a:off x="7485310" y="4690040"/>
                <a:ext cx="438273" cy="612796"/>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982" i="1" kern="1200">
                              <a:solidFill>
                                <a:prstClr val="black"/>
                              </a:solidFill>
                              <a:latin typeface="Cambria Math" panose="02040503050406030204" pitchFamily="18" charset="0"/>
                              <a:ea typeface="Cambria Math" panose="02040503050406030204" pitchFamily="18" charset="0"/>
                            </a:rPr>
                          </m:ctrlPr>
                        </m:sSubPr>
                        <m:e>
                          <m:r>
                            <a:rPr lang="en-US" altLang="zh-TW" sz="3982" i="1" kern="1200">
                              <a:solidFill>
                                <a:prstClr val="black"/>
                              </a:solidFill>
                              <a:latin typeface="Cambria Math" panose="02040503050406030204" pitchFamily="18" charset="0"/>
                              <a:ea typeface="Cambria Math" panose="02040503050406030204" pitchFamily="18" charset="0"/>
                            </a:rPr>
                            <m:t>𝑧</m:t>
                          </m:r>
                        </m:e>
                        <m:sub>
                          <m:r>
                            <a:rPr lang="en-US" altLang="zh-TW" sz="3982" i="1" kern="1200">
                              <a:solidFill>
                                <a:prstClr val="black"/>
                              </a:solidFill>
                              <a:latin typeface="Cambria Math" panose="02040503050406030204" pitchFamily="18" charset="0"/>
                              <a:ea typeface="Cambria Math" panose="02040503050406030204" pitchFamily="18" charset="0"/>
                            </a:rPr>
                            <m:t>𝑎</m:t>
                          </m:r>
                        </m:sub>
                      </m:sSub>
                    </m:oMath>
                  </m:oMathPara>
                </a14:m>
                <a:endParaRPr lang="zh-TW" altLang="en-US" sz="3982" kern="1200" dirty="0">
                  <a:solidFill>
                    <a:prstClr val="black"/>
                  </a:solidFill>
                  <a:latin typeface="Calibri" panose="020F0502020204030204"/>
                </a:endParaRPr>
              </a:p>
            </p:txBody>
          </p:sp>
        </mc:Choice>
        <mc:Fallback xmlns="">
          <p:sp>
            <p:nvSpPr>
              <p:cNvPr id="61" name="文字方塊 60"/>
              <p:cNvSpPr txBox="1">
                <a:spLocks noRot="1" noChangeAspect="1" noMove="1" noResize="1" noEditPoints="1" noAdjustHandles="1" noChangeArrowheads="1" noChangeShapeType="1" noTextEdit="1"/>
              </p:cNvSpPr>
              <p:nvPr/>
            </p:nvSpPr>
            <p:spPr>
              <a:xfrm>
                <a:off x="7485310" y="4690040"/>
                <a:ext cx="438273" cy="612796"/>
              </a:xfrm>
              <a:prstGeom prst="rect">
                <a:avLst/>
              </a:prstGeom>
              <a:blipFill>
                <a:blip r:embed="rId14"/>
                <a:stretch>
                  <a:fillRect r="-27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字方塊 63"/>
              <p:cNvSpPr txBox="1"/>
              <p:nvPr/>
            </p:nvSpPr>
            <p:spPr>
              <a:xfrm>
                <a:off x="4195973" y="4684075"/>
                <a:ext cx="530594" cy="612796"/>
              </a:xfrm>
              <a:prstGeom prst="rect">
                <a:avLst/>
              </a:prstGeom>
            </p:spPr>
            <p:style>
              <a:lnRef idx="1">
                <a:schemeClr val="accent6"/>
              </a:lnRef>
              <a:fillRef idx="2">
                <a:schemeClr val="accent6"/>
              </a:fillRef>
              <a:effectRef idx="1">
                <a:schemeClr val="accent6"/>
              </a:effectRef>
              <a:fontRef idx="minor">
                <a:schemeClr val="dk1"/>
              </a:fontRef>
            </p:style>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r>
                        <a:rPr lang="en-US" altLang="zh-TW" sz="3982" i="1" kern="1200">
                          <a:solidFill>
                            <a:prstClr val="black"/>
                          </a:solidFill>
                          <a:latin typeface="Cambria Math" panose="02040503050406030204" pitchFamily="18" charset="0"/>
                          <a:ea typeface="Cambria Math" panose="02040503050406030204" pitchFamily="18" charset="0"/>
                        </a:rPr>
                        <m:t>𝑎</m:t>
                      </m:r>
                      <m:r>
                        <a:rPr lang="en-US" altLang="zh-TW" sz="3982" i="1" kern="1200">
                          <a:solidFill>
                            <a:prstClr val="black"/>
                          </a:solidFill>
                          <a:latin typeface="Cambria Math" panose="02040503050406030204" pitchFamily="18" charset="0"/>
                          <a:ea typeface="Cambria Math" panose="02040503050406030204" pitchFamily="18" charset="0"/>
                        </a:rPr>
                        <m:t>′</m:t>
                      </m:r>
                    </m:oMath>
                  </m:oMathPara>
                </a14:m>
                <a:endParaRPr lang="zh-TW" altLang="en-US" sz="3982" kern="1200" dirty="0">
                  <a:solidFill>
                    <a:prstClr val="black"/>
                  </a:solidFill>
                  <a:latin typeface="Calibri" panose="020F0502020204030204"/>
                </a:endParaRPr>
              </a:p>
            </p:txBody>
          </p:sp>
        </mc:Choice>
        <mc:Fallback xmlns="">
          <p:sp>
            <p:nvSpPr>
              <p:cNvPr id="64" name="文字方塊 63"/>
              <p:cNvSpPr txBox="1">
                <a:spLocks noRot="1" noChangeAspect="1" noMove="1" noResize="1" noEditPoints="1" noAdjustHandles="1" noChangeArrowheads="1" noChangeShapeType="1" noTextEdit="1"/>
              </p:cNvSpPr>
              <p:nvPr/>
            </p:nvSpPr>
            <p:spPr>
              <a:xfrm>
                <a:off x="4195973" y="4684075"/>
                <a:ext cx="530594" cy="612796"/>
              </a:xfrm>
              <a:prstGeom prst="rect">
                <a:avLst/>
              </a:prstGeom>
              <a:blipFill>
                <a:blip r:embed="rId15"/>
                <a:stretch>
                  <a:fillRect/>
                </a:stretch>
              </a:blipFill>
            </p:spPr>
            <p:txBody>
              <a:bodyPr/>
              <a:lstStyle/>
              <a:p>
                <a:r>
                  <a:rPr lang="zh-CN" altLang="en-US">
                    <a:noFill/>
                  </a:rPr>
                  <a:t> </a:t>
                </a:r>
              </a:p>
            </p:txBody>
          </p:sp>
        </mc:Fallback>
      </mc:AlternateContent>
      <p:grpSp>
        <p:nvGrpSpPr>
          <p:cNvPr id="65" name="群組 64"/>
          <p:cNvGrpSpPr/>
          <p:nvPr/>
        </p:nvGrpSpPr>
        <p:grpSpPr>
          <a:xfrm>
            <a:off x="6403795" y="7718685"/>
            <a:ext cx="675546" cy="604838"/>
            <a:chOff x="3357891" y="3538413"/>
            <a:chExt cx="474993" cy="425277"/>
          </a:xfrm>
        </p:grpSpPr>
        <p:sp>
          <p:nvSpPr>
            <p:cNvPr id="67" name="矩形 66"/>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graphicFrame>
          <p:nvGraphicFramePr>
            <p:cNvPr id="72"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75813" name="方程式" r:id="rId16" imgW="139680" imgH="139680" progId="Equation.3">
                    <p:embed/>
                  </p:oleObj>
                </mc:Choice>
                <mc:Fallback>
                  <p:oleObj name="方程式" r:id="rId16" imgW="139680" imgH="139680" progId="Equation.3">
                    <p:embed/>
                    <p:pic>
                      <p:nvPicPr>
                        <p:cNvPr id="72" name="Object 12"/>
                        <p:cNvPicPr>
                          <a:picLocks noChangeAspect="1" noChangeArrowheads="1"/>
                        </p:cNvPicPr>
                        <p:nvPr/>
                      </p:nvPicPr>
                      <p:blipFill>
                        <a:blip r:embed="rId5"/>
                        <a:srcRect/>
                        <a:stretch>
                          <a:fillRect/>
                        </a:stretch>
                      </p:blipFill>
                      <p:spPr bwMode="auto">
                        <a:xfrm>
                          <a:off x="3435128" y="3545009"/>
                          <a:ext cx="385763" cy="387350"/>
                        </a:xfrm>
                        <a:prstGeom prst="rect">
                          <a:avLst/>
                        </a:prstGeom>
                        <a:noFill/>
                        <a:extLst/>
                      </p:spPr>
                    </p:pic>
                  </p:oleObj>
                </mc:Fallback>
              </mc:AlternateContent>
            </a:graphicData>
          </a:graphic>
        </p:graphicFrame>
      </p:grpSp>
      <p:cxnSp>
        <p:nvCxnSpPr>
          <p:cNvPr id="73" name="直線單箭頭接點 72"/>
          <p:cNvCxnSpPr/>
          <p:nvPr/>
        </p:nvCxnSpPr>
        <p:spPr>
          <a:xfrm flipV="1">
            <a:off x="7124669" y="8058898"/>
            <a:ext cx="119375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p:nvPr/>
        </p:nvCxnSpPr>
        <p:spPr>
          <a:xfrm>
            <a:off x="5566426" y="8035610"/>
            <a:ext cx="810182" cy="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a:endCxn id="67" idx="1"/>
          </p:cNvCxnSpPr>
          <p:nvPr/>
        </p:nvCxnSpPr>
        <p:spPr>
          <a:xfrm>
            <a:off x="4161326" y="5491312"/>
            <a:ext cx="2242469" cy="25297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群組 77"/>
          <p:cNvGrpSpPr/>
          <p:nvPr/>
        </p:nvGrpSpPr>
        <p:grpSpPr>
          <a:xfrm>
            <a:off x="8341134" y="7629891"/>
            <a:ext cx="1430111" cy="816580"/>
            <a:chOff x="7251018" y="4360929"/>
            <a:chExt cx="1005547" cy="574158"/>
          </a:xfrm>
        </p:grpSpPr>
        <p:grpSp>
          <p:nvGrpSpPr>
            <p:cNvPr id="79" name="群組 78"/>
            <p:cNvGrpSpPr/>
            <p:nvPr/>
          </p:nvGrpSpPr>
          <p:grpSpPr>
            <a:xfrm>
              <a:off x="7251018" y="4360929"/>
              <a:ext cx="574158" cy="574158"/>
              <a:chOff x="5170781" y="1854574"/>
              <a:chExt cx="574158" cy="574158"/>
            </a:xfrm>
          </p:grpSpPr>
          <p:sp>
            <p:nvSpPr>
              <p:cNvPr id="81" name="橢圓 80"/>
              <p:cNvSpPr/>
              <p:nvPr/>
            </p:nvSpPr>
            <p:spPr>
              <a:xfrm>
                <a:off x="5170781" y="185457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84" name="手繪多邊形 83"/>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grpSp>
        <p:cxnSp>
          <p:nvCxnSpPr>
            <p:cNvPr id="80" name="直線單箭頭接點 79"/>
            <p:cNvCxnSpPr/>
            <p:nvPr/>
          </p:nvCxnSpPr>
          <p:spPr>
            <a:xfrm>
              <a:off x="7826300" y="4663918"/>
              <a:ext cx="4302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5" name="群組 84"/>
          <p:cNvGrpSpPr/>
          <p:nvPr/>
        </p:nvGrpSpPr>
        <p:grpSpPr>
          <a:xfrm>
            <a:off x="8315121" y="5002199"/>
            <a:ext cx="1432347" cy="816580"/>
            <a:chOff x="7204153" y="2522858"/>
            <a:chExt cx="1007119" cy="574158"/>
          </a:xfrm>
        </p:grpSpPr>
        <p:grpSp>
          <p:nvGrpSpPr>
            <p:cNvPr id="86" name="群組 85"/>
            <p:cNvGrpSpPr/>
            <p:nvPr/>
          </p:nvGrpSpPr>
          <p:grpSpPr>
            <a:xfrm>
              <a:off x="7204153" y="2522858"/>
              <a:ext cx="574158" cy="574158"/>
              <a:chOff x="5170781" y="1854574"/>
              <a:chExt cx="574158" cy="574158"/>
            </a:xfrm>
          </p:grpSpPr>
          <p:sp>
            <p:nvSpPr>
              <p:cNvPr id="88" name="橢圓 87"/>
              <p:cNvSpPr/>
              <p:nvPr/>
            </p:nvSpPr>
            <p:spPr>
              <a:xfrm>
                <a:off x="5170781" y="185457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89" name="手繪多邊形 88"/>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grpSp>
        <p:cxnSp>
          <p:nvCxnSpPr>
            <p:cNvPr id="87" name="直線單箭頭接點 86"/>
            <p:cNvCxnSpPr/>
            <p:nvPr/>
          </p:nvCxnSpPr>
          <p:spPr>
            <a:xfrm>
              <a:off x="7781007" y="2822862"/>
              <a:ext cx="4302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1" name="直線單箭頭接點 90"/>
          <p:cNvCxnSpPr/>
          <p:nvPr/>
        </p:nvCxnSpPr>
        <p:spPr>
          <a:xfrm flipV="1">
            <a:off x="6778489" y="5757871"/>
            <a:ext cx="0" cy="546406"/>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文字方塊 92"/>
              <p:cNvSpPr txBox="1"/>
              <p:nvPr/>
            </p:nvSpPr>
            <p:spPr>
              <a:xfrm>
                <a:off x="7314596" y="5534205"/>
                <a:ext cx="909223" cy="1268296"/>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f>
                        <m:fPr>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𝑙</m:t>
                          </m:r>
                        </m:num>
                        <m:den>
                          <m:r>
                            <a:rPr lang="zh-TW" altLang="en-US" sz="3982" i="1" kern="1200">
                              <a:solidFill>
                                <a:prstClr val="black"/>
                              </a:solidFill>
                              <a:latin typeface="Cambria Math" panose="02040503050406030204" pitchFamily="18" charset="0"/>
                              <a:cs typeface="+mn-cs"/>
                            </a:rPr>
                            <m:t>𝜕</m:t>
                          </m:r>
                          <m:sSub>
                            <m:sSubPr>
                              <m:ctrlPr>
                                <a:rPr lang="en-US" altLang="zh-TW" sz="3982" i="1" kern="1200">
                                  <a:solidFill>
                                    <a:prstClr val="black"/>
                                  </a:solidFill>
                                  <a:latin typeface="Cambria Math" panose="02040503050406030204" pitchFamily="18" charset="0"/>
                                  <a:ea typeface="Cambria Math" panose="02040503050406030204" pitchFamily="18" charset="0"/>
                                  <a:cs typeface="+mn-cs"/>
                                </a:rPr>
                              </m:ctrlPr>
                            </m:sSubPr>
                            <m:e>
                              <m:r>
                                <a:rPr lang="en-US" altLang="zh-TW" sz="3982" i="1" kern="1200">
                                  <a:solidFill>
                                    <a:prstClr val="black"/>
                                  </a:solidFill>
                                  <a:latin typeface="Cambria Math" panose="02040503050406030204" pitchFamily="18" charset="0"/>
                                  <a:ea typeface="Cambria Math" panose="02040503050406030204" pitchFamily="18" charset="0"/>
                                  <a:cs typeface="+mn-cs"/>
                                </a:rPr>
                                <m:t>𝑧</m:t>
                              </m:r>
                            </m:e>
                            <m:sub>
                              <m:r>
                                <a:rPr lang="en-US" altLang="zh-TW" sz="3982" i="1" kern="1200">
                                  <a:solidFill>
                                    <a:prstClr val="black"/>
                                  </a:solidFill>
                                  <a:latin typeface="Cambria Math" panose="02040503050406030204" pitchFamily="18" charset="0"/>
                                  <a:ea typeface="Cambria Math" panose="02040503050406030204" pitchFamily="18" charset="0"/>
                                  <a:cs typeface="+mn-cs"/>
                                </a:rPr>
                                <m:t>𝑎</m:t>
                              </m:r>
                            </m:sub>
                          </m:sSub>
                        </m:den>
                      </m:f>
                    </m:oMath>
                  </m:oMathPara>
                </a14:m>
                <a:endParaRPr lang="zh-TW" altLang="en-US" sz="3982" kern="1200" dirty="0">
                  <a:solidFill>
                    <a:prstClr val="black"/>
                  </a:solidFill>
                  <a:latin typeface="Calibri" panose="020F0502020204030204"/>
                  <a:cs typeface="+mn-cs"/>
                </a:endParaRPr>
              </a:p>
            </p:txBody>
          </p:sp>
        </mc:Choice>
        <mc:Fallback xmlns="">
          <p:sp>
            <p:nvSpPr>
              <p:cNvPr id="93" name="文字方塊 92"/>
              <p:cNvSpPr txBox="1">
                <a:spLocks noRot="1" noChangeAspect="1" noMove="1" noResize="1" noEditPoints="1" noAdjustHandles="1" noChangeArrowheads="1" noChangeShapeType="1" noTextEdit="1"/>
              </p:cNvSpPr>
              <p:nvPr/>
            </p:nvSpPr>
            <p:spPr>
              <a:xfrm>
                <a:off x="7314596" y="5534205"/>
                <a:ext cx="909223" cy="1268296"/>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文字方塊 93"/>
              <p:cNvSpPr txBox="1"/>
              <p:nvPr/>
            </p:nvSpPr>
            <p:spPr>
              <a:xfrm>
                <a:off x="7528233" y="7304728"/>
                <a:ext cx="438273" cy="612796"/>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982" i="1" kern="1200">
                              <a:solidFill>
                                <a:prstClr val="black"/>
                              </a:solidFill>
                              <a:latin typeface="Cambria Math" panose="02040503050406030204" pitchFamily="18" charset="0"/>
                              <a:ea typeface="Cambria Math" panose="02040503050406030204" pitchFamily="18" charset="0"/>
                            </a:rPr>
                          </m:ctrlPr>
                        </m:sSubPr>
                        <m:e>
                          <m:r>
                            <a:rPr lang="en-US" altLang="zh-TW" sz="3982" i="1" kern="1200">
                              <a:solidFill>
                                <a:prstClr val="black"/>
                              </a:solidFill>
                              <a:latin typeface="Cambria Math" panose="02040503050406030204" pitchFamily="18" charset="0"/>
                              <a:ea typeface="Cambria Math" panose="02040503050406030204" pitchFamily="18" charset="0"/>
                            </a:rPr>
                            <m:t>𝑧</m:t>
                          </m:r>
                        </m:e>
                        <m:sub>
                          <m:r>
                            <a:rPr lang="en-US" altLang="zh-TW" sz="3982" i="1" kern="1200">
                              <a:solidFill>
                                <a:prstClr val="black"/>
                              </a:solidFill>
                              <a:latin typeface="Cambria Math" panose="02040503050406030204" pitchFamily="18" charset="0"/>
                              <a:ea typeface="Cambria Math" panose="02040503050406030204" pitchFamily="18" charset="0"/>
                            </a:rPr>
                            <m:t>𝑏</m:t>
                          </m:r>
                        </m:sub>
                      </m:sSub>
                    </m:oMath>
                  </m:oMathPara>
                </a14:m>
                <a:endParaRPr lang="zh-TW" altLang="en-US" sz="3982" kern="1200" dirty="0">
                  <a:solidFill>
                    <a:prstClr val="black"/>
                  </a:solidFill>
                  <a:latin typeface="Calibri" panose="020F0502020204030204"/>
                </a:endParaRPr>
              </a:p>
            </p:txBody>
          </p:sp>
        </mc:Choice>
        <mc:Fallback xmlns="">
          <p:sp>
            <p:nvSpPr>
              <p:cNvPr id="94" name="文字方塊 93"/>
              <p:cNvSpPr txBox="1">
                <a:spLocks noRot="1" noChangeAspect="1" noMove="1" noResize="1" noEditPoints="1" noAdjustHandles="1" noChangeArrowheads="1" noChangeShapeType="1" noTextEdit="1"/>
              </p:cNvSpPr>
              <p:nvPr/>
            </p:nvSpPr>
            <p:spPr>
              <a:xfrm>
                <a:off x="7528233" y="7304728"/>
                <a:ext cx="438273" cy="612796"/>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文字方塊 94"/>
              <p:cNvSpPr txBox="1"/>
              <p:nvPr/>
            </p:nvSpPr>
            <p:spPr>
              <a:xfrm>
                <a:off x="7314595" y="8214148"/>
                <a:ext cx="900503" cy="1268232"/>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f>
                        <m:fPr>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𝑙</m:t>
                          </m:r>
                        </m:num>
                        <m:den>
                          <m:r>
                            <a:rPr lang="zh-TW" altLang="en-US" sz="3982" i="1" kern="1200">
                              <a:solidFill>
                                <a:prstClr val="black"/>
                              </a:solidFill>
                              <a:latin typeface="Cambria Math" panose="02040503050406030204" pitchFamily="18" charset="0"/>
                              <a:cs typeface="+mn-cs"/>
                            </a:rPr>
                            <m:t>𝜕</m:t>
                          </m:r>
                          <m:sSub>
                            <m:sSubPr>
                              <m:ctrlPr>
                                <a:rPr lang="en-US" altLang="zh-TW" sz="3982" i="1" kern="1200">
                                  <a:solidFill>
                                    <a:prstClr val="black"/>
                                  </a:solidFill>
                                  <a:latin typeface="Cambria Math" panose="02040503050406030204" pitchFamily="18" charset="0"/>
                                  <a:ea typeface="Cambria Math" panose="02040503050406030204" pitchFamily="18" charset="0"/>
                                  <a:cs typeface="+mn-cs"/>
                                </a:rPr>
                              </m:ctrlPr>
                            </m:sSubPr>
                            <m:e>
                              <m:r>
                                <a:rPr lang="en-US" altLang="zh-TW" sz="3982" i="1" kern="1200">
                                  <a:solidFill>
                                    <a:prstClr val="black"/>
                                  </a:solidFill>
                                  <a:latin typeface="Cambria Math" panose="02040503050406030204" pitchFamily="18" charset="0"/>
                                  <a:ea typeface="Cambria Math" panose="02040503050406030204" pitchFamily="18" charset="0"/>
                                  <a:cs typeface="+mn-cs"/>
                                </a:rPr>
                                <m:t>𝑧</m:t>
                              </m:r>
                            </m:e>
                            <m:sub>
                              <m:r>
                                <a:rPr lang="en-US" altLang="zh-TW" sz="3982" i="1" kern="1200">
                                  <a:solidFill>
                                    <a:prstClr val="black"/>
                                  </a:solidFill>
                                  <a:latin typeface="Cambria Math" panose="02040503050406030204" pitchFamily="18" charset="0"/>
                                  <a:ea typeface="Cambria Math" panose="02040503050406030204" pitchFamily="18" charset="0"/>
                                  <a:cs typeface="+mn-cs"/>
                                </a:rPr>
                                <m:t>𝑏</m:t>
                              </m:r>
                            </m:sub>
                          </m:sSub>
                        </m:den>
                      </m:f>
                    </m:oMath>
                  </m:oMathPara>
                </a14:m>
                <a:endParaRPr lang="zh-TW" altLang="en-US" sz="3982" kern="1200" dirty="0">
                  <a:solidFill>
                    <a:prstClr val="black"/>
                  </a:solidFill>
                  <a:latin typeface="Calibri" panose="020F0502020204030204"/>
                  <a:cs typeface="+mn-cs"/>
                </a:endParaRPr>
              </a:p>
            </p:txBody>
          </p:sp>
        </mc:Choice>
        <mc:Fallback xmlns="">
          <p:sp>
            <p:nvSpPr>
              <p:cNvPr id="95" name="文字方塊 94"/>
              <p:cNvSpPr txBox="1">
                <a:spLocks noRot="1" noChangeAspect="1" noMove="1" noResize="1" noEditPoints="1" noAdjustHandles="1" noChangeArrowheads="1" noChangeShapeType="1" noTextEdit="1"/>
              </p:cNvSpPr>
              <p:nvPr/>
            </p:nvSpPr>
            <p:spPr>
              <a:xfrm>
                <a:off x="7314595" y="8214148"/>
                <a:ext cx="900503" cy="1268232"/>
              </a:xfrm>
              <a:prstGeom prst="rect">
                <a:avLst/>
              </a:prstGeom>
              <a:blipFill>
                <a:blip r:embed="rId19"/>
                <a:stretch>
                  <a:fillRect/>
                </a:stretch>
              </a:blipFill>
            </p:spPr>
            <p:txBody>
              <a:bodyPr/>
              <a:lstStyle/>
              <a:p>
                <a:r>
                  <a:rPr lang="zh-CN" altLang="en-US">
                    <a:noFill/>
                  </a:rPr>
                  <a:t> </a:t>
                </a:r>
              </a:p>
            </p:txBody>
          </p:sp>
        </mc:Fallback>
      </mc:AlternateContent>
      <p:sp>
        <p:nvSpPr>
          <p:cNvPr id="60" name="流程圖: 抽選 59"/>
          <p:cNvSpPr/>
          <p:nvPr/>
        </p:nvSpPr>
        <p:spPr>
          <a:xfrm rot="16200000">
            <a:off x="3160341" y="4937558"/>
            <a:ext cx="1055531" cy="945489"/>
          </a:xfrm>
          <a:prstGeom prst="flowChartExtract">
            <a:avLst/>
          </a:prstGeom>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mc:AlternateContent xmlns:mc="http://schemas.openxmlformats.org/markup-compatibility/2006" xmlns:a14="http://schemas.microsoft.com/office/drawing/2010/main">
        <mc:Choice Requires="a14">
          <p:sp>
            <p:nvSpPr>
              <p:cNvPr id="63" name="矩形 62"/>
              <p:cNvSpPr/>
              <p:nvPr/>
            </p:nvSpPr>
            <p:spPr>
              <a:xfrm>
                <a:off x="3026207" y="5882303"/>
                <a:ext cx="1531830" cy="705129"/>
              </a:xfrm>
              <a:prstGeom prst="rect">
                <a:avLst/>
              </a:prstGeom>
            </p:spPr>
            <p:txBody>
              <a:bodyPr wrap="none">
                <a:spAutoFit/>
              </a:bodyPr>
              <a:lstStyle/>
              <a:p>
                <a:pPr algn="l" defTabSz="650230" hangingPunct="1"/>
                <a14:m>
                  <m:oMathPara xmlns:m="http://schemas.openxmlformats.org/officeDocument/2006/math">
                    <m:oMathParaPr>
                      <m:jc m:val="centerGroup"/>
                    </m:oMathParaPr>
                    <m:oMath xmlns:m="http://schemas.openxmlformats.org/officeDocument/2006/math">
                      <m:r>
                        <a:rPr lang="zh-TW" altLang="en-US" sz="3982" i="1" kern="1200">
                          <a:solidFill>
                            <a:srgbClr val="FF0000"/>
                          </a:solidFill>
                          <a:latin typeface="Cambria Math" panose="02040503050406030204" pitchFamily="18" charset="0"/>
                          <a:cs typeface="+mn-cs"/>
                        </a:rPr>
                        <m:t>𝜎</m:t>
                      </m:r>
                      <m:r>
                        <a:rPr lang="en-US" altLang="zh-TW" sz="3982" i="1" kern="1200">
                          <a:solidFill>
                            <a:srgbClr val="FF0000"/>
                          </a:solidFill>
                          <a:latin typeface="Cambria Math" panose="02040503050406030204" pitchFamily="18" charset="0"/>
                          <a:cs typeface="+mn-cs"/>
                        </a:rPr>
                        <m:t>′</m:t>
                      </m:r>
                      <m:d>
                        <m:dPr>
                          <m:ctrlPr>
                            <a:rPr lang="en-US" altLang="zh-TW" sz="3982" i="1" kern="1200">
                              <a:solidFill>
                                <a:srgbClr val="FF0000"/>
                              </a:solidFill>
                              <a:latin typeface="Cambria Math" panose="02040503050406030204" pitchFamily="18" charset="0"/>
                              <a:cs typeface="+mn-cs"/>
                            </a:rPr>
                          </m:ctrlPr>
                        </m:dPr>
                        <m:e>
                          <m:r>
                            <a:rPr lang="en-US" altLang="zh-TW" sz="3982" i="1" kern="1200">
                              <a:solidFill>
                                <a:srgbClr val="FF0000"/>
                              </a:solidFill>
                              <a:latin typeface="Cambria Math" panose="02040503050406030204" pitchFamily="18" charset="0"/>
                              <a:cs typeface="+mn-cs"/>
                            </a:rPr>
                            <m:t>𝑧</m:t>
                          </m:r>
                          <m:r>
                            <a:rPr lang="en-US" altLang="zh-TW" sz="3982" i="1" kern="1200">
                              <a:solidFill>
                                <a:srgbClr val="FF0000"/>
                              </a:solidFill>
                              <a:latin typeface="Cambria Math" panose="02040503050406030204" pitchFamily="18" charset="0"/>
                              <a:cs typeface="+mn-cs"/>
                            </a:rPr>
                            <m:t>′</m:t>
                          </m:r>
                        </m:e>
                      </m:d>
                    </m:oMath>
                  </m:oMathPara>
                </a14:m>
                <a:endParaRPr lang="zh-TW" altLang="en-US" sz="3982" kern="1200" dirty="0">
                  <a:solidFill>
                    <a:srgbClr val="FF0000"/>
                  </a:solidFill>
                  <a:latin typeface="Calibri" panose="020F0502020204030204"/>
                  <a:cs typeface="+mn-cs"/>
                </a:endParaRPr>
              </a:p>
            </p:txBody>
          </p:sp>
        </mc:Choice>
        <mc:Fallback xmlns="">
          <p:sp>
            <p:nvSpPr>
              <p:cNvPr id="63" name="矩形 62"/>
              <p:cNvSpPr>
                <a:spLocks noRot="1" noChangeAspect="1" noMove="1" noResize="1" noEditPoints="1" noAdjustHandles="1" noChangeArrowheads="1" noChangeShapeType="1" noTextEdit="1"/>
              </p:cNvSpPr>
              <p:nvPr/>
            </p:nvSpPr>
            <p:spPr>
              <a:xfrm>
                <a:off x="3026207" y="5882303"/>
                <a:ext cx="1531830" cy="705129"/>
              </a:xfrm>
              <a:prstGeom prst="rect">
                <a:avLst/>
              </a:prstGeom>
              <a:blipFill>
                <a:blip r:embed="rId20"/>
                <a:stretch>
                  <a:fillRect/>
                </a:stretch>
              </a:blipFill>
            </p:spPr>
            <p:txBody>
              <a:bodyPr/>
              <a:lstStyle/>
              <a:p>
                <a:r>
                  <a:rPr lang="zh-CN" altLang="en-US">
                    <a:noFill/>
                  </a:rPr>
                  <a:t> </a:t>
                </a:r>
              </a:p>
            </p:txBody>
          </p:sp>
        </mc:Fallback>
      </mc:AlternateContent>
      <p:cxnSp>
        <p:nvCxnSpPr>
          <p:cNvPr id="70" name="直線單箭頭接點 69"/>
          <p:cNvCxnSpPr/>
          <p:nvPr/>
        </p:nvCxnSpPr>
        <p:spPr>
          <a:xfrm flipH="1" flipV="1">
            <a:off x="7062284" y="8032656"/>
            <a:ext cx="921173"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p:nvPr/>
        </p:nvCxnSpPr>
        <p:spPr>
          <a:xfrm flipH="1" flipV="1">
            <a:off x="7002409" y="5413982"/>
            <a:ext cx="921173"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p:nvPr/>
        </p:nvCxnSpPr>
        <p:spPr>
          <a:xfrm flipH="1" flipV="1">
            <a:off x="4115427" y="5446359"/>
            <a:ext cx="2270699"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flipH="1" flipV="1">
            <a:off x="4098292" y="5410302"/>
            <a:ext cx="2256980" cy="257474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p:cNvCxnSpPr/>
          <p:nvPr/>
        </p:nvCxnSpPr>
        <p:spPr>
          <a:xfrm flipH="1">
            <a:off x="2032735" y="5380241"/>
            <a:ext cx="1207814"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文字方塊 89"/>
              <p:cNvSpPr txBox="1"/>
              <p:nvPr/>
            </p:nvSpPr>
            <p:spPr>
              <a:xfrm>
                <a:off x="5096810" y="6728449"/>
                <a:ext cx="712759" cy="612796"/>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982" i="1" kern="1200">
                              <a:solidFill>
                                <a:prstClr val="black"/>
                              </a:solidFill>
                              <a:latin typeface="Cambria Math" panose="02040503050406030204" pitchFamily="18" charset="0"/>
                              <a:ea typeface="Cambria Math" panose="02040503050406030204" pitchFamily="18" charset="0"/>
                            </a:rPr>
                          </m:ctrlPr>
                        </m:sSubPr>
                        <m:e>
                          <m:r>
                            <a:rPr lang="en-US" altLang="zh-TW" sz="3982" i="1" kern="1200">
                              <a:solidFill>
                                <a:prstClr val="black"/>
                              </a:solidFill>
                              <a:latin typeface="Cambria Math" panose="02040503050406030204" pitchFamily="18" charset="0"/>
                              <a:ea typeface="Cambria Math" panose="02040503050406030204" pitchFamily="18" charset="0"/>
                            </a:rPr>
                            <m:t>𝑤</m:t>
                          </m:r>
                        </m:e>
                        <m:sub>
                          <m:r>
                            <a:rPr lang="en-US" altLang="zh-TW" sz="3982" i="1" kern="1200">
                              <a:solidFill>
                                <a:prstClr val="black"/>
                              </a:solidFill>
                              <a:latin typeface="Cambria Math" panose="02040503050406030204" pitchFamily="18" charset="0"/>
                              <a:ea typeface="Cambria Math" panose="02040503050406030204" pitchFamily="18" charset="0"/>
                            </a:rPr>
                            <m:t>6</m:t>
                          </m:r>
                        </m:sub>
                      </m:sSub>
                    </m:oMath>
                  </m:oMathPara>
                </a14:m>
                <a:endParaRPr lang="zh-TW" altLang="en-US" sz="3982" kern="1200" dirty="0">
                  <a:solidFill>
                    <a:prstClr val="black"/>
                  </a:solidFill>
                  <a:latin typeface="Calibri" panose="020F0502020204030204"/>
                </a:endParaRPr>
              </a:p>
            </p:txBody>
          </p:sp>
        </mc:Choice>
        <mc:Fallback xmlns="">
          <p:sp>
            <p:nvSpPr>
              <p:cNvPr id="90" name="文字方塊 89"/>
              <p:cNvSpPr txBox="1">
                <a:spLocks noRot="1" noChangeAspect="1" noMove="1" noResize="1" noEditPoints="1" noAdjustHandles="1" noChangeArrowheads="1" noChangeShapeType="1" noTextEdit="1"/>
              </p:cNvSpPr>
              <p:nvPr/>
            </p:nvSpPr>
            <p:spPr>
              <a:xfrm>
                <a:off x="5096810" y="6728449"/>
                <a:ext cx="712759" cy="612796"/>
              </a:xfrm>
              <a:prstGeom prst="rect">
                <a:avLst/>
              </a:prstGeom>
              <a:blipFill>
                <a:blip r:embed="rId21"/>
                <a:stretch>
                  <a:fillRect/>
                </a:stretch>
              </a:blipFill>
            </p:spPr>
            <p:txBody>
              <a:bodyPr/>
              <a:lstStyle/>
              <a:p>
                <a:r>
                  <a:rPr lang="zh-CN" altLang="en-US">
                    <a:noFill/>
                  </a:rPr>
                  <a:t> </a:t>
                </a:r>
              </a:p>
            </p:txBody>
          </p:sp>
        </mc:Fallback>
      </mc:AlternateContent>
      <p:sp>
        <p:nvSpPr>
          <p:cNvPr id="4" name="文字方塊 3"/>
          <p:cNvSpPr txBox="1"/>
          <p:nvPr/>
        </p:nvSpPr>
        <p:spPr>
          <a:xfrm>
            <a:off x="8542415" y="5994052"/>
            <a:ext cx="4243355" cy="131792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l" defTabSz="650230" hangingPunct="1"/>
            <a:r>
              <a:rPr lang="en-US" altLang="zh-TW" sz="3982" kern="1200" dirty="0">
                <a:solidFill>
                  <a:prstClr val="white"/>
                </a:solidFill>
                <a:latin typeface="Calibri" panose="020F0502020204030204"/>
              </a:rPr>
              <a:t>Until we reach the output layer ……</a:t>
            </a:r>
            <a:endParaRPr lang="zh-TW" altLang="en-US" sz="3982" kern="1200" dirty="0">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98" name="文字方塊 97"/>
              <p:cNvSpPr txBox="1"/>
              <p:nvPr/>
            </p:nvSpPr>
            <p:spPr>
              <a:xfrm>
                <a:off x="8565887" y="3414786"/>
                <a:ext cx="4243355" cy="131792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l" defTabSz="650230" hangingPunct="1"/>
                <a:r>
                  <a:rPr lang="en-US" altLang="zh-TW" sz="3982" kern="1200" dirty="0">
                    <a:solidFill>
                      <a:prstClr val="white"/>
                    </a:solidFill>
                    <a:latin typeface="Calibri" panose="020F0502020204030204"/>
                  </a:rPr>
                  <a:t>Compute </a:t>
                </a:r>
                <a14:m>
                  <m:oMath xmlns:m="http://schemas.openxmlformats.org/officeDocument/2006/math">
                    <m:f>
                      <m:fPr>
                        <m:type m:val="lin"/>
                        <m:ctrlPr>
                          <a:rPr lang="en-US" altLang="zh-TW" sz="3982" i="1" kern="1200">
                            <a:solidFill>
                              <a:prstClr val="white"/>
                            </a:solidFill>
                            <a:latin typeface="Cambria Math" panose="02040503050406030204" pitchFamily="18" charset="0"/>
                          </a:rPr>
                        </m:ctrlPr>
                      </m:fPr>
                      <m:num>
                        <m:r>
                          <a:rPr lang="zh-TW" altLang="en-US" sz="3982" i="1" kern="1200">
                            <a:solidFill>
                              <a:prstClr val="white"/>
                            </a:solidFill>
                            <a:latin typeface="Cambria Math" panose="02040503050406030204" pitchFamily="18" charset="0"/>
                          </a:rPr>
                          <m:t>𝜕</m:t>
                        </m:r>
                        <m:r>
                          <a:rPr lang="en-US" altLang="zh-TW" sz="3982" i="1" kern="1200">
                            <a:solidFill>
                              <a:prstClr val="white"/>
                            </a:solidFill>
                            <a:latin typeface="Cambria Math" panose="02040503050406030204" pitchFamily="18" charset="0"/>
                          </a:rPr>
                          <m:t>𝑙</m:t>
                        </m:r>
                      </m:num>
                      <m:den>
                        <m:r>
                          <a:rPr lang="zh-TW" altLang="en-US" sz="3982" i="1" kern="1200">
                            <a:solidFill>
                              <a:prstClr val="white"/>
                            </a:solidFill>
                            <a:latin typeface="Cambria Math" panose="02040503050406030204" pitchFamily="18" charset="0"/>
                          </a:rPr>
                          <m:t>𝜕</m:t>
                        </m:r>
                        <m:r>
                          <a:rPr lang="en-US" altLang="zh-TW" sz="3982" i="1" kern="1200">
                            <a:solidFill>
                              <a:prstClr val="white"/>
                            </a:solidFill>
                            <a:latin typeface="Cambria Math" panose="02040503050406030204" pitchFamily="18" charset="0"/>
                          </a:rPr>
                          <m:t>𝑧</m:t>
                        </m:r>
                      </m:den>
                    </m:f>
                  </m:oMath>
                </a14:m>
                <a:r>
                  <a:rPr lang="zh-TW" altLang="en-US" sz="3982" kern="1200" dirty="0">
                    <a:solidFill>
                      <a:prstClr val="white"/>
                    </a:solidFill>
                    <a:latin typeface="Calibri" panose="020F0502020204030204"/>
                  </a:rPr>
                  <a:t> </a:t>
                </a:r>
                <a:r>
                  <a:rPr lang="en-US" altLang="zh-TW" sz="3982" kern="1200" dirty="0">
                    <a:solidFill>
                      <a:prstClr val="white"/>
                    </a:solidFill>
                    <a:latin typeface="Calibri" panose="020F0502020204030204"/>
                  </a:rPr>
                  <a:t>recursively</a:t>
                </a:r>
                <a:endParaRPr lang="zh-TW" altLang="en-US" sz="3982" kern="1200" dirty="0">
                  <a:solidFill>
                    <a:prstClr val="white"/>
                  </a:solidFill>
                  <a:latin typeface="Calibri" panose="020F0502020204030204"/>
                </a:endParaRPr>
              </a:p>
            </p:txBody>
          </p:sp>
        </mc:Choice>
        <mc:Fallback xmlns="">
          <p:sp>
            <p:nvSpPr>
              <p:cNvPr id="98" name="文字方塊 97"/>
              <p:cNvSpPr txBox="1">
                <a:spLocks noRot="1" noChangeAspect="1" noMove="1" noResize="1" noEditPoints="1" noAdjustHandles="1" noChangeArrowheads="1" noChangeShapeType="1" noTextEdit="1"/>
              </p:cNvSpPr>
              <p:nvPr/>
            </p:nvSpPr>
            <p:spPr>
              <a:xfrm>
                <a:off x="8565887" y="3414786"/>
                <a:ext cx="4243355" cy="1317925"/>
              </a:xfrm>
              <a:prstGeom prst="rect">
                <a:avLst/>
              </a:prstGeom>
              <a:blipFill>
                <a:blip r:embed="rId2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0007936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Backpropagation – Backward Pass</a:t>
            </a:r>
            <a:endParaRPr lang="zh-TW" altLang="en-US" dirty="0"/>
          </a:p>
        </p:txBody>
      </p:sp>
      <p:cxnSp>
        <p:nvCxnSpPr>
          <p:cNvPr id="4" name="直線單箭頭接點 3"/>
          <p:cNvCxnSpPr/>
          <p:nvPr/>
        </p:nvCxnSpPr>
        <p:spPr>
          <a:xfrm>
            <a:off x="10830648" y="7784791"/>
            <a:ext cx="93248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單箭頭接點 4"/>
          <p:cNvCxnSpPr/>
          <p:nvPr/>
        </p:nvCxnSpPr>
        <p:spPr>
          <a:xfrm>
            <a:off x="10830647" y="5424476"/>
            <a:ext cx="92303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橢圓 5"/>
          <p:cNvSpPr/>
          <p:nvPr/>
        </p:nvSpPr>
        <p:spPr>
          <a:xfrm>
            <a:off x="3866940" y="5124570"/>
            <a:ext cx="816580" cy="81658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7" name="橢圓 6"/>
          <p:cNvSpPr/>
          <p:nvPr/>
        </p:nvSpPr>
        <p:spPr>
          <a:xfrm>
            <a:off x="3850893" y="7325736"/>
            <a:ext cx="816580" cy="81658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8" name="橢圓 7"/>
          <p:cNvSpPr/>
          <p:nvPr/>
        </p:nvSpPr>
        <p:spPr>
          <a:xfrm>
            <a:off x="7000696" y="5080910"/>
            <a:ext cx="816580" cy="81658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9" name="橢圓 8"/>
          <p:cNvSpPr/>
          <p:nvPr/>
        </p:nvSpPr>
        <p:spPr>
          <a:xfrm>
            <a:off x="7027607" y="7317605"/>
            <a:ext cx="816580" cy="81658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10" name="橢圓 9"/>
          <p:cNvSpPr/>
          <p:nvPr/>
        </p:nvSpPr>
        <p:spPr>
          <a:xfrm>
            <a:off x="10063726" y="5042182"/>
            <a:ext cx="816580" cy="81658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11" name="橢圓 10"/>
          <p:cNvSpPr/>
          <p:nvPr/>
        </p:nvSpPr>
        <p:spPr>
          <a:xfrm>
            <a:off x="10123018" y="7317605"/>
            <a:ext cx="816580" cy="81658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grpSp>
        <p:nvGrpSpPr>
          <p:cNvPr id="12" name="群組 11"/>
          <p:cNvGrpSpPr/>
          <p:nvPr/>
        </p:nvGrpSpPr>
        <p:grpSpPr>
          <a:xfrm>
            <a:off x="1568337" y="5517427"/>
            <a:ext cx="2259735" cy="2330027"/>
            <a:chOff x="1013669" y="3459098"/>
            <a:chExt cx="1588876" cy="1638300"/>
          </a:xfrm>
        </p:grpSpPr>
        <p:cxnSp>
          <p:nvCxnSpPr>
            <p:cNvPr id="13" name="直線單箭頭接點 12"/>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群組 13"/>
            <p:cNvGrpSpPr/>
            <p:nvPr/>
          </p:nvGrpSpPr>
          <p:grpSpPr>
            <a:xfrm>
              <a:off x="1025705" y="3459098"/>
              <a:ext cx="1576840" cy="1638300"/>
              <a:chOff x="1025705" y="3459098"/>
              <a:chExt cx="1576840" cy="1638300"/>
            </a:xfrm>
          </p:grpSpPr>
          <p:cxnSp>
            <p:nvCxnSpPr>
              <p:cNvPr id="15" name="直線單箭頭接點 14"/>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8" name="群組 17"/>
          <p:cNvGrpSpPr/>
          <p:nvPr/>
        </p:nvGrpSpPr>
        <p:grpSpPr>
          <a:xfrm>
            <a:off x="4723262" y="5496539"/>
            <a:ext cx="2259735" cy="2330027"/>
            <a:chOff x="1013669" y="3459098"/>
            <a:chExt cx="1588876" cy="1638300"/>
          </a:xfrm>
        </p:grpSpPr>
        <p:cxnSp>
          <p:nvCxnSpPr>
            <p:cNvPr id="19" name="直線單箭頭接點 18"/>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 name="群組 19"/>
            <p:cNvGrpSpPr/>
            <p:nvPr/>
          </p:nvGrpSpPr>
          <p:grpSpPr>
            <a:xfrm>
              <a:off x="1025705" y="3459098"/>
              <a:ext cx="1576840" cy="1638300"/>
              <a:chOff x="1025705" y="3459098"/>
              <a:chExt cx="1576840" cy="1638300"/>
            </a:xfrm>
          </p:grpSpPr>
          <p:cxnSp>
            <p:nvCxnSpPr>
              <p:cNvPr id="21" name="直線單箭頭接點 20"/>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4" name="群組 23"/>
          <p:cNvGrpSpPr/>
          <p:nvPr/>
        </p:nvGrpSpPr>
        <p:grpSpPr>
          <a:xfrm>
            <a:off x="7852063" y="5468211"/>
            <a:ext cx="2259735" cy="2330027"/>
            <a:chOff x="1013669" y="3459098"/>
            <a:chExt cx="1588876" cy="1638300"/>
          </a:xfrm>
        </p:grpSpPr>
        <p:cxnSp>
          <p:nvCxnSpPr>
            <p:cNvPr id="25" name="直線單箭頭接點 24"/>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6" name="群組 25"/>
            <p:cNvGrpSpPr/>
            <p:nvPr/>
          </p:nvGrpSpPr>
          <p:grpSpPr>
            <a:xfrm>
              <a:off x="1025705" y="3459098"/>
              <a:ext cx="1576840" cy="1638300"/>
              <a:chOff x="1025705" y="3459098"/>
              <a:chExt cx="1576840" cy="1638300"/>
            </a:xfrm>
          </p:grpSpPr>
          <p:cxnSp>
            <p:nvCxnSpPr>
              <p:cNvPr id="27" name="直線單箭頭接點 26"/>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0" name="手繪多邊形 29"/>
          <p:cNvSpPr/>
          <p:nvPr/>
        </p:nvSpPr>
        <p:spPr>
          <a:xfrm>
            <a:off x="3945209" y="7504670"/>
            <a:ext cx="668302" cy="503585"/>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31" name="手繪多邊形 30"/>
          <p:cNvSpPr/>
          <p:nvPr/>
        </p:nvSpPr>
        <p:spPr>
          <a:xfrm>
            <a:off x="3918741" y="5244132"/>
            <a:ext cx="668302" cy="503585"/>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32" name="手繪多邊形 31"/>
          <p:cNvSpPr/>
          <p:nvPr/>
        </p:nvSpPr>
        <p:spPr>
          <a:xfrm>
            <a:off x="7088764" y="5260037"/>
            <a:ext cx="668302" cy="503585"/>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33" name="手繪多邊形 32"/>
          <p:cNvSpPr/>
          <p:nvPr/>
        </p:nvSpPr>
        <p:spPr>
          <a:xfrm>
            <a:off x="7112009" y="7426549"/>
            <a:ext cx="668302" cy="503585"/>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34" name="手繪多邊形 33"/>
          <p:cNvSpPr/>
          <p:nvPr/>
        </p:nvSpPr>
        <p:spPr>
          <a:xfrm>
            <a:off x="10145035" y="5172684"/>
            <a:ext cx="668302" cy="503585"/>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35" name="手繪多邊形 34"/>
          <p:cNvSpPr/>
          <p:nvPr/>
        </p:nvSpPr>
        <p:spPr>
          <a:xfrm>
            <a:off x="10212004" y="7474101"/>
            <a:ext cx="668302" cy="503585"/>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3" name="文字方塊 2"/>
              <p:cNvSpPr txBox="1"/>
              <p:nvPr/>
            </p:nvSpPr>
            <p:spPr>
              <a:xfrm>
                <a:off x="973013" y="3017683"/>
                <a:ext cx="8675277" cy="705129"/>
              </a:xfrm>
              <a:prstGeom prst="rect">
                <a:avLst/>
              </a:prstGeom>
              <a:noFill/>
            </p:spPr>
            <p:txBody>
              <a:bodyPr wrap="square" rtlCol="0">
                <a:spAutoFit/>
              </a:bodyPr>
              <a:lstStyle/>
              <a:p>
                <a:pPr algn="l" defTabSz="650230" hangingPunct="1"/>
                <a:r>
                  <a:rPr lang="en-US" altLang="zh-TW" sz="3982" kern="1200" dirty="0">
                    <a:solidFill>
                      <a:srgbClr val="FF0000"/>
                    </a:solidFill>
                    <a:latin typeface="Calibri" panose="020F0502020204030204"/>
                    <a:cs typeface="+mn-cs"/>
                  </a:rPr>
                  <a:t>Compute </a:t>
                </a:r>
                <a14:m>
                  <m:oMath xmlns:m="http://schemas.openxmlformats.org/officeDocument/2006/math">
                    <m:f>
                      <m:fPr>
                        <m:type m:val="lin"/>
                        <m:ctrlPr>
                          <a:rPr lang="en-US" altLang="zh-TW" sz="3982" i="1" kern="1200">
                            <a:solidFill>
                              <a:srgbClr val="FF0000"/>
                            </a:solidFill>
                            <a:latin typeface="Cambria Math" panose="02040503050406030204" pitchFamily="18" charset="0"/>
                            <a:cs typeface="+mn-cs"/>
                          </a:rPr>
                        </m:ctrlPr>
                      </m:fPr>
                      <m:num>
                        <m:r>
                          <a:rPr lang="zh-TW" altLang="en-US" sz="3982" i="1" kern="1200">
                            <a:solidFill>
                              <a:srgbClr val="FF0000"/>
                            </a:solidFill>
                            <a:latin typeface="Cambria Math" panose="02040503050406030204" pitchFamily="18" charset="0"/>
                            <a:cs typeface="+mn-cs"/>
                          </a:rPr>
                          <m:t>𝜕</m:t>
                        </m:r>
                        <m:r>
                          <a:rPr lang="en-US" altLang="zh-TW" sz="3982" i="1" kern="1200">
                            <a:solidFill>
                              <a:srgbClr val="FF0000"/>
                            </a:solidFill>
                            <a:latin typeface="Cambria Math" panose="02040503050406030204" pitchFamily="18" charset="0"/>
                            <a:cs typeface="+mn-cs"/>
                          </a:rPr>
                          <m:t>𝑙</m:t>
                        </m:r>
                      </m:num>
                      <m:den>
                        <m:r>
                          <a:rPr lang="zh-TW" altLang="en-US" sz="3982" i="1" kern="1200">
                            <a:solidFill>
                              <a:srgbClr val="FF0000"/>
                            </a:solidFill>
                            <a:latin typeface="Cambria Math" panose="02040503050406030204" pitchFamily="18" charset="0"/>
                            <a:cs typeface="+mn-cs"/>
                          </a:rPr>
                          <m:t>𝜕</m:t>
                        </m:r>
                        <m:r>
                          <a:rPr lang="en-US" altLang="zh-TW" sz="3982" i="1" kern="1200">
                            <a:solidFill>
                              <a:srgbClr val="FF0000"/>
                            </a:solidFill>
                            <a:latin typeface="Cambria Math" panose="02040503050406030204" pitchFamily="18" charset="0"/>
                            <a:cs typeface="+mn-cs"/>
                          </a:rPr>
                          <m:t>𝑧</m:t>
                        </m:r>
                      </m:den>
                    </m:f>
                  </m:oMath>
                </a14:m>
                <a:r>
                  <a:rPr lang="zh-TW" altLang="en-US" sz="3982" kern="1200" dirty="0">
                    <a:solidFill>
                      <a:srgbClr val="FF0000"/>
                    </a:solidFill>
                    <a:latin typeface="Calibri" panose="020F0502020204030204"/>
                    <a:cs typeface="+mn-cs"/>
                  </a:rPr>
                  <a:t> </a:t>
                </a:r>
                <a:r>
                  <a:rPr lang="en-US" altLang="zh-TW" sz="3982" kern="1200" dirty="0">
                    <a:solidFill>
                      <a:srgbClr val="FF0000"/>
                    </a:solidFill>
                    <a:latin typeface="Calibri" panose="020F0502020204030204"/>
                    <a:cs typeface="+mn-cs"/>
                  </a:rPr>
                  <a:t>from the output layer</a:t>
                </a:r>
                <a:endParaRPr lang="zh-TW" altLang="en-US" sz="3982" kern="1200" dirty="0">
                  <a:solidFill>
                    <a:srgbClr val="FF0000"/>
                  </a:solidFill>
                  <a:latin typeface="Calibri" panose="020F0502020204030204"/>
                  <a:cs typeface="+mn-cs"/>
                </a:endParaRPr>
              </a:p>
            </p:txBody>
          </p:sp>
        </mc:Choice>
        <mc:Fallback xmlns="">
          <p:sp>
            <p:nvSpPr>
              <p:cNvPr id="3" name="文字方塊 2"/>
              <p:cNvSpPr txBox="1">
                <a:spLocks noRot="1" noChangeAspect="1" noMove="1" noResize="1" noEditPoints="1" noAdjustHandles="1" noChangeArrowheads="1" noChangeShapeType="1" noTextEdit="1"/>
              </p:cNvSpPr>
              <p:nvPr/>
            </p:nvSpPr>
            <p:spPr>
              <a:xfrm>
                <a:off x="973013" y="3017683"/>
                <a:ext cx="8675277" cy="705129"/>
              </a:xfrm>
              <a:prstGeom prst="rect">
                <a:avLst/>
              </a:prstGeom>
              <a:blipFill>
                <a:blip r:embed="rId2"/>
                <a:stretch>
                  <a:fillRect l="-2530" t="-15517" b="-362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字方塊 69"/>
              <p:cNvSpPr txBox="1"/>
              <p:nvPr/>
            </p:nvSpPr>
            <p:spPr>
              <a:xfrm>
                <a:off x="1095884" y="2404536"/>
                <a:ext cx="11014837" cy="612796"/>
              </a:xfrm>
              <a:prstGeom prst="rect">
                <a:avLst/>
              </a:prstGeom>
              <a:noFill/>
            </p:spPr>
            <p:txBody>
              <a:bodyPr wrap="square" lIns="0" tIns="0" rIns="0" bIns="0" rtlCol="0">
                <a:spAutoFit/>
              </a:bodyPr>
              <a:lstStyle/>
              <a:p>
                <a:pPr algn="l" defTabSz="650230" hangingPunct="1"/>
                <a:r>
                  <a:rPr lang="en-US" altLang="zh-TW" sz="3982" kern="1200" dirty="0">
                    <a:solidFill>
                      <a:prstClr val="black"/>
                    </a:solidFill>
                    <a:latin typeface="Calibri" panose="020F0502020204030204"/>
                    <a:cs typeface="+mn-cs"/>
                  </a:rPr>
                  <a:t>Compute </a:t>
                </a:r>
                <a14:m>
                  <m:oMath xmlns:m="http://schemas.openxmlformats.org/officeDocument/2006/math">
                    <m:f>
                      <m:fPr>
                        <m:type m:val="lin"/>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𝑙</m:t>
                        </m:r>
                      </m:num>
                      <m:den>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𝑧</m:t>
                        </m:r>
                      </m:den>
                    </m:f>
                  </m:oMath>
                </a14:m>
                <a:r>
                  <a:rPr lang="en-US" altLang="zh-TW" sz="3982" kern="1200" dirty="0">
                    <a:solidFill>
                      <a:prstClr val="black"/>
                    </a:solidFill>
                    <a:latin typeface="Calibri" panose="020F0502020204030204"/>
                    <a:cs typeface="+mn-cs"/>
                  </a:rPr>
                  <a:t> for all activation function inputs z</a:t>
                </a:r>
                <a:endParaRPr lang="zh-TW" altLang="en-US" sz="3982" kern="1200" dirty="0">
                  <a:solidFill>
                    <a:prstClr val="black"/>
                  </a:solidFill>
                  <a:latin typeface="Calibri" panose="020F0502020204030204"/>
                  <a:cs typeface="+mn-cs"/>
                </a:endParaRPr>
              </a:p>
            </p:txBody>
          </p:sp>
        </mc:Choice>
        <mc:Fallback xmlns="">
          <p:sp>
            <p:nvSpPr>
              <p:cNvPr id="70" name="文字方塊 69"/>
              <p:cNvSpPr txBox="1">
                <a:spLocks noRot="1" noChangeAspect="1" noMove="1" noResize="1" noEditPoints="1" noAdjustHandles="1" noChangeArrowheads="1" noChangeShapeType="1" noTextEdit="1"/>
              </p:cNvSpPr>
              <p:nvPr/>
            </p:nvSpPr>
            <p:spPr>
              <a:xfrm>
                <a:off x="1095884" y="2404536"/>
                <a:ext cx="11014837" cy="612796"/>
              </a:xfrm>
              <a:prstGeom prst="rect">
                <a:avLst/>
              </a:prstGeom>
              <a:blipFill>
                <a:blip r:embed="rId3"/>
                <a:stretch>
                  <a:fillRect l="-2822" t="-24752" b="-495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字方塊 70"/>
              <p:cNvSpPr txBox="1"/>
              <p:nvPr/>
            </p:nvSpPr>
            <p:spPr>
              <a:xfrm>
                <a:off x="899961" y="5118066"/>
                <a:ext cx="608693" cy="612796"/>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982" i="1" kern="1200">
                              <a:solidFill>
                                <a:prstClr val="black"/>
                              </a:solidFill>
                              <a:latin typeface="Cambria Math" panose="02040503050406030204" pitchFamily="18" charset="0"/>
                              <a:ea typeface="Cambria Math" panose="02040503050406030204" pitchFamily="18" charset="0"/>
                            </a:rPr>
                          </m:ctrlPr>
                        </m:sSubPr>
                        <m:e>
                          <m:r>
                            <a:rPr lang="en-US" altLang="zh-TW" sz="3982" i="1" kern="1200">
                              <a:solidFill>
                                <a:prstClr val="black"/>
                              </a:solidFill>
                              <a:latin typeface="Cambria Math" panose="02040503050406030204" pitchFamily="18" charset="0"/>
                              <a:ea typeface="Cambria Math" panose="02040503050406030204" pitchFamily="18" charset="0"/>
                            </a:rPr>
                            <m:t>𝑥</m:t>
                          </m:r>
                        </m:e>
                        <m:sub>
                          <m:r>
                            <a:rPr lang="en-US" altLang="zh-TW" sz="3982" i="1" kern="1200">
                              <a:solidFill>
                                <a:prstClr val="black"/>
                              </a:solidFill>
                              <a:latin typeface="Cambria Math" panose="02040503050406030204" pitchFamily="18" charset="0"/>
                              <a:ea typeface="Cambria Math" panose="02040503050406030204" pitchFamily="18" charset="0"/>
                            </a:rPr>
                            <m:t>1</m:t>
                          </m:r>
                        </m:sub>
                      </m:sSub>
                    </m:oMath>
                  </m:oMathPara>
                </a14:m>
                <a:endParaRPr lang="zh-TW" altLang="en-US" sz="3982" kern="1200" dirty="0">
                  <a:solidFill>
                    <a:prstClr val="black"/>
                  </a:solidFill>
                  <a:latin typeface="Calibri" panose="020F0502020204030204"/>
                </a:endParaRPr>
              </a:p>
            </p:txBody>
          </p:sp>
        </mc:Choice>
        <mc:Fallback xmlns="">
          <p:sp>
            <p:nvSpPr>
              <p:cNvPr id="71" name="文字方塊 70"/>
              <p:cNvSpPr txBox="1">
                <a:spLocks noRot="1" noChangeAspect="1" noMove="1" noResize="1" noEditPoints="1" noAdjustHandles="1" noChangeArrowheads="1" noChangeShapeType="1" noTextEdit="1"/>
              </p:cNvSpPr>
              <p:nvPr/>
            </p:nvSpPr>
            <p:spPr>
              <a:xfrm>
                <a:off x="899961" y="5118066"/>
                <a:ext cx="608693" cy="61279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文字方塊 71"/>
              <p:cNvSpPr txBox="1"/>
              <p:nvPr/>
            </p:nvSpPr>
            <p:spPr>
              <a:xfrm>
                <a:off x="894081" y="7395438"/>
                <a:ext cx="620490" cy="612796"/>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982" i="1" kern="1200">
                              <a:solidFill>
                                <a:prstClr val="black"/>
                              </a:solidFill>
                              <a:latin typeface="Cambria Math" panose="02040503050406030204" pitchFamily="18" charset="0"/>
                              <a:ea typeface="Cambria Math" panose="02040503050406030204" pitchFamily="18" charset="0"/>
                            </a:rPr>
                          </m:ctrlPr>
                        </m:sSubPr>
                        <m:e>
                          <m:r>
                            <a:rPr lang="en-US" altLang="zh-TW" sz="3982" i="1" kern="1200">
                              <a:solidFill>
                                <a:prstClr val="black"/>
                              </a:solidFill>
                              <a:latin typeface="Cambria Math" panose="02040503050406030204" pitchFamily="18" charset="0"/>
                              <a:ea typeface="Cambria Math" panose="02040503050406030204" pitchFamily="18" charset="0"/>
                            </a:rPr>
                            <m:t>𝑥</m:t>
                          </m:r>
                        </m:e>
                        <m:sub>
                          <m:r>
                            <a:rPr lang="en-US" altLang="zh-TW" sz="3982" i="1" kern="1200">
                              <a:solidFill>
                                <a:prstClr val="black"/>
                              </a:solidFill>
                              <a:latin typeface="Cambria Math" panose="02040503050406030204" pitchFamily="18" charset="0"/>
                              <a:ea typeface="Cambria Math" panose="02040503050406030204" pitchFamily="18" charset="0"/>
                            </a:rPr>
                            <m:t>2</m:t>
                          </m:r>
                        </m:sub>
                      </m:sSub>
                    </m:oMath>
                  </m:oMathPara>
                </a14:m>
                <a:endParaRPr lang="zh-TW" altLang="en-US" sz="3982" kern="1200" dirty="0">
                  <a:solidFill>
                    <a:prstClr val="black"/>
                  </a:solidFill>
                  <a:latin typeface="Calibri" panose="020F0502020204030204"/>
                </a:endParaRPr>
              </a:p>
            </p:txBody>
          </p:sp>
        </mc:Choice>
        <mc:Fallback xmlns="">
          <p:sp>
            <p:nvSpPr>
              <p:cNvPr id="72" name="文字方塊 71"/>
              <p:cNvSpPr txBox="1">
                <a:spLocks noRot="1" noChangeAspect="1" noMove="1" noResize="1" noEditPoints="1" noAdjustHandles="1" noChangeArrowheads="1" noChangeShapeType="1" noTextEdit="1"/>
              </p:cNvSpPr>
              <p:nvPr/>
            </p:nvSpPr>
            <p:spPr>
              <a:xfrm>
                <a:off x="894081" y="7395438"/>
                <a:ext cx="620490" cy="61279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文字方塊 72"/>
              <p:cNvSpPr txBox="1"/>
              <p:nvPr/>
            </p:nvSpPr>
            <p:spPr>
              <a:xfrm>
                <a:off x="11855527" y="5063451"/>
                <a:ext cx="611065" cy="612796"/>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982" i="1" kern="1200">
                              <a:solidFill>
                                <a:prstClr val="black"/>
                              </a:solidFill>
                              <a:latin typeface="Cambria Math" panose="02040503050406030204" pitchFamily="18" charset="0"/>
                              <a:cs typeface="+mn-cs"/>
                            </a:rPr>
                          </m:ctrlPr>
                        </m:sSubPr>
                        <m:e>
                          <m:r>
                            <a:rPr lang="en-US" altLang="zh-TW" sz="3982" i="1" kern="1200">
                              <a:solidFill>
                                <a:prstClr val="black"/>
                              </a:solidFill>
                              <a:latin typeface="Cambria Math" panose="02040503050406030204" pitchFamily="18" charset="0"/>
                              <a:cs typeface="+mn-cs"/>
                            </a:rPr>
                            <m:t>𝑦</m:t>
                          </m:r>
                        </m:e>
                        <m:sub>
                          <m:r>
                            <a:rPr lang="en-US" altLang="zh-TW" sz="3982" i="1" kern="1200">
                              <a:solidFill>
                                <a:prstClr val="black"/>
                              </a:solidFill>
                              <a:latin typeface="Cambria Math" panose="02040503050406030204" pitchFamily="18" charset="0"/>
                              <a:cs typeface="+mn-cs"/>
                            </a:rPr>
                            <m:t>1</m:t>
                          </m:r>
                        </m:sub>
                      </m:sSub>
                    </m:oMath>
                  </m:oMathPara>
                </a14:m>
                <a:endParaRPr lang="zh-TW" altLang="en-US" sz="3982" kern="1200" dirty="0">
                  <a:solidFill>
                    <a:prstClr val="black"/>
                  </a:solidFill>
                  <a:latin typeface="Calibri" panose="020F0502020204030204"/>
                  <a:cs typeface="+mn-cs"/>
                </a:endParaRPr>
              </a:p>
            </p:txBody>
          </p:sp>
        </mc:Choice>
        <mc:Fallback xmlns="">
          <p:sp>
            <p:nvSpPr>
              <p:cNvPr id="73" name="文字方塊 72"/>
              <p:cNvSpPr txBox="1">
                <a:spLocks noRot="1" noChangeAspect="1" noMove="1" noResize="1" noEditPoints="1" noAdjustHandles="1" noChangeArrowheads="1" noChangeShapeType="1" noTextEdit="1"/>
              </p:cNvSpPr>
              <p:nvPr/>
            </p:nvSpPr>
            <p:spPr>
              <a:xfrm>
                <a:off x="11855527" y="5063451"/>
                <a:ext cx="611065" cy="61279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字方塊 73"/>
              <p:cNvSpPr txBox="1"/>
              <p:nvPr/>
            </p:nvSpPr>
            <p:spPr>
              <a:xfrm>
                <a:off x="11827940" y="7371931"/>
                <a:ext cx="622863" cy="612796"/>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982" i="1" kern="1200">
                              <a:solidFill>
                                <a:prstClr val="black"/>
                              </a:solidFill>
                              <a:latin typeface="Cambria Math" panose="02040503050406030204" pitchFamily="18" charset="0"/>
                              <a:cs typeface="+mn-cs"/>
                            </a:rPr>
                          </m:ctrlPr>
                        </m:sSubPr>
                        <m:e>
                          <m:r>
                            <a:rPr lang="en-US" altLang="zh-TW" sz="3982" i="1" kern="1200">
                              <a:solidFill>
                                <a:prstClr val="black"/>
                              </a:solidFill>
                              <a:latin typeface="Cambria Math" panose="02040503050406030204" pitchFamily="18" charset="0"/>
                              <a:cs typeface="+mn-cs"/>
                            </a:rPr>
                            <m:t>𝑦</m:t>
                          </m:r>
                        </m:e>
                        <m:sub>
                          <m:r>
                            <a:rPr lang="en-US" altLang="zh-TW" sz="3982" i="1" kern="1200">
                              <a:solidFill>
                                <a:prstClr val="black"/>
                              </a:solidFill>
                              <a:latin typeface="Cambria Math" panose="02040503050406030204" pitchFamily="18" charset="0"/>
                              <a:cs typeface="+mn-cs"/>
                            </a:rPr>
                            <m:t>2</m:t>
                          </m:r>
                        </m:sub>
                      </m:sSub>
                    </m:oMath>
                  </m:oMathPara>
                </a14:m>
                <a:endParaRPr lang="zh-TW" altLang="en-US" sz="3982" kern="1200" dirty="0">
                  <a:solidFill>
                    <a:prstClr val="black"/>
                  </a:solidFill>
                  <a:latin typeface="Calibri" panose="020F0502020204030204"/>
                  <a:cs typeface="+mn-cs"/>
                </a:endParaRPr>
              </a:p>
            </p:txBody>
          </p:sp>
        </mc:Choice>
        <mc:Fallback xmlns="">
          <p:sp>
            <p:nvSpPr>
              <p:cNvPr id="74" name="文字方塊 73"/>
              <p:cNvSpPr txBox="1">
                <a:spLocks noRot="1" noChangeAspect="1" noMove="1" noResize="1" noEditPoints="1" noAdjustHandles="1" noChangeArrowheads="1" noChangeShapeType="1" noTextEdit="1"/>
              </p:cNvSpPr>
              <p:nvPr/>
            </p:nvSpPr>
            <p:spPr>
              <a:xfrm>
                <a:off x="11827940" y="7371931"/>
                <a:ext cx="622863" cy="61279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字方塊 40"/>
              <p:cNvSpPr txBox="1"/>
              <p:nvPr/>
            </p:nvSpPr>
            <p:spPr>
              <a:xfrm>
                <a:off x="3307895" y="4899202"/>
                <a:ext cx="492635" cy="525208"/>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413" i="1" kern="1200">
                              <a:solidFill>
                                <a:prstClr val="black"/>
                              </a:solidFill>
                              <a:latin typeface="Cambria Math" panose="02040503050406030204" pitchFamily="18" charset="0"/>
                              <a:cs typeface="+mn-cs"/>
                            </a:rPr>
                          </m:ctrlPr>
                        </m:sSubPr>
                        <m:e>
                          <m:r>
                            <a:rPr lang="en-US" altLang="zh-TW" sz="3413" i="1" kern="1200">
                              <a:solidFill>
                                <a:prstClr val="black"/>
                              </a:solidFill>
                              <a:latin typeface="Cambria Math" panose="02040503050406030204" pitchFamily="18" charset="0"/>
                              <a:cs typeface="+mn-cs"/>
                            </a:rPr>
                            <m:t>𝑧</m:t>
                          </m:r>
                        </m:e>
                        <m:sub>
                          <m:r>
                            <a:rPr lang="en-US" altLang="zh-TW" sz="3413" i="1" kern="1200">
                              <a:solidFill>
                                <a:prstClr val="black"/>
                              </a:solidFill>
                              <a:latin typeface="Cambria Math" panose="02040503050406030204" pitchFamily="18" charset="0"/>
                              <a:cs typeface="+mn-cs"/>
                            </a:rPr>
                            <m:t>1</m:t>
                          </m:r>
                        </m:sub>
                      </m:sSub>
                    </m:oMath>
                  </m:oMathPara>
                </a14:m>
                <a:endParaRPr lang="zh-TW" altLang="en-US" sz="3413" kern="1200" dirty="0">
                  <a:solidFill>
                    <a:prstClr val="black"/>
                  </a:solidFill>
                  <a:latin typeface="Calibri" panose="020F0502020204030204"/>
                  <a:cs typeface="+mn-cs"/>
                </a:endParaRPr>
              </a:p>
            </p:txBody>
          </p:sp>
        </mc:Choice>
        <mc:Fallback xmlns="">
          <p:sp>
            <p:nvSpPr>
              <p:cNvPr id="41" name="文字方塊 40"/>
              <p:cNvSpPr txBox="1">
                <a:spLocks noRot="1" noChangeAspect="1" noMove="1" noResize="1" noEditPoints="1" noAdjustHandles="1" noChangeArrowheads="1" noChangeShapeType="1" noTextEdit="1"/>
              </p:cNvSpPr>
              <p:nvPr/>
            </p:nvSpPr>
            <p:spPr>
              <a:xfrm>
                <a:off x="3307895" y="4899202"/>
                <a:ext cx="492635" cy="525208"/>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字方塊 74"/>
              <p:cNvSpPr txBox="1"/>
              <p:nvPr/>
            </p:nvSpPr>
            <p:spPr>
              <a:xfrm>
                <a:off x="3380011" y="7798238"/>
                <a:ext cx="502765" cy="525208"/>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413" i="1" kern="1200">
                              <a:solidFill>
                                <a:prstClr val="black"/>
                              </a:solidFill>
                              <a:latin typeface="Cambria Math" panose="02040503050406030204" pitchFamily="18" charset="0"/>
                              <a:cs typeface="+mn-cs"/>
                            </a:rPr>
                          </m:ctrlPr>
                        </m:sSubPr>
                        <m:e>
                          <m:r>
                            <a:rPr lang="en-US" altLang="zh-TW" sz="3413" i="1" kern="1200">
                              <a:solidFill>
                                <a:prstClr val="black"/>
                              </a:solidFill>
                              <a:latin typeface="Cambria Math" panose="02040503050406030204" pitchFamily="18" charset="0"/>
                              <a:cs typeface="+mn-cs"/>
                            </a:rPr>
                            <m:t>𝑧</m:t>
                          </m:r>
                        </m:e>
                        <m:sub>
                          <m:r>
                            <a:rPr lang="en-US" altLang="zh-TW" sz="3413" i="1" kern="1200">
                              <a:solidFill>
                                <a:prstClr val="black"/>
                              </a:solidFill>
                              <a:latin typeface="Cambria Math" panose="02040503050406030204" pitchFamily="18" charset="0"/>
                              <a:cs typeface="+mn-cs"/>
                            </a:rPr>
                            <m:t>2</m:t>
                          </m:r>
                        </m:sub>
                      </m:sSub>
                    </m:oMath>
                  </m:oMathPara>
                </a14:m>
                <a:endParaRPr lang="zh-TW" altLang="en-US" sz="3413" kern="1200" dirty="0">
                  <a:solidFill>
                    <a:prstClr val="black"/>
                  </a:solidFill>
                  <a:latin typeface="Calibri" panose="020F0502020204030204"/>
                  <a:cs typeface="+mn-cs"/>
                </a:endParaRPr>
              </a:p>
            </p:txBody>
          </p:sp>
        </mc:Choice>
        <mc:Fallback xmlns="">
          <p:sp>
            <p:nvSpPr>
              <p:cNvPr id="75" name="文字方塊 74"/>
              <p:cNvSpPr txBox="1">
                <a:spLocks noRot="1" noChangeAspect="1" noMove="1" noResize="1" noEditPoints="1" noAdjustHandles="1" noChangeArrowheads="1" noChangeShapeType="1" noTextEdit="1"/>
              </p:cNvSpPr>
              <p:nvPr/>
            </p:nvSpPr>
            <p:spPr>
              <a:xfrm>
                <a:off x="3380011" y="7798238"/>
                <a:ext cx="502765" cy="525208"/>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文字方塊 75"/>
              <p:cNvSpPr txBox="1"/>
              <p:nvPr/>
            </p:nvSpPr>
            <p:spPr>
              <a:xfrm>
                <a:off x="6561139" y="4909097"/>
                <a:ext cx="502765" cy="525208"/>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413" i="1" kern="1200">
                              <a:solidFill>
                                <a:prstClr val="black"/>
                              </a:solidFill>
                              <a:latin typeface="Cambria Math" panose="02040503050406030204" pitchFamily="18" charset="0"/>
                              <a:cs typeface="+mn-cs"/>
                            </a:rPr>
                          </m:ctrlPr>
                        </m:sSubPr>
                        <m:e>
                          <m:r>
                            <a:rPr lang="en-US" altLang="zh-TW" sz="3413" i="1" kern="1200">
                              <a:solidFill>
                                <a:prstClr val="black"/>
                              </a:solidFill>
                              <a:latin typeface="Cambria Math" panose="02040503050406030204" pitchFamily="18" charset="0"/>
                              <a:cs typeface="+mn-cs"/>
                            </a:rPr>
                            <m:t>𝑧</m:t>
                          </m:r>
                        </m:e>
                        <m:sub>
                          <m:r>
                            <a:rPr lang="en-US" altLang="zh-TW" sz="3413" i="1" kern="1200">
                              <a:solidFill>
                                <a:prstClr val="black"/>
                              </a:solidFill>
                              <a:latin typeface="Cambria Math" panose="02040503050406030204" pitchFamily="18" charset="0"/>
                              <a:cs typeface="+mn-cs"/>
                            </a:rPr>
                            <m:t>3</m:t>
                          </m:r>
                        </m:sub>
                      </m:sSub>
                    </m:oMath>
                  </m:oMathPara>
                </a14:m>
                <a:endParaRPr lang="zh-TW" altLang="en-US" sz="3413" kern="1200" dirty="0">
                  <a:solidFill>
                    <a:prstClr val="black"/>
                  </a:solidFill>
                  <a:latin typeface="Calibri" panose="020F0502020204030204"/>
                  <a:cs typeface="+mn-cs"/>
                </a:endParaRPr>
              </a:p>
            </p:txBody>
          </p:sp>
        </mc:Choice>
        <mc:Fallback xmlns="">
          <p:sp>
            <p:nvSpPr>
              <p:cNvPr id="76" name="文字方塊 75"/>
              <p:cNvSpPr txBox="1">
                <a:spLocks noRot="1" noChangeAspect="1" noMove="1" noResize="1" noEditPoints="1" noAdjustHandles="1" noChangeArrowheads="1" noChangeShapeType="1" noTextEdit="1"/>
              </p:cNvSpPr>
              <p:nvPr/>
            </p:nvSpPr>
            <p:spPr>
              <a:xfrm>
                <a:off x="6561139" y="4909097"/>
                <a:ext cx="502765" cy="525208"/>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字方塊 76"/>
              <p:cNvSpPr txBox="1"/>
              <p:nvPr/>
            </p:nvSpPr>
            <p:spPr>
              <a:xfrm>
                <a:off x="6633256" y="7808134"/>
                <a:ext cx="502765" cy="525208"/>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413" i="1" kern="1200">
                              <a:solidFill>
                                <a:prstClr val="black"/>
                              </a:solidFill>
                              <a:latin typeface="Cambria Math" panose="02040503050406030204" pitchFamily="18" charset="0"/>
                              <a:cs typeface="+mn-cs"/>
                            </a:rPr>
                          </m:ctrlPr>
                        </m:sSubPr>
                        <m:e>
                          <m:r>
                            <a:rPr lang="en-US" altLang="zh-TW" sz="3413" i="1" kern="1200">
                              <a:solidFill>
                                <a:prstClr val="black"/>
                              </a:solidFill>
                              <a:latin typeface="Cambria Math" panose="02040503050406030204" pitchFamily="18" charset="0"/>
                              <a:cs typeface="+mn-cs"/>
                            </a:rPr>
                            <m:t>𝑧</m:t>
                          </m:r>
                        </m:e>
                        <m:sub>
                          <m:r>
                            <a:rPr lang="en-US" altLang="zh-TW" sz="3413" i="1" kern="1200">
                              <a:solidFill>
                                <a:prstClr val="black"/>
                              </a:solidFill>
                              <a:latin typeface="Cambria Math" panose="02040503050406030204" pitchFamily="18" charset="0"/>
                              <a:cs typeface="+mn-cs"/>
                            </a:rPr>
                            <m:t>4</m:t>
                          </m:r>
                        </m:sub>
                      </m:sSub>
                    </m:oMath>
                  </m:oMathPara>
                </a14:m>
                <a:endParaRPr lang="zh-TW" altLang="en-US" sz="3413" kern="1200" dirty="0">
                  <a:solidFill>
                    <a:prstClr val="black"/>
                  </a:solidFill>
                  <a:latin typeface="Calibri" panose="020F0502020204030204"/>
                  <a:cs typeface="+mn-cs"/>
                </a:endParaRPr>
              </a:p>
            </p:txBody>
          </p:sp>
        </mc:Choice>
        <mc:Fallback xmlns="">
          <p:sp>
            <p:nvSpPr>
              <p:cNvPr id="77" name="文字方塊 76"/>
              <p:cNvSpPr txBox="1">
                <a:spLocks noRot="1" noChangeAspect="1" noMove="1" noResize="1" noEditPoints="1" noAdjustHandles="1" noChangeArrowheads="1" noChangeShapeType="1" noTextEdit="1"/>
              </p:cNvSpPr>
              <p:nvPr/>
            </p:nvSpPr>
            <p:spPr>
              <a:xfrm>
                <a:off x="6633256" y="7808134"/>
                <a:ext cx="502765" cy="525208"/>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文字方塊 77"/>
              <p:cNvSpPr txBox="1"/>
              <p:nvPr/>
            </p:nvSpPr>
            <p:spPr>
              <a:xfrm>
                <a:off x="9563802" y="4899202"/>
                <a:ext cx="502765" cy="525208"/>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413" i="1" kern="1200">
                              <a:solidFill>
                                <a:prstClr val="black"/>
                              </a:solidFill>
                              <a:latin typeface="Cambria Math" panose="02040503050406030204" pitchFamily="18" charset="0"/>
                              <a:cs typeface="+mn-cs"/>
                            </a:rPr>
                          </m:ctrlPr>
                        </m:sSubPr>
                        <m:e>
                          <m:r>
                            <a:rPr lang="en-US" altLang="zh-TW" sz="3413" i="1" kern="1200">
                              <a:solidFill>
                                <a:prstClr val="black"/>
                              </a:solidFill>
                              <a:latin typeface="Cambria Math" panose="02040503050406030204" pitchFamily="18" charset="0"/>
                              <a:cs typeface="+mn-cs"/>
                            </a:rPr>
                            <m:t>𝑧</m:t>
                          </m:r>
                        </m:e>
                        <m:sub>
                          <m:r>
                            <a:rPr lang="en-US" altLang="zh-TW" sz="3413" i="1" kern="1200">
                              <a:solidFill>
                                <a:prstClr val="black"/>
                              </a:solidFill>
                              <a:latin typeface="Cambria Math" panose="02040503050406030204" pitchFamily="18" charset="0"/>
                              <a:cs typeface="+mn-cs"/>
                            </a:rPr>
                            <m:t>5</m:t>
                          </m:r>
                        </m:sub>
                      </m:sSub>
                    </m:oMath>
                  </m:oMathPara>
                </a14:m>
                <a:endParaRPr lang="zh-TW" altLang="en-US" sz="3413" kern="1200" dirty="0">
                  <a:solidFill>
                    <a:prstClr val="black"/>
                  </a:solidFill>
                  <a:latin typeface="Calibri" panose="020F0502020204030204"/>
                  <a:cs typeface="+mn-cs"/>
                </a:endParaRPr>
              </a:p>
            </p:txBody>
          </p:sp>
        </mc:Choice>
        <mc:Fallback xmlns="">
          <p:sp>
            <p:nvSpPr>
              <p:cNvPr id="78" name="文字方塊 77"/>
              <p:cNvSpPr txBox="1">
                <a:spLocks noRot="1" noChangeAspect="1" noMove="1" noResize="1" noEditPoints="1" noAdjustHandles="1" noChangeArrowheads="1" noChangeShapeType="1" noTextEdit="1"/>
              </p:cNvSpPr>
              <p:nvPr/>
            </p:nvSpPr>
            <p:spPr>
              <a:xfrm>
                <a:off x="9563802" y="4899202"/>
                <a:ext cx="502765" cy="525208"/>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字方塊 78"/>
              <p:cNvSpPr txBox="1"/>
              <p:nvPr/>
            </p:nvSpPr>
            <p:spPr>
              <a:xfrm>
                <a:off x="9648290" y="7784791"/>
                <a:ext cx="502765" cy="525208"/>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413" i="1" kern="1200">
                              <a:solidFill>
                                <a:prstClr val="black"/>
                              </a:solidFill>
                              <a:latin typeface="Cambria Math" panose="02040503050406030204" pitchFamily="18" charset="0"/>
                              <a:cs typeface="+mn-cs"/>
                            </a:rPr>
                          </m:ctrlPr>
                        </m:sSubPr>
                        <m:e>
                          <m:r>
                            <a:rPr lang="en-US" altLang="zh-TW" sz="3413" i="1" kern="1200">
                              <a:solidFill>
                                <a:prstClr val="black"/>
                              </a:solidFill>
                              <a:latin typeface="Cambria Math" panose="02040503050406030204" pitchFamily="18" charset="0"/>
                              <a:cs typeface="+mn-cs"/>
                            </a:rPr>
                            <m:t>𝑧</m:t>
                          </m:r>
                        </m:e>
                        <m:sub>
                          <m:r>
                            <a:rPr lang="en-US" altLang="zh-TW" sz="3413" i="1" kern="1200">
                              <a:solidFill>
                                <a:prstClr val="black"/>
                              </a:solidFill>
                              <a:latin typeface="Cambria Math" panose="02040503050406030204" pitchFamily="18" charset="0"/>
                              <a:cs typeface="+mn-cs"/>
                            </a:rPr>
                            <m:t>6</m:t>
                          </m:r>
                        </m:sub>
                      </m:sSub>
                    </m:oMath>
                  </m:oMathPara>
                </a14:m>
                <a:endParaRPr lang="zh-TW" altLang="en-US" sz="3413" kern="1200" dirty="0">
                  <a:solidFill>
                    <a:prstClr val="black"/>
                  </a:solidFill>
                  <a:latin typeface="Calibri" panose="020F0502020204030204"/>
                  <a:cs typeface="+mn-cs"/>
                </a:endParaRPr>
              </a:p>
            </p:txBody>
          </p:sp>
        </mc:Choice>
        <mc:Fallback xmlns="">
          <p:sp>
            <p:nvSpPr>
              <p:cNvPr id="79" name="文字方塊 78"/>
              <p:cNvSpPr txBox="1">
                <a:spLocks noRot="1" noChangeAspect="1" noMove="1" noResize="1" noEditPoints="1" noAdjustHandles="1" noChangeArrowheads="1" noChangeShapeType="1" noTextEdit="1"/>
              </p:cNvSpPr>
              <p:nvPr/>
            </p:nvSpPr>
            <p:spPr>
              <a:xfrm>
                <a:off x="9648290" y="7784791"/>
                <a:ext cx="502765" cy="525208"/>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字方塊 79"/>
              <p:cNvSpPr txBox="1"/>
              <p:nvPr/>
            </p:nvSpPr>
            <p:spPr>
              <a:xfrm>
                <a:off x="9563802" y="8426814"/>
                <a:ext cx="757515" cy="1088311"/>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f>
                        <m:fPr>
                          <m:ctrlPr>
                            <a:rPr lang="en-US" altLang="zh-TW" sz="3413" i="1" kern="1200">
                              <a:solidFill>
                                <a:prstClr val="black"/>
                              </a:solidFill>
                              <a:latin typeface="Cambria Math" panose="02040503050406030204" pitchFamily="18" charset="0"/>
                              <a:cs typeface="+mn-cs"/>
                            </a:rPr>
                          </m:ctrlPr>
                        </m:fPr>
                        <m:num>
                          <m:r>
                            <a:rPr lang="zh-TW" altLang="en-US" sz="3413" i="1" kern="1200">
                              <a:solidFill>
                                <a:prstClr val="black"/>
                              </a:solidFill>
                              <a:latin typeface="Cambria Math" panose="02040503050406030204" pitchFamily="18" charset="0"/>
                              <a:cs typeface="+mn-cs"/>
                            </a:rPr>
                            <m:t>𝜕</m:t>
                          </m:r>
                          <m:r>
                            <a:rPr lang="en-US" altLang="zh-TW" sz="3413" i="1" kern="1200">
                              <a:solidFill>
                                <a:prstClr val="black"/>
                              </a:solidFill>
                              <a:latin typeface="Cambria Math" panose="02040503050406030204" pitchFamily="18" charset="0"/>
                              <a:cs typeface="+mn-cs"/>
                            </a:rPr>
                            <m:t>𝑙</m:t>
                          </m:r>
                        </m:num>
                        <m:den>
                          <m:r>
                            <a:rPr lang="zh-TW" altLang="en-US" sz="3413" i="1" kern="1200">
                              <a:solidFill>
                                <a:prstClr val="black"/>
                              </a:solidFill>
                              <a:latin typeface="Cambria Math" panose="02040503050406030204" pitchFamily="18" charset="0"/>
                              <a:cs typeface="+mn-cs"/>
                            </a:rPr>
                            <m:t>𝜕</m:t>
                          </m:r>
                          <m:sSub>
                            <m:sSubPr>
                              <m:ctrlPr>
                                <a:rPr lang="en-US" altLang="zh-TW" sz="3413" i="1" kern="1200">
                                  <a:solidFill>
                                    <a:prstClr val="black"/>
                                  </a:solidFill>
                                  <a:latin typeface="Cambria Math" panose="02040503050406030204" pitchFamily="18" charset="0"/>
                                  <a:cs typeface="+mn-cs"/>
                                </a:rPr>
                              </m:ctrlPr>
                            </m:sSubPr>
                            <m:e>
                              <m:r>
                                <a:rPr lang="en-US" altLang="zh-TW" sz="3413" i="1" kern="1200">
                                  <a:solidFill>
                                    <a:prstClr val="black"/>
                                  </a:solidFill>
                                  <a:latin typeface="Cambria Math" panose="02040503050406030204" pitchFamily="18" charset="0"/>
                                  <a:cs typeface="+mn-cs"/>
                                </a:rPr>
                                <m:t>𝑧</m:t>
                              </m:r>
                            </m:e>
                            <m:sub>
                              <m:r>
                                <a:rPr lang="en-US" altLang="zh-TW" sz="3413" i="1" kern="1200">
                                  <a:solidFill>
                                    <a:prstClr val="black"/>
                                  </a:solidFill>
                                  <a:latin typeface="Cambria Math" panose="02040503050406030204" pitchFamily="18" charset="0"/>
                                  <a:cs typeface="+mn-cs"/>
                                </a:rPr>
                                <m:t>6</m:t>
                              </m:r>
                            </m:sub>
                          </m:sSub>
                        </m:den>
                      </m:f>
                    </m:oMath>
                  </m:oMathPara>
                </a14:m>
                <a:endParaRPr lang="zh-TW" altLang="en-US" sz="3413" kern="1200" dirty="0">
                  <a:solidFill>
                    <a:prstClr val="black"/>
                  </a:solidFill>
                  <a:latin typeface="Calibri" panose="020F0502020204030204"/>
                  <a:cs typeface="+mn-cs"/>
                </a:endParaRPr>
              </a:p>
            </p:txBody>
          </p:sp>
        </mc:Choice>
        <mc:Fallback xmlns="">
          <p:sp>
            <p:nvSpPr>
              <p:cNvPr id="80" name="文字方塊 79"/>
              <p:cNvSpPr txBox="1">
                <a:spLocks noRot="1" noChangeAspect="1" noMove="1" noResize="1" noEditPoints="1" noAdjustHandles="1" noChangeArrowheads="1" noChangeShapeType="1" noTextEdit="1"/>
              </p:cNvSpPr>
              <p:nvPr/>
            </p:nvSpPr>
            <p:spPr>
              <a:xfrm>
                <a:off x="9563802" y="8426814"/>
                <a:ext cx="757515" cy="1088311"/>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字方塊 80"/>
              <p:cNvSpPr txBox="1"/>
              <p:nvPr/>
            </p:nvSpPr>
            <p:spPr>
              <a:xfrm>
                <a:off x="9428472" y="3804454"/>
                <a:ext cx="757515" cy="1088311"/>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f>
                        <m:fPr>
                          <m:ctrlPr>
                            <a:rPr lang="en-US" altLang="zh-TW" sz="3413" i="1" kern="1200">
                              <a:solidFill>
                                <a:prstClr val="black"/>
                              </a:solidFill>
                              <a:latin typeface="Cambria Math" panose="02040503050406030204" pitchFamily="18" charset="0"/>
                              <a:cs typeface="+mn-cs"/>
                            </a:rPr>
                          </m:ctrlPr>
                        </m:fPr>
                        <m:num>
                          <m:r>
                            <a:rPr lang="zh-TW" altLang="en-US" sz="3413" i="1" kern="1200">
                              <a:solidFill>
                                <a:prstClr val="black"/>
                              </a:solidFill>
                              <a:latin typeface="Cambria Math" panose="02040503050406030204" pitchFamily="18" charset="0"/>
                              <a:cs typeface="+mn-cs"/>
                            </a:rPr>
                            <m:t>𝜕</m:t>
                          </m:r>
                          <m:r>
                            <a:rPr lang="en-US" altLang="zh-TW" sz="3413" i="1" kern="1200">
                              <a:solidFill>
                                <a:prstClr val="black"/>
                              </a:solidFill>
                              <a:latin typeface="Cambria Math" panose="02040503050406030204" pitchFamily="18" charset="0"/>
                              <a:cs typeface="+mn-cs"/>
                            </a:rPr>
                            <m:t>𝑙</m:t>
                          </m:r>
                        </m:num>
                        <m:den>
                          <m:r>
                            <a:rPr lang="zh-TW" altLang="en-US" sz="3413" i="1" kern="1200">
                              <a:solidFill>
                                <a:prstClr val="black"/>
                              </a:solidFill>
                              <a:latin typeface="Cambria Math" panose="02040503050406030204" pitchFamily="18" charset="0"/>
                              <a:cs typeface="+mn-cs"/>
                            </a:rPr>
                            <m:t>𝜕</m:t>
                          </m:r>
                          <m:sSub>
                            <m:sSubPr>
                              <m:ctrlPr>
                                <a:rPr lang="en-US" altLang="zh-TW" sz="3413" i="1" kern="1200">
                                  <a:solidFill>
                                    <a:prstClr val="black"/>
                                  </a:solidFill>
                                  <a:latin typeface="Cambria Math" panose="02040503050406030204" pitchFamily="18" charset="0"/>
                                  <a:cs typeface="+mn-cs"/>
                                </a:rPr>
                              </m:ctrlPr>
                            </m:sSubPr>
                            <m:e>
                              <m:r>
                                <a:rPr lang="en-US" altLang="zh-TW" sz="3413" i="1" kern="1200">
                                  <a:solidFill>
                                    <a:prstClr val="black"/>
                                  </a:solidFill>
                                  <a:latin typeface="Cambria Math" panose="02040503050406030204" pitchFamily="18" charset="0"/>
                                  <a:cs typeface="+mn-cs"/>
                                </a:rPr>
                                <m:t>𝑧</m:t>
                              </m:r>
                            </m:e>
                            <m:sub>
                              <m:r>
                                <a:rPr lang="en-US" altLang="zh-TW" sz="3413" i="1" kern="1200">
                                  <a:solidFill>
                                    <a:prstClr val="black"/>
                                  </a:solidFill>
                                  <a:latin typeface="Cambria Math" panose="02040503050406030204" pitchFamily="18" charset="0"/>
                                  <a:cs typeface="+mn-cs"/>
                                </a:rPr>
                                <m:t>5</m:t>
                              </m:r>
                            </m:sub>
                          </m:sSub>
                        </m:den>
                      </m:f>
                    </m:oMath>
                  </m:oMathPara>
                </a14:m>
                <a:endParaRPr lang="zh-TW" altLang="en-US" sz="3413" kern="1200" dirty="0">
                  <a:solidFill>
                    <a:prstClr val="black"/>
                  </a:solidFill>
                  <a:latin typeface="Calibri" panose="020F0502020204030204"/>
                  <a:cs typeface="+mn-cs"/>
                </a:endParaRPr>
              </a:p>
            </p:txBody>
          </p:sp>
        </mc:Choice>
        <mc:Fallback xmlns="">
          <p:sp>
            <p:nvSpPr>
              <p:cNvPr id="81" name="文字方塊 80"/>
              <p:cNvSpPr txBox="1">
                <a:spLocks noRot="1" noChangeAspect="1" noMove="1" noResize="1" noEditPoints="1" noAdjustHandles="1" noChangeArrowheads="1" noChangeShapeType="1" noTextEdit="1"/>
              </p:cNvSpPr>
              <p:nvPr/>
            </p:nvSpPr>
            <p:spPr>
              <a:xfrm>
                <a:off x="9428472" y="3804454"/>
                <a:ext cx="757515" cy="1088311"/>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文字方塊 81"/>
              <p:cNvSpPr txBox="1"/>
              <p:nvPr/>
            </p:nvSpPr>
            <p:spPr>
              <a:xfrm>
                <a:off x="6404171" y="8436542"/>
                <a:ext cx="757515" cy="1085041"/>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f>
                        <m:fPr>
                          <m:ctrlPr>
                            <a:rPr lang="en-US" altLang="zh-TW" sz="3413" i="1" kern="1200">
                              <a:solidFill>
                                <a:prstClr val="black"/>
                              </a:solidFill>
                              <a:latin typeface="Cambria Math" panose="02040503050406030204" pitchFamily="18" charset="0"/>
                              <a:cs typeface="+mn-cs"/>
                            </a:rPr>
                          </m:ctrlPr>
                        </m:fPr>
                        <m:num>
                          <m:r>
                            <a:rPr lang="zh-TW" altLang="en-US" sz="3413" i="1" kern="1200">
                              <a:solidFill>
                                <a:prstClr val="black"/>
                              </a:solidFill>
                              <a:latin typeface="Cambria Math" panose="02040503050406030204" pitchFamily="18" charset="0"/>
                              <a:cs typeface="+mn-cs"/>
                            </a:rPr>
                            <m:t>𝜕</m:t>
                          </m:r>
                          <m:r>
                            <a:rPr lang="en-US" altLang="zh-TW" sz="3413" i="1" kern="1200">
                              <a:solidFill>
                                <a:prstClr val="black"/>
                              </a:solidFill>
                              <a:latin typeface="Cambria Math" panose="02040503050406030204" pitchFamily="18" charset="0"/>
                              <a:cs typeface="+mn-cs"/>
                            </a:rPr>
                            <m:t>𝑙</m:t>
                          </m:r>
                        </m:num>
                        <m:den>
                          <m:r>
                            <a:rPr lang="zh-TW" altLang="en-US" sz="3413" i="1" kern="1200">
                              <a:solidFill>
                                <a:prstClr val="black"/>
                              </a:solidFill>
                              <a:latin typeface="Cambria Math" panose="02040503050406030204" pitchFamily="18" charset="0"/>
                              <a:cs typeface="+mn-cs"/>
                            </a:rPr>
                            <m:t>𝜕</m:t>
                          </m:r>
                          <m:sSub>
                            <m:sSubPr>
                              <m:ctrlPr>
                                <a:rPr lang="en-US" altLang="zh-TW" sz="3413" i="1" kern="1200">
                                  <a:solidFill>
                                    <a:prstClr val="black"/>
                                  </a:solidFill>
                                  <a:latin typeface="Cambria Math" panose="02040503050406030204" pitchFamily="18" charset="0"/>
                                  <a:cs typeface="+mn-cs"/>
                                </a:rPr>
                              </m:ctrlPr>
                            </m:sSubPr>
                            <m:e>
                              <m:r>
                                <a:rPr lang="en-US" altLang="zh-TW" sz="3413" i="1" kern="1200">
                                  <a:solidFill>
                                    <a:prstClr val="black"/>
                                  </a:solidFill>
                                  <a:latin typeface="Cambria Math" panose="02040503050406030204" pitchFamily="18" charset="0"/>
                                  <a:cs typeface="+mn-cs"/>
                                </a:rPr>
                                <m:t>𝑧</m:t>
                              </m:r>
                            </m:e>
                            <m:sub>
                              <m:r>
                                <a:rPr lang="en-US" altLang="zh-TW" sz="3413" i="1" kern="1200">
                                  <a:solidFill>
                                    <a:prstClr val="black"/>
                                  </a:solidFill>
                                  <a:latin typeface="Cambria Math" panose="02040503050406030204" pitchFamily="18" charset="0"/>
                                  <a:cs typeface="+mn-cs"/>
                                </a:rPr>
                                <m:t>4</m:t>
                              </m:r>
                            </m:sub>
                          </m:sSub>
                        </m:den>
                      </m:f>
                    </m:oMath>
                  </m:oMathPara>
                </a14:m>
                <a:endParaRPr lang="zh-TW" altLang="en-US" sz="3413" kern="1200" dirty="0">
                  <a:solidFill>
                    <a:prstClr val="black"/>
                  </a:solidFill>
                  <a:latin typeface="Calibri" panose="020F0502020204030204"/>
                  <a:cs typeface="+mn-cs"/>
                </a:endParaRPr>
              </a:p>
            </p:txBody>
          </p:sp>
        </mc:Choice>
        <mc:Fallback xmlns="">
          <p:sp>
            <p:nvSpPr>
              <p:cNvPr id="82" name="文字方塊 81"/>
              <p:cNvSpPr txBox="1">
                <a:spLocks noRot="1" noChangeAspect="1" noMove="1" noResize="1" noEditPoints="1" noAdjustHandles="1" noChangeArrowheads="1" noChangeShapeType="1" noTextEdit="1"/>
              </p:cNvSpPr>
              <p:nvPr/>
            </p:nvSpPr>
            <p:spPr>
              <a:xfrm>
                <a:off x="6404171" y="8436542"/>
                <a:ext cx="757515" cy="1085041"/>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文字方塊 82"/>
              <p:cNvSpPr txBox="1"/>
              <p:nvPr/>
            </p:nvSpPr>
            <p:spPr>
              <a:xfrm>
                <a:off x="6331498" y="3807070"/>
                <a:ext cx="757515" cy="1087670"/>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f>
                        <m:fPr>
                          <m:ctrlPr>
                            <a:rPr lang="en-US" altLang="zh-TW" sz="3413" i="1" kern="1200">
                              <a:solidFill>
                                <a:prstClr val="black"/>
                              </a:solidFill>
                              <a:latin typeface="Cambria Math" panose="02040503050406030204" pitchFamily="18" charset="0"/>
                              <a:cs typeface="+mn-cs"/>
                            </a:rPr>
                          </m:ctrlPr>
                        </m:fPr>
                        <m:num>
                          <m:r>
                            <a:rPr lang="zh-TW" altLang="en-US" sz="3413" i="1" kern="1200">
                              <a:solidFill>
                                <a:prstClr val="black"/>
                              </a:solidFill>
                              <a:latin typeface="Cambria Math" panose="02040503050406030204" pitchFamily="18" charset="0"/>
                              <a:cs typeface="+mn-cs"/>
                            </a:rPr>
                            <m:t>𝜕</m:t>
                          </m:r>
                          <m:r>
                            <a:rPr lang="en-US" altLang="zh-TW" sz="3413" i="1" kern="1200">
                              <a:solidFill>
                                <a:prstClr val="black"/>
                              </a:solidFill>
                              <a:latin typeface="Cambria Math" panose="02040503050406030204" pitchFamily="18" charset="0"/>
                              <a:cs typeface="+mn-cs"/>
                            </a:rPr>
                            <m:t>𝑙</m:t>
                          </m:r>
                        </m:num>
                        <m:den>
                          <m:r>
                            <a:rPr lang="zh-TW" altLang="en-US" sz="3413" i="1" kern="1200">
                              <a:solidFill>
                                <a:prstClr val="black"/>
                              </a:solidFill>
                              <a:latin typeface="Cambria Math" panose="02040503050406030204" pitchFamily="18" charset="0"/>
                              <a:cs typeface="+mn-cs"/>
                            </a:rPr>
                            <m:t>𝜕</m:t>
                          </m:r>
                          <m:sSub>
                            <m:sSubPr>
                              <m:ctrlPr>
                                <a:rPr lang="en-US" altLang="zh-TW" sz="3413" i="1" kern="1200">
                                  <a:solidFill>
                                    <a:prstClr val="black"/>
                                  </a:solidFill>
                                  <a:latin typeface="Cambria Math" panose="02040503050406030204" pitchFamily="18" charset="0"/>
                                  <a:cs typeface="+mn-cs"/>
                                </a:rPr>
                              </m:ctrlPr>
                            </m:sSubPr>
                            <m:e>
                              <m:r>
                                <a:rPr lang="en-US" altLang="zh-TW" sz="3413" i="1" kern="1200">
                                  <a:solidFill>
                                    <a:prstClr val="black"/>
                                  </a:solidFill>
                                  <a:latin typeface="Cambria Math" panose="02040503050406030204" pitchFamily="18" charset="0"/>
                                  <a:cs typeface="+mn-cs"/>
                                </a:rPr>
                                <m:t>𝑧</m:t>
                              </m:r>
                            </m:e>
                            <m:sub>
                              <m:r>
                                <a:rPr lang="en-US" altLang="zh-TW" sz="3413" i="1" kern="1200">
                                  <a:solidFill>
                                    <a:prstClr val="black"/>
                                  </a:solidFill>
                                  <a:latin typeface="Cambria Math" panose="02040503050406030204" pitchFamily="18" charset="0"/>
                                  <a:cs typeface="+mn-cs"/>
                                </a:rPr>
                                <m:t>3</m:t>
                              </m:r>
                            </m:sub>
                          </m:sSub>
                        </m:den>
                      </m:f>
                    </m:oMath>
                  </m:oMathPara>
                </a14:m>
                <a:endParaRPr lang="zh-TW" altLang="en-US" sz="3413" kern="1200" dirty="0">
                  <a:solidFill>
                    <a:prstClr val="black"/>
                  </a:solidFill>
                  <a:latin typeface="Calibri" panose="020F0502020204030204"/>
                  <a:cs typeface="+mn-cs"/>
                </a:endParaRPr>
              </a:p>
            </p:txBody>
          </p:sp>
        </mc:Choice>
        <mc:Fallback xmlns="">
          <p:sp>
            <p:nvSpPr>
              <p:cNvPr id="83" name="文字方塊 82"/>
              <p:cNvSpPr txBox="1">
                <a:spLocks noRot="1" noChangeAspect="1" noMove="1" noResize="1" noEditPoints="1" noAdjustHandles="1" noChangeArrowheads="1" noChangeShapeType="1" noTextEdit="1"/>
              </p:cNvSpPr>
              <p:nvPr/>
            </p:nvSpPr>
            <p:spPr>
              <a:xfrm>
                <a:off x="6331498" y="3807070"/>
                <a:ext cx="757515" cy="108767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文字方塊 83"/>
              <p:cNvSpPr txBox="1"/>
              <p:nvPr/>
            </p:nvSpPr>
            <p:spPr>
              <a:xfrm>
                <a:off x="3248379" y="8426814"/>
                <a:ext cx="757515" cy="1085041"/>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f>
                        <m:fPr>
                          <m:ctrlPr>
                            <a:rPr lang="en-US" altLang="zh-TW" sz="3413" i="1" kern="1200">
                              <a:solidFill>
                                <a:prstClr val="black"/>
                              </a:solidFill>
                              <a:latin typeface="Cambria Math" panose="02040503050406030204" pitchFamily="18" charset="0"/>
                              <a:cs typeface="+mn-cs"/>
                            </a:rPr>
                          </m:ctrlPr>
                        </m:fPr>
                        <m:num>
                          <m:r>
                            <a:rPr lang="zh-TW" altLang="en-US" sz="3413" i="1" kern="1200">
                              <a:solidFill>
                                <a:prstClr val="black"/>
                              </a:solidFill>
                              <a:latin typeface="Cambria Math" panose="02040503050406030204" pitchFamily="18" charset="0"/>
                              <a:cs typeface="+mn-cs"/>
                            </a:rPr>
                            <m:t>𝜕</m:t>
                          </m:r>
                          <m:r>
                            <a:rPr lang="en-US" altLang="zh-TW" sz="3413" i="1" kern="1200">
                              <a:solidFill>
                                <a:prstClr val="black"/>
                              </a:solidFill>
                              <a:latin typeface="Cambria Math" panose="02040503050406030204" pitchFamily="18" charset="0"/>
                              <a:cs typeface="+mn-cs"/>
                            </a:rPr>
                            <m:t>𝑙</m:t>
                          </m:r>
                        </m:num>
                        <m:den>
                          <m:r>
                            <a:rPr lang="zh-TW" altLang="en-US" sz="3413" i="1" kern="1200">
                              <a:solidFill>
                                <a:prstClr val="black"/>
                              </a:solidFill>
                              <a:latin typeface="Cambria Math" panose="02040503050406030204" pitchFamily="18" charset="0"/>
                              <a:cs typeface="+mn-cs"/>
                            </a:rPr>
                            <m:t>𝜕</m:t>
                          </m:r>
                          <m:sSub>
                            <m:sSubPr>
                              <m:ctrlPr>
                                <a:rPr lang="en-US" altLang="zh-TW" sz="3413" i="1" kern="1200">
                                  <a:solidFill>
                                    <a:prstClr val="black"/>
                                  </a:solidFill>
                                  <a:latin typeface="Cambria Math" panose="02040503050406030204" pitchFamily="18" charset="0"/>
                                  <a:cs typeface="+mn-cs"/>
                                </a:rPr>
                              </m:ctrlPr>
                            </m:sSubPr>
                            <m:e>
                              <m:r>
                                <a:rPr lang="en-US" altLang="zh-TW" sz="3413" i="1" kern="1200">
                                  <a:solidFill>
                                    <a:prstClr val="black"/>
                                  </a:solidFill>
                                  <a:latin typeface="Cambria Math" panose="02040503050406030204" pitchFamily="18" charset="0"/>
                                  <a:cs typeface="+mn-cs"/>
                                </a:rPr>
                                <m:t>𝑧</m:t>
                              </m:r>
                            </m:e>
                            <m:sub>
                              <m:r>
                                <a:rPr lang="en-US" altLang="zh-TW" sz="3413" i="1" kern="1200">
                                  <a:solidFill>
                                    <a:prstClr val="black"/>
                                  </a:solidFill>
                                  <a:latin typeface="Cambria Math" panose="02040503050406030204" pitchFamily="18" charset="0"/>
                                  <a:cs typeface="+mn-cs"/>
                                </a:rPr>
                                <m:t>2</m:t>
                              </m:r>
                            </m:sub>
                          </m:sSub>
                        </m:den>
                      </m:f>
                    </m:oMath>
                  </m:oMathPara>
                </a14:m>
                <a:endParaRPr lang="zh-TW" altLang="en-US" sz="3413" kern="1200" dirty="0">
                  <a:solidFill>
                    <a:prstClr val="black"/>
                  </a:solidFill>
                  <a:latin typeface="Calibri" panose="020F0502020204030204"/>
                  <a:cs typeface="+mn-cs"/>
                </a:endParaRPr>
              </a:p>
            </p:txBody>
          </p:sp>
        </mc:Choice>
        <mc:Fallback xmlns="">
          <p:sp>
            <p:nvSpPr>
              <p:cNvPr id="84" name="文字方塊 83"/>
              <p:cNvSpPr txBox="1">
                <a:spLocks noRot="1" noChangeAspect="1" noMove="1" noResize="1" noEditPoints="1" noAdjustHandles="1" noChangeArrowheads="1" noChangeShapeType="1" noTextEdit="1"/>
              </p:cNvSpPr>
              <p:nvPr/>
            </p:nvSpPr>
            <p:spPr>
              <a:xfrm>
                <a:off x="3248379" y="8426814"/>
                <a:ext cx="757515" cy="1085041"/>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文字方塊 84"/>
              <p:cNvSpPr txBox="1"/>
              <p:nvPr/>
            </p:nvSpPr>
            <p:spPr>
              <a:xfrm>
                <a:off x="3205447" y="3854772"/>
                <a:ext cx="747384" cy="1085041"/>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f>
                        <m:fPr>
                          <m:ctrlPr>
                            <a:rPr lang="en-US" altLang="zh-TW" sz="3413" i="1" kern="1200">
                              <a:solidFill>
                                <a:prstClr val="black"/>
                              </a:solidFill>
                              <a:latin typeface="Cambria Math" panose="02040503050406030204" pitchFamily="18" charset="0"/>
                              <a:cs typeface="+mn-cs"/>
                            </a:rPr>
                          </m:ctrlPr>
                        </m:fPr>
                        <m:num>
                          <m:r>
                            <a:rPr lang="zh-TW" altLang="en-US" sz="3413" i="1" kern="1200">
                              <a:solidFill>
                                <a:prstClr val="black"/>
                              </a:solidFill>
                              <a:latin typeface="Cambria Math" panose="02040503050406030204" pitchFamily="18" charset="0"/>
                              <a:cs typeface="+mn-cs"/>
                            </a:rPr>
                            <m:t>𝜕</m:t>
                          </m:r>
                          <m:r>
                            <a:rPr lang="en-US" altLang="zh-TW" sz="3413" i="1" kern="1200">
                              <a:solidFill>
                                <a:prstClr val="black"/>
                              </a:solidFill>
                              <a:latin typeface="Cambria Math" panose="02040503050406030204" pitchFamily="18" charset="0"/>
                              <a:cs typeface="+mn-cs"/>
                            </a:rPr>
                            <m:t>𝑙</m:t>
                          </m:r>
                        </m:num>
                        <m:den>
                          <m:r>
                            <a:rPr lang="zh-TW" altLang="en-US" sz="3413" i="1" kern="1200">
                              <a:solidFill>
                                <a:prstClr val="black"/>
                              </a:solidFill>
                              <a:latin typeface="Cambria Math" panose="02040503050406030204" pitchFamily="18" charset="0"/>
                              <a:cs typeface="+mn-cs"/>
                            </a:rPr>
                            <m:t>𝜕</m:t>
                          </m:r>
                          <m:sSub>
                            <m:sSubPr>
                              <m:ctrlPr>
                                <a:rPr lang="en-US" altLang="zh-TW" sz="3413" i="1" kern="1200">
                                  <a:solidFill>
                                    <a:prstClr val="black"/>
                                  </a:solidFill>
                                  <a:latin typeface="Cambria Math" panose="02040503050406030204" pitchFamily="18" charset="0"/>
                                  <a:cs typeface="+mn-cs"/>
                                </a:rPr>
                              </m:ctrlPr>
                            </m:sSubPr>
                            <m:e>
                              <m:r>
                                <a:rPr lang="en-US" altLang="zh-TW" sz="3413" i="1" kern="1200">
                                  <a:solidFill>
                                    <a:prstClr val="black"/>
                                  </a:solidFill>
                                  <a:latin typeface="Cambria Math" panose="02040503050406030204" pitchFamily="18" charset="0"/>
                                  <a:cs typeface="+mn-cs"/>
                                </a:rPr>
                                <m:t>𝑧</m:t>
                              </m:r>
                            </m:e>
                            <m:sub>
                              <m:r>
                                <a:rPr lang="en-US" altLang="zh-TW" sz="3413" i="1" kern="1200">
                                  <a:solidFill>
                                    <a:prstClr val="black"/>
                                  </a:solidFill>
                                  <a:latin typeface="Cambria Math" panose="02040503050406030204" pitchFamily="18" charset="0"/>
                                  <a:cs typeface="+mn-cs"/>
                                </a:rPr>
                                <m:t>1</m:t>
                              </m:r>
                            </m:sub>
                          </m:sSub>
                        </m:den>
                      </m:f>
                    </m:oMath>
                  </m:oMathPara>
                </a14:m>
                <a:endParaRPr lang="zh-TW" altLang="en-US" sz="3413" kern="1200" dirty="0">
                  <a:solidFill>
                    <a:prstClr val="black"/>
                  </a:solidFill>
                  <a:latin typeface="Calibri" panose="020F0502020204030204"/>
                  <a:cs typeface="+mn-cs"/>
                </a:endParaRPr>
              </a:p>
            </p:txBody>
          </p:sp>
        </mc:Choice>
        <mc:Fallback xmlns="">
          <p:sp>
            <p:nvSpPr>
              <p:cNvPr id="85" name="文字方塊 84"/>
              <p:cNvSpPr txBox="1">
                <a:spLocks noRot="1" noChangeAspect="1" noMove="1" noResize="1" noEditPoints="1" noAdjustHandles="1" noChangeArrowheads="1" noChangeShapeType="1" noTextEdit="1"/>
              </p:cNvSpPr>
              <p:nvPr/>
            </p:nvSpPr>
            <p:spPr>
              <a:xfrm>
                <a:off x="3205447" y="3854772"/>
                <a:ext cx="747384" cy="1085041"/>
              </a:xfrm>
              <a:prstGeom prst="rect">
                <a:avLst/>
              </a:prstGeom>
              <a:blipFill>
                <a:blip r:embed="rId1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8400343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0" grpId="0"/>
      <p:bldP spid="81" grpId="0"/>
      <p:bldP spid="82" grpId="0"/>
      <p:bldP spid="83" grpId="0"/>
      <p:bldP spid="84" grpId="0"/>
      <p:bldP spid="8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Backpropagation – Backward Pass</a:t>
            </a:r>
            <a:endParaRPr lang="zh-TW" altLang="en-US" dirty="0"/>
          </a:p>
        </p:txBody>
      </p:sp>
      <p:grpSp>
        <p:nvGrpSpPr>
          <p:cNvPr id="12" name="群組 11"/>
          <p:cNvGrpSpPr/>
          <p:nvPr/>
        </p:nvGrpSpPr>
        <p:grpSpPr>
          <a:xfrm>
            <a:off x="1568337" y="5517427"/>
            <a:ext cx="2259735" cy="2330027"/>
            <a:chOff x="1013669" y="3459098"/>
            <a:chExt cx="1588876" cy="1638300"/>
          </a:xfrm>
        </p:grpSpPr>
        <p:cxnSp>
          <p:nvCxnSpPr>
            <p:cNvPr id="13" name="直線單箭頭接點 12"/>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群組 13"/>
            <p:cNvGrpSpPr/>
            <p:nvPr/>
          </p:nvGrpSpPr>
          <p:grpSpPr>
            <a:xfrm>
              <a:off x="1025705" y="3459098"/>
              <a:ext cx="1576840" cy="1638300"/>
              <a:chOff x="1025705" y="3459098"/>
              <a:chExt cx="1576840" cy="1638300"/>
            </a:xfrm>
          </p:grpSpPr>
          <p:cxnSp>
            <p:nvCxnSpPr>
              <p:cNvPr id="15" name="直線單箭頭接點 14"/>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8" name="群組 17"/>
          <p:cNvGrpSpPr/>
          <p:nvPr/>
        </p:nvGrpSpPr>
        <p:grpSpPr>
          <a:xfrm>
            <a:off x="4723262" y="5496539"/>
            <a:ext cx="2259735" cy="2330027"/>
            <a:chOff x="1013669" y="3459098"/>
            <a:chExt cx="1588876" cy="1638300"/>
          </a:xfrm>
        </p:grpSpPr>
        <p:cxnSp>
          <p:nvCxnSpPr>
            <p:cNvPr id="19" name="直線單箭頭接點 18"/>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 name="群組 19"/>
            <p:cNvGrpSpPr/>
            <p:nvPr/>
          </p:nvGrpSpPr>
          <p:grpSpPr>
            <a:xfrm>
              <a:off x="1025705" y="3459098"/>
              <a:ext cx="1576840" cy="1638300"/>
              <a:chOff x="1025705" y="3459098"/>
              <a:chExt cx="1576840" cy="1638300"/>
            </a:xfrm>
          </p:grpSpPr>
          <p:cxnSp>
            <p:nvCxnSpPr>
              <p:cNvPr id="21" name="直線單箭頭接點 20"/>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4" name="群組 23"/>
          <p:cNvGrpSpPr/>
          <p:nvPr/>
        </p:nvGrpSpPr>
        <p:grpSpPr>
          <a:xfrm>
            <a:off x="7852063" y="5468211"/>
            <a:ext cx="2259735" cy="2330027"/>
            <a:chOff x="1013669" y="3459098"/>
            <a:chExt cx="1588876" cy="1638300"/>
          </a:xfrm>
        </p:grpSpPr>
        <p:cxnSp>
          <p:nvCxnSpPr>
            <p:cNvPr id="25" name="直線單箭頭接點 24"/>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6" name="群組 25"/>
            <p:cNvGrpSpPr/>
            <p:nvPr/>
          </p:nvGrpSpPr>
          <p:grpSpPr>
            <a:xfrm>
              <a:off x="1025705" y="3459098"/>
              <a:ext cx="1576840" cy="1638300"/>
              <a:chOff x="1025705" y="3459098"/>
              <a:chExt cx="1576840" cy="1638300"/>
            </a:xfrm>
          </p:grpSpPr>
          <p:cxnSp>
            <p:nvCxnSpPr>
              <p:cNvPr id="27" name="直線單箭頭接點 26"/>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3" name="文字方塊 2"/>
              <p:cNvSpPr txBox="1"/>
              <p:nvPr/>
            </p:nvSpPr>
            <p:spPr>
              <a:xfrm>
                <a:off x="973013" y="3017683"/>
                <a:ext cx="8675277" cy="705129"/>
              </a:xfrm>
              <a:prstGeom prst="rect">
                <a:avLst/>
              </a:prstGeom>
              <a:noFill/>
            </p:spPr>
            <p:txBody>
              <a:bodyPr wrap="square" rtlCol="0">
                <a:spAutoFit/>
              </a:bodyPr>
              <a:lstStyle/>
              <a:p>
                <a:pPr algn="l" defTabSz="650230" hangingPunct="1"/>
                <a:r>
                  <a:rPr lang="en-US" altLang="zh-TW" sz="3982" kern="1200" dirty="0">
                    <a:solidFill>
                      <a:srgbClr val="FF0000"/>
                    </a:solidFill>
                    <a:latin typeface="Calibri" panose="020F0502020204030204"/>
                    <a:cs typeface="+mn-cs"/>
                  </a:rPr>
                  <a:t>Compute </a:t>
                </a:r>
                <a14:m>
                  <m:oMath xmlns:m="http://schemas.openxmlformats.org/officeDocument/2006/math">
                    <m:f>
                      <m:fPr>
                        <m:type m:val="lin"/>
                        <m:ctrlPr>
                          <a:rPr lang="en-US" altLang="zh-TW" sz="3982" i="1" kern="1200">
                            <a:solidFill>
                              <a:srgbClr val="FF0000"/>
                            </a:solidFill>
                            <a:latin typeface="Cambria Math" panose="02040503050406030204" pitchFamily="18" charset="0"/>
                            <a:cs typeface="+mn-cs"/>
                          </a:rPr>
                        </m:ctrlPr>
                      </m:fPr>
                      <m:num>
                        <m:r>
                          <a:rPr lang="zh-TW" altLang="en-US" sz="3982" i="1" kern="1200">
                            <a:solidFill>
                              <a:srgbClr val="FF0000"/>
                            </a:solidFill>
                            <a:latin typeface="Cambria Math" panose="02040503050406030204" pitchFamily="18" charset="0"/>
                            <a:cs typeface="+mn-cs"/>
                          </a:rPr>
                          <m:t>𝜕</m:t>
                        </m:r>
                        <m:r>
                          <a:rPr lang="en-US" altLang="zh-TW" sz="3982" i="1" kern="1200">
                            <a:solidFill>
                              <a:srgbClr val="FF0000"/>
                            </a:solidFill>
                            <a:latin typeface="Cambria Math" panose="02040503050406030204" pitchFamily="18" charset="0"/>
                            <a:cs typeface="+mn-cs"/>
                          </a:rPr>
                          <m:t>𝑙</m:t>
                        </m:r>
                      </m:num>
                      <m:den>
                        <m:r>
                          <a:rPr lang="zh-TW" altLang="en-US" sz="3982" i="1" kern="1200">
                            <a:solidFill>
                              <a:srgbClr val="FF0000"/>
                            </a:solidFill>
                            <a:latin typeface="Cambria Math" panose="02040503050406030204" pitchFamily="18" charset="0"/>
                            <a:cs typeface="+mn-cs"/>
                          </a:rPr>
                          <m:t>𝜕</m:t>
                        </m:r>
                        <m:r>
                          <a:rPr lang="en-US" altLang="zh-TW" sz="3982" i="1" kern="1200">
                            <a:solidFill>
                              <a:srgbClr val="FF0000"/>
                            </a:solidFill>
                            <a:latin typeface="Cambria Math" panose="02040503050406030204" pitchFamily="18" charset="0"/>
                            <a:cs typeface="+mn-cs"/>
                          </a:rPr>
                          <m:t>𝑧</m:t>
                        </m:r>
                      </m:den>
                    </m:f>
                  </m:oMath>
                </a14:m>
                <a:r>
                  <a:rPr lang="zh-TW" altLang="en-US" sz="3982" kern="1200" dirty="0">
                    <a:solidFill>
                      <a:srgbClr val="FF0000"/>
                    </a:solidFill>
                    <a:latin typeface="Calibri" panose="020F0502020204030204"/>
                    <a:cs typeface="+mn-cs"/>
                  </a:rPr>
                  <a:t> </a:t>
                </a:r>
                <a:r>
                  <a:rPr lang="en-US" altLang="zh-TW" sz="3982" kern="1200" dirty="0">
                    <a:solidFill>
                      <a:srgbClr val="FF0000"/>
                    </a:solidFill>
                    <a:latin typeface="Calibri" panose="020F0502020204030204"/>
                    <a:cs typeface="+mn-cs"/>
                  </a:rPr>
                  <a:t>from the output layer</a:t>
                </a:r>
                <a:endParaRPr lang="zh-TW" altLang="en-US" sz="3982" kern="1200" dirty="0">
                  <a:solidFill>
                    <a:srgbClr val="FF0000"/>
                  </a:solidFill>
                  <a:latin typeface="Calibri" panose="020F0502020204030204"/>
                  <a:cs typeface="+mn-cs"/>
                </a:endParaRPr>
              </a:p>
            </p:txBody>
          </p:sp>
        </mc:Choice>
        <mc:Fallback xmlns="">
          <p:sp>
            <p:nvSpPr>
              <p:cNvPr id="3" name="文字方塊 2"/>
              <p:cNvSpPr txBox="1">
                <a:spLocks noRot="1" noChangeAspect="1" noMove="1" noResize="1" noEditPoints="1" noAdjustHandles="1" noChangeArrowheads="1" noChangeShapeType="1" noTextEdit="1"/>
              </p:cNvSpPr>
              <p:nvPr/>
            </p:nvSpPr>
            <p:spPr>
              <a:xfrm>
                <a:off x="973013" y="3017683"/>
                <a:ext cx="8675277" cy="705129"/>
              </a:xfrm>
              <a:prstGeom prst="rect">
                <a:avLst/>
              </a:prstGeom>
              <a:blipFill>
                <a:blip r:embed="rId2"/>
                <a:stretch>
                  <a:fillRect l="-2530" t="-15517" b="-362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字方塊 69"/>
              <p:cNvSpPr txBox="1"/>
              <p:nvPr/>
            </p:nvSpPr>
            <p:spPr>
              <a:xfrm>
                <a:off x="1095884" y="2404536"/>
                <a:ext cx="11014837" cy="612796"/>
              </a:xfrm>
              <a:prstGeom prst="rect">
                <a:avLst/>
              </a:prstGeom>
              <a:noFill/>
            </p:spPr>
            <p:txBody>
              <a:bodyPr wrap="square" lIns="0" tIns="0" rIns="0" bIns="0" rtlCol="0">
                <a:spAutoFit/>
              </a:bodyPr>
              <a:lstStyle/>
              <a:p>
                <a:pPr algn="l" defTabSz="650230" hangingPunct="1"/>
                <a:r>
                  <a:rPr lang="en-US" altLang="zh-TW" sz="3982" kern="1200" dirty="0">
                    <a:solidFill>
                      <a:prstClr val="black"/>
                    </a:solidFill>
                    <a:latin typeface="Calibri" panose="020F0502020204030204"/>
                    <a:cs typeface="+mn-cs"/>
                  </a:rPr>
                  <a:t>Compute </a:t>
                </a:r>
                <a14:m>
                  <m:oMath xmlns:m="http://schemas.openxmlformats.org/officeDocument/2006/math">
                    <m:f>
                      <m:fPr>
                        <m:type m:val="lin"/>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𝑙</m:t>
                        </m:r>
                      </m:num>
                      <m:den>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𝑧</m:t>
                        </m:r>
                      </m:den>
                    </m:f>
                  </m:oMath>
                </a14:m>
                <a:r>
                  <a:rPr lang="en-US" altLang="zh-TW" sz="3982" kern="1200" dirty="0">
                    <a:solidFill>
                      <a:prstClr val="black"/>
                    </a:solidFill>
                    <a:latin typeface="Calibri" panose="020F0502020204030204"/>
                    <a:cs typeface="+mn-cs"/>
                  </a:rPr>
                  <a:t> for all activation function inputs z</a:t>
                </a:r>
                <a:endParaRPr lang="zh-TW" altLang="en-US" sz="3982" kern="1200" dirty="0">
                  <a:solidFill>
                    <a:prstClr val="black"/>
                  </a:solidFill>
                  <a:latin typeface="Calibri" panose="020F0502020204030204"/>
                  <a:cs typeface="+mn-cs"/>
                </a:endParaRPr>
              </a:p>
            </p:txBody>
          </p:sp>
        </mc:Choice>
        <mc:Fallback xmlns="">
          <p:sp>
            <p:nvSpPr>
              <p:cNvPr id="70" name="文字方塊 69"/>
              <p:cNvSpPr txBox="1">
                <a:spLocks noRot="1" noChangeAspect="1" noMove="1" noResize="1" noEditPoints="1" noAdjustHandles="1" noChangeArrowheads="1" noChangeShapeType="1" noTextEdit="1"/>
              </p:cNvSpPr>
              <p:nvPr/>
            </p:nvSpPr>
            <p:spPr>
              <a:xfrm>
                <a:off x="1095884" y="2404536"/>
                <a:ext cx="11014837" cy="612796"/>
              </a:xfrm>
              <a:prstGeom prst="rect">
                <a:avLst/>
              </a:prstGeom>
              <a:blipFill>
                <a:blip r:embed="rId3"/>
                <a:stretch>
                  <a:fillRect l="-2822" t="-24752" b="-495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字方塊 70"/>
              <p:cNvSpPr txBox="1"/>
              <p:nvPr/>
            </p:nvSpPr>
            <p:spPr>
              <a:xfrm>
                <a:off x="899961" y="5118066"/>
                <a:ext cx="608693" cy="612796"/>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982" i="1" kern="1200">
                              <a:solidFill>
                                <a:prstClr val="black"/>
                              </a:solidFill>
                              <a:latin typeface="Cambria Math" panose="02040503050406030204" pitchFamily="18" charset="0"/>
                              <a:ea typeface="Cambria Math" panose="02040503050406030204" pitchFamily="18" charset="0"/>
                            </a:rPr>
                          </m:ctrlPr>
                        </m:sSubPr>
                        <m:e>
                          <m:r>
                            <a:rPr lang="en-US" altLang="zh-TW" sz="3982" i="1" kern="1200">
                              <a:solidFill>
                                <a:prstClr val="black"/>
                              </a:solidFill>
                              <a:latin typeface="Cambria Math" panose="02040503050406030204" pitchFamily="18" charset="0"/>
                              <a:ea typeface="Cambria Math" panose="02040503050406030204" pitchFamily="18" charset="0"/>
                            </a:rPr>
                            <m:t>𝑥</m:t>
                          </m:r>
                        </m:e>
                        <m:sub>
                          <m:r>
                            <a:rPr lang="en-US" altLang="zh-TW" sz="3982" i="1" kern="1200">
                              <a:solidFill>
                                <a:prstClr val="black"/>
                              </a:solidFill>
                              <a:latin typeface="Cambria Math" panose="02040503050406030204" pitchFamily="18" charset="0"/>
                              <a:ea typeface="Cambria Math" panose="02040503050406030204" pitchFamily="18" charset="0"/>
                            </a:rPr>
                            <m:t>1</m:t>
                          </m:r>
                        </m:sub>
                      </m:sSub>
                    </m:oMath>
                  </m:oMathPara>
                </a14:m>
                <a:endParaRPr lang="zh-TW" altLang="en-US" sz="3982" kern="1200" dirty="0">
                  <a:solidFill>
                    <a:prstClr val="black"/>
                  </a:solidFill>
                  <a:latin typeface="Calibri" panose="020F0502020204030204"/>
                </a:endParaRPr>
              </a:p>
            </p:txBody>
          </p:sp>
        </mc:Choice>
        <mc:Fallback xmlns="">
          <p:sp>
            <p:nvSpPr>
              <p:cNvPr id="71" name="文字方塊 70"/>
              <p:cNvSpPr txBox="1">
                <a:spLocks noRot="1" noChangeAspect="1" noMove="1" noResize="1" noEditPoints="1" noAdjustHandles="1" noChangeArrowheads="1" noChangeShapeType="1" noTextEdit="1"/>
              </p:cNvSpPr>
              <p:nvPr/>
            </p:nvSpPr>
            <p:spPr>
              <a:xfrm>
                <a:off x="899961" y="5118066"/>
                <a:ext cx="608693" cy="61279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文字方塊 71"/>
              <p:cNvSpPr txBox="1"/>
              <p:nvPr/>
            </p:nvSpPr>
            <p:spPr>
              <a:xfrm>
                <a:off x="894081" y="7395438"/>
                <a:ext cx="620490" cy="612796"/>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982" i="1" kern="1200">
                              <a:solidFill>
                                <a:prstClr val="black"/>
                              </a:solidFill>
                              <a:latin typeface="Cambria Math" panose="02040503050406030204" pitchFamily="18" charset="0"/>
                              <a:ea typeface="Cambria Math" panose="02040503050406030204" pitchFamily="18" charset="0"/>
                            </a:rPr>
                          </m:ctrlPr>
                        </m:sSubPr>
                        <m:e>
                          <m:r>
                            <a:rPr lang="en-US" altLang="zh-TW" sz="3982" i="1" kern="1200">
                              <a:solidFill>
                                <a:prstClr val="black"/>
                              </a:solidFill>
                              <a:latin typeface="Cambria Math" panose="02040503050406030204" pitchFamily="18" charset="0"/>
                              <a:ea typeface="Cambria Math" panose="02040503050406030204" pitchFamily="18" charset="0"/>
                            </a:rPr>
                            <m:t>𝑥</m:t>
                          </m:r>
                        </m:e>
                        <m:sub>
                          <m:r>
                            <a:rPr lang="en-US" altLang="zh-TW" sz="3982" i="1" kern="1200">
                              <a:solidFill>
                                <a:prstClr val="black"/>
                              </a:solidFill>
                              <a:latin typeface="Cambria Math" panose="02040503050406030204" pitchFamily="18" charset="0"/>
                              <a:ea typeface="Cambria Math" panose="02040503050406030204" pitchFamily="18" charset="0"/>
                            </a:rPr>
                            <m:t>2</m:t>
                          </m:r>
                        </m:sub>
                      </m:sSub>
                    </m:oMath>
                  </m:oMathPara>
                </a14:m>
                <a:endParaRPr lang="zh-TW" altLang="en-US" sz="3982" kern="1200" dirty="0">
                  <a:solidFill>
                    <a:prstClr val="black"/>
                  </a:solidFill>
                  <a:latin typeface="Calibri" panose="020F0502020204030204"/>
                </a:endParaRPr>
              </a:p>
            </p:txBody>
          </p:sp>
        </mc:Choice>
        <mc:Fallback xmlns="">
          <p:sp>
            <p:nvSpPr>
              <p:cNvPr id="72" name="文字方塊 71"/>
              <p:cNvSpPr txBox="1">
                <a:spLocks noRot="1" noChangeAspect="1" noMove="1" noResize="1" noEditPoints="1" noAdjustHandles="1" noChangeArrowheads="1" noChangeShapeType="1" noTextEdit="1"/>
              </p:cNvSpPr>
              <p:nvPr/>
            </p:nvSpPr>
            <p:spPr>
              <a:xfrm>
                <a:off x="894081" y="7395438"/>
                <a:ext cx="620490" cy="61279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字方塊 40"/>
              <p:cNvSpPr txBox="1"/>
              <p:nvPr/>
            </p:nvSpPr>
            <p:spPr>
              <a:xfrm>
                <a:off x="3307895" y="4899202"/>
                <a:ext cx="492635" cy="525208"/>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413" i="1" kern="1200">
                              <a:solidFill>
                                <a:prstClr val="black"/>
                              </a:solidFill>
                              <a:latin typeface="Cambria Math" panose="02040503050406030204" pitchFamily="18" charset="0"/>
                              <a:cs typeface="+mn-cs"/>
                            </a:rPr>
                          </m:ctrlPr>
                        </m:sSubPr>
                        <m:e>
                          <m:r>
                            <a:rPr lang="en-US" altLang="zh-TW" sz="3413" i="1" kern="1200">
                              <a:solidFill>
                                <a:prstClr val="black"/>
                              </a:solidFill>
                              <a:latin typeface="Cambria Math" panose="02040503050406030204" pitchFamily="18" charset="0"/>
                              <a:cs typeface="+mn-cs"/>
                            </a:rPr>
                            <m:t>𝑧</m:t>
                          </m:r>
                        </m:e>
                        <m:sub>
                          <m:r>
                            <a:rPr lang="en-US" altLang="zh-TW" sz="3413" i="1" kern="1200">
                              <a:solidFill>
                                <a:prstClr val="black"/>
                              </a:solidFill>
                              <a:latin typeface="Cambria Math" panose="02040503050406030204" pitchFamily="18" charset="0"/>
                              <a:cs typeface="+mn-cs"/>
                            </a:rPr>
                            <m:t>1</m:t>
                          </m:r>
                        </m:sub>
                      </m:sSub>
                    </m:oMath>
                  </m:oMathPara>
                </a14:m>
                <a:endParaRPr lang="zh-TW" altLang="en-US" sz="3413" kern="1200" dirty="0">
                  <a:solidFill>
                    <a:prstClr val="black"/>
                  </a:solidFill>
                  <a:latin typeface="Calibri" panose="020F0502020204030204"/>
                  <a:cs typeface="+mn-cs"/>
                </a:endParaRPr>
              </a:p>
            </p:txBody>
          </p:sp>
        </mc:Choice>
        <mc:Fallback xmlns="">
          <p:sp>
            <p:nvSpPr>
              <p:cNvPr id="41" name="文字方塊 40"/>
              <p:cNvSpPr txBox="1">
                <a:spLocks noRot="1" noChangeAspect="1" noMove="1" noResize="1" noEditPoints="1" noAdjustHandles="1" noChangeArrowheads="1" noChangeShapeType="1" noTextEdit="1"/>
              </p:cNvSpPr>
              <p:nvPr/>
            </p:nvSpPr>
            <p:spPr>
              <a:xfrm>
                <a:off x="3307895" y="4899202"/>
                <a:ext cx="492635" cy="52520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字方塊 74"/>
              <p:cNvSpPr txBox="1"/>
              <p:nvPr/>
            </p:nvSpPr>
            <p:spPr>
              <a:xfrm>
                <a:off x="3380011" y="7798238"/>
                <a:ext cx="502765" cy="525208"/>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413" i="1" kern="1200">
                              <a:solidFill>
                                <a:prstClr val="black"/>
                              </a:solidFill>
                              <a:latin typeface="Cambria Math" panose="02040503050406030204" pitchFamily="18" charset="0"/>
                              <a:cs typeface="+mn-cs"/>
                            </a:rPr>
                          </m:ctrlPr>
                        </m:sSubPr>
                        <m:e>
                          <m:r>
                            <a:rPr lang="en-US" altLang="zh-TW" sz="3413" i="1" kern="1200">
                              <a:solidFill>
                                <a:prstClr val="black"/>
                              </a:solidFill>
                              <a:latin typeface="Cambria Math" panose="02040503050406030204" pitchFamily="18" charset="0"/>
                              <a:cs typeface="+mn-cs"/>
                            </a:rPr>
                            <m:t>𝑧</m:t>
                          </m:r>
                        </m:e>
                        <m:sub>
                          <m:r>
                            <a:rPr lang="en-US" altLang="zh-TW" sz="3413" i="1" kern="1200">
                              <a:solidFill>
                                <a:prstClr val="black"/>
                              </a:solidFill>
                              <a:latin typeface="Cambria Math" panose="02040503050406030204" pitchFamily="18" charset="0"/>
                              <a:cs typeface="+mn-cs"/>
                            </a:rPr>
                            <m:t>2</m:t>
                          </m:r>
                        </m:sub>
                      </m:sSub>
                    </m:oMath>
                  </m:oMathPara>
                </a14:m>
                <a:endParaRPr lang="zh-TW" altLang="en-US" sz="3413" kern="1200" dirty="0">
                  <a:solidFill>
                    <a:prstClr val="black"/>
                  </a:solidFill>
                  <a:latin typeface="Calibri" panose="020F0502020204030204"/>
                  <a:cs typeface="+mn-cs"/>
                </a:endParaRPr>
              </a:p>
            </p:txBody>
          </p:sp>
        </mc:Choice>
        <mc:Fallback xmlns="">
          <p:sp>
            <p:nvSpPr>
              <p:cNvPr id="75" name="文字方塊 74"/>
              <p:cNvSpPr txBox="1">
                <a:spLocks noRot="1" noChangeAspect="1" noMove="1" noResize="1" noEditPoints="1" noAdjustHandles="1" noChangeArrowheads="1" noChangeShapeType="1" noTextEdit="1"/>
              </p:cNvSpPr>
              <p:nvPr/>
            </p:nvSpPr>
            <p:spPr>
              <a:xfrm>
                <a:off x="3380011" y="7798238"/>
                <a:ext cx="502765" cy="52520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文字方塊 75"/>
              <p:cNvSpPr txBox="1"/>
              <p:nvPr/>
            </p:nvSpPr>
            <p:spPr>
              <a:xfrm>
                <a:off x="6561139" y="4909097"/>
                <a:ext cx="502765" cy="525208"/>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413" i="1" kern="1200">
                              <a:solidFill>
                                <a:prstClr val="black"/>
                              </a:solidFill>
                              <a:latin typeface="Cambria Math" panose="02040503050406030204" pitchFamily="18" charset="0"/>
                              <a:cs typeface="+mn-cs"/>
                            </a:rPr>
                          </m:ctrlPr>
                        </m:sSubPr>
                        <m:e>
                          <m:r>
                            <a:rPr lang="en-US" altLang="zh-TW" sz="3413" i="1" kern="1200">
                              <a:solidFill>
                                <a:prstClr val="black"/>
                              </a:solidFill>
                              <a:latin typeface="Cambria Math" panose="02040503050406030204" pitchFamily="18" charset="0"/>
                              <a:cs typeface="+mn-cs"/>
                            </a:rPr>
                            <m:t>𝑧</m:t>
                          </m:r>
                        </m:e>
                        <m:sub>
                          <m:r>
                            <a:rPr lang="en-US" altLang="zh-TW" sz="3413" i="1" kern="1200">
                              <a:solidFill>
                                <a:prstClr val="black"/>
                              </a:solidFill>
                              <a:latin typeface="Cambria Math" panose="02040503050406030204" pitchFamily="18" charset="0"/>
                              <a:cs typeface="+mn-cs"/>
                            </a:rPr>
                            <m:t>3</m:t>
                          </m:r>
                        </m:sub>
                      </m:sSub>
                    </m:oMath>
                  </m:oMathPara>
                </a14:m>
                <a:endParaRPr lang="zh-TW" altLang="en-US" sz="3413" kern="1200" dirty="0">
                  <a:solidFill>
                    <a:prstClr val="black"/>
                  </a:solidFill>
                  <a:latin typeface="Calibri" panose="020F0502020204030204"/>
                  <a:cs typeface="+mn-cs"/>
                </a:endParaRPr>
              </a:p>
            </p:txBody>
          </p:sp>
        </mc:Choice>
        <mc:Fallback xmlns="">
          <p:sp>
            <p:nvSpPr>
              <p:cNvPr id="76" name="文字方塊 75"/>
              <p:cNvSpPr txBox="1">
                <a:spLocks noRot="1" noChangeAspect="1" noMove="1" noResize="1" noEditPoints="1" noAdjustHandles="1" noChangeArrowheads="1" noChangeShapeType="1" noTextEdit="1"/>
              </p:cNvSpPr>
              <p:nvPr/>
            </p:nvSpPr>
            <p:spPr>
              <a:xfrm>
                <a:off x="6561139" y="4909097"/>
                <a:ext cx="502765" cy="525208"/>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字方塊 76"/>
              <p:cNvSpPr txBox="1"/>
              <p:nvPr/>
            </p:nvSpPr>
            <p:spPr>
              <a:xfrm>
                <a:off x="6633256" y="7808134"/>
                <a:ext cx="502765" cy="525208"/>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413" i="1" kern="1200">
                              <a:solidFill>
                                <a:prstClr val="black"/>
                              </a:solidFill>
                              <a:latin typeface="Cambria Math" panose="02040503050406030204" pitchFamily="18" charset="0"/>
                              <a:cs typeface="+mn-cs"/>
                            </a:rPr>
                          </m:ctrlPr>
                        </m:sSubPr>
                        <m:e>
                          <m:r>
                            <a:rPr lang="en-US" altLang="zh-TW" sz="3413" i="1" kern="1200">
                              <a:solidFill>
                                <a:prstClr val="black"/>
                              </a:solidFill>
                              <a:latin typeface="Cambria Math" panose="02040503050406030204" pitchFamily="18" charset="0"/>
                              <a:cs typeface="+mn-cs"/>
                            </a:rPr>
                            <m:t>𝑧</m:t>
                          </m:r>
                        </m:e>
                        <m:sub>
                          <m:r>
                            <a:rPr lang="en-US" altLang="zh-TW" sz="3413" i="1" kern="1200">
                              <a:solidFill>
                                <a:prstClr val="black"/>
                              </a:solidFill>
                              <a:latin typeface="Cambria Math" panose="02040503050406030204" pitchFamily="18" charset="0"/>
                              <a:cs typeface="+mn-cs"/>
                            </a:rPr>
                            <m:t>4</m:t>
                          </m:r>
                        </m:sub>
                      </m:sSub>
                    </m:oMath>
                  </m:oMathPara>
                </a14:m>
                <a:endParaRPr lang="zh-TW" altLang="en-US" sz="3413" kern="1200" dirty="0">
                  <a:solidFill>
                    <a:prstClr val="black"/>
                  </a:solidFill>
                  <a:latin typeface="Calibri" panose="020F0502020204030204"/>
                  <a:cs typeface="+mn-cs"/>
                </a:endParaRPr>
              </a:p>
            </p:txBody>
          </p:sp>
        </mc:Choice>
        <mc:Fallback xmlns="">
          <p:sp>
            <p:nvSpPr>
              <p:cNvPr id="77" name="文字方塊 76"/>
              <p:cNvSpPr txBox="1">
                <a:spLocks noRot="1" noChangeAspect="1" noMove="1" noResize="1" noEditPoints="1" noAdjustHandles="1" noChangeArrowheads="1" noChangeShapeType="1" noTextEdit="1"/>
              </p:cNvSpPr>
              <p:nvPr/>
            </p:nvSpPr>
            <p:spPr>
              <a:xfrm>
                <a:off x="6633256" y="7808134"/>
                <a:ext cx="502765" cy="525208"/>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文字方塊 77"/>
              <p:cNvSpPr txBox="1"/>
              <p:nvPr/>
            </p:nvSpPr>
            <p:spPr>
              <a:xfrm>
                <a:off x="9563802" y="4899202"/>
                <a:ext cx="502765" cy="525208"/>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413" i="1" kern="1200">
                              <a:solidFill>
                                <a:prstClr val="black"/>
                              </a:solidFill>
                              <a:latin typeface="Cambria Math" panose="02040503050406030204" pitchFamily="18" charset="0"/>
                              <a:cs typeface="+mn-cs"/>
                            </a:rPr>
                          </m:ctrlPr>
                        </m:sSubPr>
                        <m:e>
                          <m:r>
                            <a:rPr lang="en-US" altLang="zh-TW" sz="3413" i="1" kern="1200">
                              <a:solidFill>
                                <a:prstClr val="black"/>
                              </a:solidFill>
                              <a:latin typeface="Cambria Math" panose="02040503050406030204" pitchFamily="18" charset="0"/>
                              <a:cs typeface="+mn-cs"/>
                            </a:rPr>
                            <m:t>𝑧</m:t>
                          </m:r>
                        </m:e>
                        <m:sub>
                          <m:r>
                            <a:rPr lang="en-US" altLang="zh-TW" sz="3413" i="1" kern="1200">
                              <a:solidFill>
                                <a:prstClr val="black"/>
                              </a:solidFill>
                              <a:latin typeface="Cambria Math" panose="02040503050406030204" pitchFamily="18" charset="0"/>
                              <a:cs typeface="+mn-cs"/>
                            </a:rPr>
                            <m:t>5</m:t>
                          </m:r>
                        </m:sub>
                      </m:sSub>
                    </m:oMath>
                  </m:oMathPara>
                </a14:m>
                <a:endParaRPr lang="zh-TW" altLang="en-US" sz="3413" kern="1200" dirty="0">
                  <a:solidFill>
                    <a:prstClr val="black"/>
                  </a:solidFill>
                  <a:latin typeface="Calibri" panose="020F0502020204030204"/>
                  <a:cs typeface="+mn-cs"/>
                </a:endParaRPr>
              </a:p>
            </p:txBody>
          </p:sp>
        </mc:Choice>
        <mc:Fallback xmlns="">
          <p:sp>
            <p:nvSpPr>
              <p:cNvPr id="78" name="文字方塊 77"/>
              <p:cNvSpPr txBox="1">
                <a:spLocks noRot="1" noChangeAspect="1" noMove="1" noResize="1" noEditPoints="1" noAdjustHandles="1" noChangeArrowheads="1" noChangeShapeType="1" noTextEdit="1"/>
              </p:cNvSpPr>
              <p:nvPr/>
            </p:nvSpPr>
            <p:spPr>
              <a:xfrm>
                <a:off x="9563802" y="4899202"/>
                <a:ext cx="502765" cy="525208"/>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字方塊 78"/>
              <p:cNvSpPr txBox="1"/>
              <p:nvPr/>
            </p:nvSpPr>
            <p:spPr>
              <a:xfrm>
                <a:off x="9648290" y="7784791"/>
                <a:ext cx="502765" cy="525208"/>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413" i="1" kern="1200">
                              <a:solidFill>
                                <a:prstClr val="black"/>
                              </a:solidFill>
                              <a:latin typeface="Cambria Math" panose="02040503050406030204" pitchFamily="18" charset="0"/>
                              <a:cs typeface="+mn-cs"/>
                            </a:rPr>
                          </m:ctrlPr>
                        </m:sSubPr>
                        <m:e>
                          <m:r>
                            <a:rPr lang="en-US" altLang="zh-TW" sz="3413" i="1" kern="1200">
                              <a:solidFill>
                                <a:prstClr val="black"/>
                              </a:solidFill>
                              <a:latin typeface="Cambria Math" panose="02040503050406030204" pitchFamily="18" charset="0"/>
                              <a:cs typeface="+mn-cs"/>
                            </a:rPr>
                            <m:t>𝑧</m:t>
                          </m:r>
                        </m:e>
                        <m:sub>
                          <m:r>
                            <a:rPr lang="en-US" altLang="zh-TW" sz="3413" i="1" kern="1200">
                              <a:solidFill>
                                <a:prstClr val="black"/>
                              </a:solidFill>
                              <a:latin typeface="Cambria Math" panose="02040503050406030204" pitchFamily="18" charset="0"/>
                              <a:cs typeface="+mn-cs"/>
                            </a:rPr>
                            <m:t>6</m:t>
                          </m:r>
                        </m:sub>
                      </m:sSub>
                    </m:oMath>
                  </m:oMathPara>
                </a14:m>
                <a:endParaRPr lang="zh-TW" altLang="en-US" sz="3413" kern="1200" dirty="0">
                  <a:solidFill>
                    <a:prstClr val="black"/>
                  </a:solidFill>
                  <a:latin typeface="Calibri" panose="020F0502020204030204"/>
                  <a:cs typeface="+mn-cs"/>
                </a:endParaRPr>
              </a:p>
            </p:txBody>
          </p:sp>
        </mc:Choice>
        <mc:Fallback xmlns="">
          <p:sp>
            <p:nvSpPr>
              <p:cNvPr id="79" name="文字方塊 78"/>
              <p:cNvSpPr txBox="1">
                <a:spLocks noRot="1" noChangeAspect="1" noMove="1" noResize="1" noEditPoints="1" noAdjustHandles="1" noChangeArrowheads="1" noChangeShapeType="1" noTextEdit="1"/>
              </p:cNvSpPr>
              <p:nvPr/>
            </p:nvSpPr>
            <p:spPr>
              <a:xfrm>
                <a:off x="9648290" y="7784791"/>
                <a:ext cx="502765" cy="525208"/>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字方塊 79"/>
              <p:cNvSpPr txBox="1"/>
              <p:nvPr/>
            </p:nvSpPr>
            <p:spPr>
              <a:xfrm>
                <a:off x="9553191" y="8445661"/>
                <a:ext cx="757515" cy="1088311"/>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f>
                        <m:fPr>
                          <m:ctrlPr>
                            <a:rPr lang="en-US" altLang="zh-TW" sz="3413" i="1" kern="1200">
                              <a:solidFill>
                                <a:prstClr val="black"/>
                              </a:solidFill>
                              <a:latin typeface="Cambria Math" panose="02040503050406030204" pitchFamily="18" charset="0"/>
                              <a:cs typeface="+mn-cs"/>
                            </a:rPr>
                          </m:ctrlPr>
                        </m:fPr>
                        <m:num>
                          <m:r>
                            <a:rPr lang="zh-TW" altLang="en-US" sz="3413" i="1" kern="1200">
                              <a:solidFill>
                                <a:prstClr val="black"/>
                              </a:solidFill>
                              <a:latin typeface="Cambria Math" panose="02040503050406030204" pitchFamily="18" charset="0"/>
                              <a:cs typeface="+mn-cs"/>
                            </a:rPr>
                            <m:t>𝜕</m:t>
                          </m:r>
                          <m:r>
                            <a:rPr lang="en-US" altLang="zh-TW" sz="3413" i="1" kern="1200">
                              <a:solidFill>
                                <a:prstClr val="black"/>
                              </a:solidFill>
                              <a:latin typeface="Cambria Math" panose="02040503050406030204" pitchFamily="18" charset="0"/>
                              <a:cs typeface="+mn-cs"/>
                            </a:rPr>
                            <m:t>𝑙</m:t>
                          </m:r>
                        </m:num>
                        <m:den>
                          <m:r>
                            <a:rPr lang="zh-TW" altLang="en-US" sz="3413" i="1" kern="1200">
                              <a:solidFill>
                                <a:prstClr val="black"/>
                              </a:solidFill>
                              <a:latin typeface="Cambria Math" panose="02040503050406030204" pitchFamily="18" charset="0"/>
                              <a:cs typeface="+mn-cs"/>
                            </a:rPr>
                            <m:t>𝜕</m:t>
                          </m:r>
                          <m:sSub>
                            <m:sSubPr>
                              <m:ctrlPr>
                                <a:rPr lang="en-US" altLang="zh-TW" sz="3413" i="1" kern="1200">
                                  <a:solidFill>
                                    <a:prstClr val="black"/>
                                  </a:solidFill>
                                  <a:latin typeface="Cambria Math" panose="02040503050406030204" pitchFamily="18" charset="0"/>
                                  <a:cs typeface="+mn-cs"/>
                                </a:rPr>
                              </m:ctrlPr>
                            </m:sSubPr>
                            <m:e>
                              <m:r>
                                <a:rPr lang="en-US" altLang="zh-TW" sz="3413" i="1" kern="1200">
                                  <a:solidFill>
                                    <a:prstClr val="black"/>
                                  </a:solidFill>
                                  <a:latin typeface="Cambria Math" panose="02040503050406030204" pitchFamily="18" charset="0"/>
                                  <a:cs typeface="+mn-cs"/>
                                </a:rPr>
                                <m:t>𝑧</m:t>
                              </m:r>
                            </m:e>
                            <m:sub>
                              <m:r>
                                <a:rPr lang="en-US" altLang="zh-TW" sz="3413" i="1" kern="1200">
                                  <a:solidFill>
                                    <a:prstClr val="black"/>
                                  </a:solidFill>
                                  <a:latin typeface="Cambria Math" panose="02040503050406030204" pitchFamily="18" charset="0"/>
                                  <a:cs typeface="+mn-cs"/>
                                </a:rPr>
                                <m:t>6</m:t>
                              </m:r>
                            </m:sub>
                          </m:sSub>
                        </m:den>
                      </m:f>
                    </m:oMath>
                  </m:oMathPara>
                </a14:m>
                <a:endParaRPr lang="zh-TW" altLang="en-US" sz="3413" kern="1200" dirty="0">
                  <a:solidFill>
                    <a:prstClr val="black"/>
                  </a:solidFill>
                  <a:latin typeface="Calibri" panose="020F0502020204030204"/>
                  <a:cs typeface="+mn-cs"/>
                </a:endParaRPr>
              </a:p>
            </p:txBody>
          </p:sp>
        </mc:Choice>
        <mc:Fallback xmlns="">
          <p:sp>
            <p:nvSpPr>
              <p:cNvPr id="80" name="文字方塊 79"/>
              <p:cNvSpPr txBox="1">
                <a:spLocks noRot="1" noChangeAspect="1" noMove="1" noResize="1" noEditPoints="1" noAdjustHandles="1" noChangeArrowheads="1" noChangeShapeType="1" noTextEdit="1"/>
              </p:cNvSpPr>
              <p:nvPr/>
            </p:nvSpPr>
            <p:spPr>
              <a:xfrm>
                <a:off x="9553191" y="8445661"/>
                <a:ext cx="757515" cy="1088311"/>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字方塊 80"/>
              <p:cNvSpPr txBox="1"/>
              <p:nvPr/>
            </p:nvSpPr>
            <p:spPr>
              <a:xfrm>
                <a:off x="9428472" y="3804454"/>
                <a:ext cx="757515" cy="1088311"/>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f>
                        <m:fPr>
                          <m:ctrlPr>
                            <a:rPr lang="en-US" altLang="zh-TW" sz="3413" i="1" kern="1200">
                              <a:solidFill>
                                <a:prstClr val="black"/>
                              </a:solidFill>
                              <a:latin typeface="Cambria Math" panose="02040503050406030204" pitchFamily="18" charset="0"/>
                              <a:cs typeface="+mn-cs"/>
                            </a:rPr>
                          </m:ctrlPr>
                        </m:fPr>
                        <m:num>
                          <m:r>
                            <a:rPr lang="zh-TW" altLang="en-US" sz="3413" i="1" kern="1200">
                              <a:solidFill>
                                <a:prstClr val="black"/>
                              </a:solidFill>
                              <a:latin typeface="Cambria Math" panose="02040503050406030204" pitchFamily="18" charset="0"/>
                              <a:cs typeface="+mn-cs"/>
                            </a:rPr>
                            <m:t>𝜕</m:t>
                          </m:r>
                          <m:r>
                            <a:rPr lang="en-US" altLang="zh-TW" sz="3413" i="1" kern="1200">
                              <a:solidFill>
                                <a:prstClr val="black"/>
                              </a:solidFill>
                              <a:latin typeface="Cambria Math" panose="02040503050406030204" pitchFamily="18" charset="0"/>
                              <a:cs typeface="+mn-cs"/>
                            </a:rPr>
                            <m:t>𝑙</m:t>
                          </m:r>
                        </m:num>
                        <m:den>
                          <m:r>
                            <a:rPr lang="zh-TW" altLang="en-US" sz="3413" i="1" kern="1200">
                              <a:solidFill>
                                <a:prstClr val="black"/>
                              </a:solidFill>
                              <a:latin typeface="Cambria Math" panose="02040503050406030204" pitchFamily="18" charset="0"/>
                              <a:cs typeface="+mn-cs"/>
                            </a:rPr>
                            <m:t>𝜕</m:t>
                          </m:r>
                          <m:sSub>
                            <m:sSubPr>
                              <m:ctrlPr>
                                <a:rPr lang="en-US" altLang="zh-TW" sz="3413" i="1" kern="1200">
                                  <a:solidFill>
                                    <a:prstClr val="black"/>
                                  </a:solidFill>
                                  <a:latin typeface="Cambria Math" panose="02040503050406030204" pitchFamily="18" charset="0"/>
                                  <a:cs typeface="+mn-cs"/>
                                </a:rPr>
                              </m:ctrlPr>
                            </m:sSubPr>
                            <m:e>
                              <m:r>
                                <a:rPr lang="en-US" altLang="zh-TW" sz="3413" i="1" kern="1200">
                                  <a:solidFill>
                                    <a:prstClr val="black"/>
                                  </a:solidFill>
                                  <a:latin typeface="Cambria Math" panose="02040503050406030204" pitchFamily="18" charset="0"/>
                                  <a:cs typeface="+mn-cs"/>
                                </a:rPr>
                                <m:t>𝑧</m:t>
                              </m:r>
                            </m:e>
                            <m:sub>
                              <m:r>
                                <a:rPr lang="en-US" altLang="zh-TW" sz="3413" i="1" kern="1200">
                                  <a:solidFill>
                                    <a:prstClr val="black"/>
                                  </a:solidFill>
                                  <a:latin typeface="Cambria Math" panose="02040503050406030204" pitchFamily="18" charset="0"/>
                                  <a:cs typeface="+mn-cs"/>
                                </a:rPr>
                                <m:t>5</m:t>
                              </m:r>
                            </m:sub>
                          </m:sSub>
                        </m:den>
                      </m:f>
                    </m:oMath>
                  </m:oMathPara>
                </a14:m>
                <a:endParaRPr lang="zh-TW" altLang="en-US" sz="3413" kern="1200" dirty="0">
                  <a:solidFill>
                    <a:prstClr val="black"/>
                  </a:solidFill>
                  <a:latin typeface="Calibri" panose="020F0502020204030204"/>
                  <a:cs typeface="+mn-cs"/>
                </a:endParaRPr>
              </a:p>
            </p:txBody>
          </p:sp>
        </mc:Choice>
        <mc:Fallback xmlns="">
          <p:sp>
            <p:nvSpPr>
              <p:cNvPr id="81" name="文字方塊 80"/>
              <p:cNvSpPr txBox="1">
                <a:spLocks noRot="1" noChangeAspect="1" noMove="1" noResize="1" noEditPoints="1" noAdjustHandles="1" noChangeArrowheads="1" noChangeShapeType="1" noTextEdit="1"/>
              </p:cNvSpPr>
              <p:nvPr/>
            </p:nvSpPr>
            <p:spPr>
              <a:xfrm>
                <a:off x="9428472" y="3804454"/>
                <a:ext cx="757515" cy="1088311"/>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文字方塊 81"/>
              <p:cNvSpPr txBox="1"/>
              <p:nvPr/>
            </p:nvSpPr>
            <p:spPr>
              <a:xfrm>
                <a:off x="6475792" y="8431819"/>
                <a:ext cx="757515" cy="1085041"/>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f>
                        <m:fPr>
                          <m:ctrlPr>
                            <a:rPr lang="en-US" altLang="zh-TW" sz="3413" i="1" kern="1200">
                              <a:solidFill>
                                <a:prstClr val="black"/>
                              </a:solidFill>
                              <a:latin typeface="Cambria Math" panose="02040503050406030204" pitchFamily="18" charset="0"/>
                              <a:cs typeface="+mn-cs"/>
                            </a:rPr>
                          </m:ctrlPr>
                        </m:fPr>
                        <m:num>
                          <m:r>
                            <a:rPr lang="zh-TW" altLang="en-US" sz="3413" i="1" kern="1200">
                              <a:solidFill>
                                <a:prstClr val="black"/>
                              </a:solidFill>
                              <a:latin typeface="Cambria Math" panose="02040503050406030204" pitchFamily="18" charset="0"/>
                              <a:cs typeface="+mn-cs"/>
                            </a:rPr>
                            <m:t>𝜕</m:t>
                          </m:r>
                          <m:r>
                            <a:rPr lang="en-US" altLang="zh-TW" sz="3413" i="1" kern="1200">
                              <a:solidFill>
                                <a:prstClr val="black"/>
                              </a:solidFill>
                              <a:latin typeface="Cambria Math" panose="02040503050406030204" pitchFamily="18" charset="0"/>
                              <a:cs typeface="+mn-cs"/>
                            </a:rPr>
                            <m:t>𝑙</m:t>
                          </m:r>
                        </m:num>
                        <m:den>
                          <m:r>
                            <a:rPr lang="zh-TW" altLang="en-US" sz="3413" i="1" kern="1200">
                              <a:solidFill>
                                <a:prstClr val="black"/>
                              </a:solidFill>
                              <a:latin typeface="Cambria Math" panose="02040503050406030204" pitchFamily="18" charset="0"/>
                              <a:cs typeface="+mn-cs"/>
                            </a:rPr>
                            <m:t>𝜕</m:t>
                          </m:r>
                          <m:sSub>
                            <m:sSubPr>
                              <m:ctrlPr>
                                <a:rPr lang="en-US" altLang="zh-TW" sz="3413" i="1" kern="1200">
                                  <a:solidFill>
                                    <a:prstClr val="black"/>
                                  </a:solidFill>
                                  <a:latin typeface="Cambria Math" panose="02040503050406030204" pitchFamily="18" charset="0"/>
                                  <a:cs typeface="+mn-cs"/>
                                </a:rPr>
                              </m:ctrlPr>
                            </m:sSubPr>
                            <m:e>
                              <m:r>
                                <a:rPr lang="en-US" altLang="zh-TW" sz="3413" i="1" kern="1200">
                                  <a:solidFill>
                                    <a:prstClr val="black"/>
                                  </a:solidFill>
                                  <a:latin typeface="Cambria Math" panose="02040503050406030204" pitchFamily="18" charset="0"/>
                                  <a:cs typeface="+mn-cs"/>
                                </a:rPr>
                                <m:t>𝑧</m:t>
                              </m:r>
                            </m:e>
                            <m:sub>
                              <m:r>
                                <a:rPr lang="en-US" altLang="zh-TW" sz="3413" i="1" kern="1200">
                                  <a:solidFill>
                                    <a:prstClr val="black"/>
                                  </a:solidFill>
                                  <a:latin typeface="Cambria Math" panose="02040503050406030204" pitchFamily="18" charset="0"/>
                                  <a:cs typeface="+mn-cs"/>
                                </a:rPr>
                                <m:t>4</m:t>
                              </m:r>
                            </m:sub>
                          </m:sSub>
                        </m:den>
                      </m:f>
                    </m:oMath>
                  </m:oMathPara>
                </a14:m>
                <a:endParaRPr lang="zh-TW" altLang="en-US" sz="3413" kern="1200" dirty="0">
                  <a:solidFill>
                    <a:prstClr val="black"/>
                  </a:solidFill>
                  <a:latin typeface="Calibri" panose="020F0502020204030204"/>
                  <a:cs typeface="+mn-cs"/>
                </a:endParaRPr>
              </a:p>
            </p:txBody>
          </p:sp>
        </mc:Choice>
        <mc:Fallback xmlns="">
          <p:sp>
            <p:nvSpPr>
              <p:cNvPr id="82" name="文字方塊 81"/>
              <p:cNvSpPr txBox="1">
                <a:spLocks noRot="1" noChangeAspect="1" noMove="1" noResize="1" noEditPoints="1" noAdjustHandles="1" noChangeArrowheads="1" noChangeShapeType="1" noTextEdit="1"/>
              </p:cNvSpPr>
              <p:nvPr/>
            </p:nvSpPr>
            <p:spPr>
              <a:xfrm>
                <a:off x="6475792" y="8431819"/>
                <a:ext cx="757515" cy="1085041"/>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文字方塊 82"/>
              <p:cNvSpPr txBox="1"/>
              <p:nvPr/>
            </p:nvSpPr>
            <p:spPr>
              <a:xfrm>
                <a:off x="6331498" y="3807070"/>
                <a:ext cx="757515" cy="1087670"/>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f>
                        <m:fPr>
                          <m:ctrlPr>
                            <a:rPr lang="en-US" altLang="zh-TW" sz="3413" i="1" kern="1200">
                              <a:solidFill>
                                <a:prstClr val="black"/>
                              </a:solidFill>
                              <a:latin typeface="Cambria Math" panose="02040503050406030204" pitchFamily="18" charset="0"/>
                              <a:cs typeface="+mn-cs"/>
                            </a:rPr>
                          </m:ctrlPr>
                        </m:fPr>
                        <m:num>
                          <m:r>
                            <a:rPr lang="zh-TW" altLang="en-US" sz="3413" i="1" kern="1200">
                              <a:solidFill>
                                <a:prstClr val="black"/>
                              </a:solidFill>
                              <a:latin typeface="Cambria Math" panose="02040503050406030204" pitchFamily="18" charset="0"/>
                              <a:cs typeface="+mn-cs"/>
                            </a:rPr>
                            <m:t>𝜕</m:t>
                          </m:r>
                          <m:r>
                            <a:rPr lang="en-US" altLang="zh-TW" sz="3413" i="1" kern="1200">
                              <a:solidFill>
                                <a:prstClr val="black"/>
                              </a:solidFill>
                              <a:latin typeface="Cambria Math" panose="02040503050406030204" pitchFamily="18" charset="0"/>
                              <a:cs typeface="+mn-cs"/>
                            </a:rPr>
                            <m:t>𝑙</m:t>
                          </m:r>
                        </m:num>
                        <m:den>
                          <m:r>
                            <a:rPr lang="zh-TW" altLang="en-US" sz="3413" i="1" kern="1200">
                              <a:solidFill>
                                <a:prstClr val="black"/>
                              </a:solidFill>
                              <a:latin typeface="Cambria Math" panose="02040503050406030204" pitchFamily="18" charset="0"/>
                              <a:cs typeface="+mn-cs"/>
                            </a:rPr>
                            <m:t>𝜕</m:t>
                          </m:r>
                          <m:sSub>
                            <m:sSubPr>
                              <m:ctrlPr>
                                <a:rPr lang="en-US" altLang="zh-TW" sz="3413" i="1" kern="1200">
                                  <a:solidFill>
                                    <a:prstClr val="black"/>
                                  </a:solidFill>
                                  <a:latin typeface="Cambria Math" panose="02040503050406030204" pitchFamily="18" charset="0"/>
                                  <a:cs typeface="+mn-cs"/>
                                </a:rPr>
                              </m:ctrlPr>
                            </m:sSubPr>
                            <m:e>
                              <m:r>
                                <a:rPr lang="en-US" altLang="zh-TW" sz="3413" i="1" kern="1200">
                                  <a:solidFill>
                                    <a:prstClr val="black"/>
                                  </a:solidFill>
                                  <a:latin typeface="Cambria Math" panose="02040503050406030204" pitchFamily="18" charset="0"/>
                                  <a:cs typeface="+mn-cs"/>
                                </a:rPr>
                                <m:t>𝑧</m:t>
                              </m:r>
                            </m:e>
                            <m:sub>
                              <m:r>
                                <a:rPr lang="en-US" altLang="zh-TW" sz="3413" i="1" kern="1200">
                                  <a:solidFill>
                                    <a:prstClr val="black"/>
                                  </a:solidFill>
                                  <a:latin typeface="Cambria Math" panose="02040503050406030204" pitchFamily="18" charset="0"/>
                                  <a:cs typeface="+mn-cs"/>
                                </a:rPr>
                                <m:t>3</m:t>
                              </m:r>
                            </m:sub>
                          </m:sSub>
                        </m:den>
                      </m:f>
                    </m:oMath>
                  </m:oMathPara>
                </a14:m>
                <a:endParaRPr lang="zh-TW" altLang="en-US" sz="3413" kern="1200" dirty="0">
                  <a:solidFill>
                    <a:prstClr val="black"/>
                  </a:solidFill>
                  <a:latin typeface="Calibri" panose="020F0502020204030204"/>
                  <a:cs typeface="+mn-cs"/>
                </a:endParaRPr>
              </a:p>
            </p:txBody>
          </p:sp>
        </mc:Choice>
        <mc:Fallback xmlns="">
          <p:sp>
            <p:nvSpPr>
              <p:cNvPr id="83" name="文字方塊 82"/>
              <p:cNvSpPr txBox="1">
                <a:spLocks noRot="1" noChangeAspect="1" noMove="1" noResize="1" noEditPoints="1" noAdjustHandles="1" noChangeArrowheads="1" noChangeShapeType="1" noTextEdit="1"/>
              </p:cNvSpPr>
              <p:nvPr/>
            </p:nvSpPr>
            <p:spPr>
              <a:xfrm>
                <a:off x="6331498" y="3807070"/>
                <a:ext cx="757515" cy="108767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文字方塊 83"/>
              <p:cNvSpPr txBox="1"/>
              <p:nvPr/>
            </p:nvSpPr>
            <p:spPr>
              <a:xfrm>
                <a:off x="3229532" y="8445661"/>
                <a:ext cx="757515" cy="1085041"/>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f>
                        <m:fPr>
                          <m:ctrlPr>
                            <a:rPr lang="en-US" altLang="zh-TW" sz="3413" i="1" kern="1200">
                              <a:solidFill>
                                <a:prstClr val="black"/>
                              </a:solidFill>
                              <a:latin typeface="Cambria Math" panose="02040503050406030204" pitchFamily="18" charset="0"/>
                              <a:cs typeface="+mn-cs"/>
                            </a:rPr>
                          </m:ctrlPr>
                        </m:fPr>
                        <m:num>
                          <m:r>
                            <a:rPr lang="zh-TW" altLang="en-US" sz="3413" i="1" kern="1200">
                              <a:solidFill>
                                <a:prstClr val="black"/>
                              </a:solidFill>
                              <a:latin typeface="Cambria Math" panose="02040503050406030204" pitchFamily="18" charset="0"/>
                              <a:cs typeface="+mn-cs"/>
                            </a:rPr>
                            <m:t>𝜕</m:t>
                          </m:r>
                          <m:r>
                            <a:rPr lang="en-US" altLang="zh-TW" sz="3413" i="1" kern="1200">
                              <a:solidFill>
                                <a:prstClr val="black"/>
                              </a:solidFill>
                              <a:latin typeface="Cambria Math" panose="02040503050406030204" pitchFamily="18" charset="0"/>
                              <a:cs typeface="+mn-cs"/>
                            </a:rPr>
                            <m:t>𝑙</m:t>
                          </m:r>
                        </m:num>
                        <m:den>
                          <m:r>
                            <a:rPr lang="zh-TW" altLang="en-US" sz="3413" i="1" kern="1200">
                              <a:solidFill>
                                <a:prstClr val="black"/>
                              </a:solidFill>
                              <a:latin typeface="Cambria Math" panose="02040503050406030204" pitchFamily="18" charset="0"/>
                              <a:cs typeface="+mn-cs"/>
                            </a:rPr>
                            <m:t>𝜕</m:t>
                          </m:r>
                          <m:sSub>
                            <m:sSubPr>
                              <m:ctrlPr>
                                <a:rPr lang="en-US" altLang="zh-TW" sz="3413" i="1" kern="1200">
                                  <a:solidFill>
                                    <a:prstClr val="black"/>
                                  </a:solidFill>
                                  <a:latin typeface="Cambria Math" panose="02040503050406030204" pitchFamily="18" charset="0"/>
                                  <a:cs typeface="+mn-cs"/>
                                </a:rPr>
                              </m:ctrlPr>
                            </m:sSubPr>
                            <m:e>
                              <m:r>
                                <a:rPr lang="en-US" altLang="zh-TW" sz="3413" i="1" kern="1200">
                                  <a:solidFill>
                                    <a:prstClr val="black"/>
                                  </a:solidFill>
                                  <a:latin typeface="Cambria Math" panose="02040503050406030204" pitchFamily="18" charset="0"/>
                                  <a:cs typeface="+mn-cs"/>
                                </a:rPr>
                                <m:t>𝑧</m:t>
                              </m:r>
                            </m:e>
                            <m:sub>
                              <m:r>
                                <a:rPr lang="en-US" altLang="zh-TW" sz="3413" i="1" kern="1200">
                                  <a:solidFill>
                                    <a:prstClr val="black"/>
                                  </a:solidFill>
                                  <a:latin typeface="Cambria Math" panose="02040503050406030204" pitchFamily="18" charset="0"/>
                                  <a:cs typeface="+mn-cs"/>
                                </a:rPr>
                                <m:t>2</m:t>
                              </m:r>
                            </m:sub>
                          </m:sSub>
                        </m:den>
                      </m:f>
                    </m:oMath>
                  </m:oMathPara>
                </a14:m>
                <a:endParaRPr lang="zh-TW" altLang="en-US" sz="3413" kern="1200" dirty="0">
                  <a:solidFill>
                    <a:prstClr val="black"/>
                  </a:solidFill>
                  <a:latin typeface="Calibri" panose="020F0502020204030204"/>
                  <a:cs typeface="+mn-cs"/>
                </a:endParaRPr>
              </a:p>
            </p:txBody>
          </p:sp>
        </mc:Choice>
        <mc:Fallback xmlns="">
          <p:sp>
            <p:nvSpPr>
              <p:cNvPr id="84" name="文字方塊 83"/>
              <p:cNvSpPr txBox="1">
                <a:spLocks noRot="1" noChangeAspect="1" noMove="1" noResize="1" noEditPoints="1" noAdjustHandles="1" noChangeArrowheads="1" noChangeShapeType="1" noTextEdit="1"/>
              </p:cNvSpPr>
              <p:nvPr/>
            </p:nvSpPr>
            <p:spPr>
              <a:xfrm>
                <a:off x="3229532" y="8445661"/>
                <a:ext cx="757515" cy="1085041"/>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文字方塊 84"/>
              <p:cNvSpPr txBox="1"/>
              <p:nvPr/>
            </p:nvSpPr>
            <p:spPr>
              <a:xfrm>
                <a:off x="3205447" y="3854772"/>
                <a:ext cx="747384" cy="1085041"/>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f>
                        <m:fPr>
                          <m:ctrlPr>
                            <a:rPr lang="en-US" altLang="zh-TW" sz="3413" i="1" kern="1200">
                              <a:solidFill>
                                <a:prstClr val="black"/>
                              </a:solidFill>
                              <a:latin typeface="Cambria Math" panose="02040503050406030204" pitchFamily="18" charset="0"/>
                              <a:cs typeface="+mn-cs"/>
                            </a:rPr>
                          </m:ctrlPr>
                        </m:fPr>
                        <m:num>
                          <m:r>
                            <a:rPr lang="zh-TW" altLang="en-US" sz="3413" i="1" kern="1200">
                              <a:solidFill>
                                <a:prstClr val="black"/>
                              </a:solidFill>
                              <a:latin typeface="Cambria Math" panose="02040503050406030204" pitchFamily="18" charset="0"/>
                              <a:cs typeface="+mn-cs"/>
                            </a:rPr>
                            <m:t>𝜕</m:t>
                          </m:r>
                          <m:r>
                            <a:rPr lang="en-US" altLang="zh-TW" sz="3413" i="1" kern="1200">
                              <a:solidFill>
                                <a:prstClr val="black"/>
                              </a:solidFill>
                              <a:latin typeface="Cambria Math" panose="02040503050406030204" pitchFamily="18" charset="0"/>
                              <a:cs typeface="+mn-cs"/>
                            </a:rPr>
                            <m:t>𝑙</m:t>
                          </m:r>
                        </m:num>
                        <m:den>
                          <m:r>
                            <a:rPr lang="zh-TW" altLang="en-US" sz="3413" i="1" kern="1200">
                              <a:solidFill>
                                <a:prstClr val="black"/>
                              </a:solidFill>
                              <a:latin typeface="Cambria Math" panose="02040503050406030204" pitchFamily="18" charset="0"/>
                              <a:cs typeface="+mn-cs"/>
                            </a:rPr>
                            <m:t>𝜕</m:t>
                          </m:r>
                          <m:sSub>
                            <m:sSubPr>
                              <m:ctrlPr>
                                <a:rPr lang="en-US" altLang="zh-TW" sz="3413" i="1" kern="1200">
                                  <a:solidFill>
                                    <a:prstClr val="black"/>
                                  </a:solidFill>
                                  <a:latin typeface="Cambria Math" panose="02040503050406030204" pitchFamily="18" charset="0"/>
                                  <a:cs typeface="+mn-cs"/>
                                </a:rPr>
                              </m:ctrlPr>
                            </m:sSubPr>
                            <m:e>
                              <m:r>
                                <a:rPr lang="en-US" altLang="zh-TW" sz="3413" i="1" kern="1200">
                                  <a:solidFill>
                                    <a:prstClr val="black"/>
                                  </a:solidFill>
                                  <a:latin typeface="Cambria Math" panose="02040503050406030204" pitchFamily="18" charset="0"/>
                                  <a:cs typeface="+mn-cs"/>
                                </a:rPr>
                                <m:t>𝑧</m:t>
                              </m:r>
                            </m:e>
                            <m:sub>
                              <m:r>
                                <a:rPr lang="en-US" altLang="zh-TW" sz="3413" i="1" kern="1200">
                                  <a:solidFill>
                                    <a:prstClr val="black"/>
                                  </a:solidFill>
                                  <a:latin typeface="Cambria Math" panose="02040503050406030204" pitchFamily="18" charset="0"/>
                                  <a:cs typeface="+mn-cs"/>
                                </a:rPr>
                                <m:t>1</m:t>
                              </m:r>
                            </m:sub>
                          </m:sSub>
                        </m:den>
                      </m:f>
                    </m:oMath>
                  </m:oMathPara>
                </a14:m>
                <a:endParaRPr lang="zh-TW" altLang="en-US" sz="3413" kern="1200" dirty="0">
                  <a:solidFill>
                    <a:prstClr val="black"/>
                  </a:solidFill>
                  <a:latin typeface="Calibri" panose="020F0502020204030204"/>
                  <a:cs typeface="+mn-cs"/>
                </a:endParaRPr>
              </a:p>
            </p:txBody>
          </p:sp>
        </mc:Choice>
        <mc:Fallback xmlns="">
          <p:sp>
            <p:nvSpPr>
              <p:cNvPr id="85" name="文字方塊 84"/>
              <p:cNvSpPr txBox="1">
                <a:spLocks noRot="1" noChangeAspect="1" noMove="1" noResize="1" noEditPoints="1" noAdjustHandles="1" noChangeArrowheads="1" noChangeShapeType="1" noTextEdit="1"/>
              </p:cNvSpPr>
              <p:nvPr/>
            </p:nvSpPr>
            <p:spPr>
              <a:xfrm>
                <a:off x="3205447" y="3854772"/>
                <a:ext cx="747384" cy="1085041"/>
              </a:xfrm>
              <a:prstGeom prst="rect">
                <a:avLst/>
              </a:prstGeom>
              <a:blipFill>
                <a:blip r:embed="rId17"/>
                <a:stretch>
                  <a:fillRect/>
                </a:stretch>
              </a:blipFill>
            </p:spPr>
            <p:txBody>
              <a:bodyPr/>
              <a:lstStyle/>
              <a:p>
                <a:r>
                  <a:rPr lang="zh-CN" altLang="en-US">
                    <a:noFill/>
                  </a:rPr>
                  <a:t> </a:t>
                </a:r>
              </a:p>
            </p:txBody>
          </p:sp>
        </mc:Fallback>
      </mc:AlternateContent>
      <p:sp>
        <p:nvSpPr>
          <p:cNvPr id="55" name="流程圖: 抽選 54"/>
          <p:cNvSpPr/>
          <p:nvPr/>
        </p:nvSpPr>
        <p:spPr>
          <a:xfrm rot="16200000">
            <a:off x="3792235" y="7448971"/>
            <a:ext cx="922631" cy="826445"/>
          </a:xfrm>
          <a:prstGeom prst="flowChartExtract">
            <a:avLst/>
          </a:prstGeom>
        </p:spPr>
        <p:style>
          <a:lnRef idx="1">
            <a:schemeClr val="accent1"/>
          </a:lnRef>
          <a:fillRef idx="2">
            <a:schemeClr val="accent1"/>
          </a:fillRef>
          <a:effectRef idx="1">
            <a:schemeClr val="accent1"/>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57" name="流程圖: 抽選 56"/>
          <p:cNvSpPr/>
          <p:nvPr/>
        </p:nvSpPr>
        <p:spPr>
          <a:xfrm rot="16200000">
            <a:off x="3814298" y="5068954"/>
            <a:ext cx="922631" cy="826445"/>
          </a:xfrm>
          <a:prstGeom prst="flowChartExtract">
            <a:avLst/>
          </a:prstGeom>
        </p:spPr>
        <p:style>
          <a:lnRef idx="1">
            <a:schemeClr val="accent1"/>
          </a:lnRef>
          <a:fillRef idx="2">
            <a:schemeClr val="accent1"/>
          </a:fillRef>
          <a:effectRef idx="1">
            <a:schemeClr val="accent1"/>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58" name="流程圖: 抽選 57"/>
          <p:cNvSpPr/>
          <p:nvPr/>
        </p:nvSpPr>
        <p:spPr>
          <a:xfrm rot="16200000">
            <a:off x="6915770" y="7401163"/>
            <a:ext cx="922631" cy="826445"/>
          </a:xfrm>
          <a:prstGeom prst="flowChartExtract">
            <a:avLst/>
          </a:prstGeom>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59" name="流程圖: 抽選 58"/>
          <p:cNvSpPr/>
          <p:nvPr/>
        </p:nvSpPr>
        <p:spPr>
          <a:xfrm rot="16200000">
            <a:off x="6937833" y="5021146"/>
            <a:ext cx="922631" cy="826445"/>
          </a:xfrm>
          <a:prstGeom prst="flowChartExtract">
            <a:avLst/>
          </a:prstGeom>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mc:AlternateContent xmlns:mc="http://schemas.openxmlformats.org/markup-compatibility/2006" xmlns:a14="http://schemas.microsoft.com/office/drawing/2010/main">
        <mc:Choice Requires="a14">
          <p:sp>
            <p:nvSpPr>
              <p:cNvPr id="60" name="矩形 59"/>
              <p:cNvSpPr/>
              <p:nvPr/>
            </p:nvSpPr>
            <p:spPr>
              <a:xfrm>
                <a:off x="3541130" y="5835258"/>
                <a:ext cx="1613710" cy="705129"/>
              </a:xfrm>
              <a:prstGeom prst="rect">
                <a:avLst/>
              </a:prstGeom>
            </p:spPr>
            <p:txBody>
              <a:bodyPr wrap="none">
                <a:spAutoFit/>
              </a:bodyPr>
              <a:lstStyle/>
              <a:p>
                <a:pPr algn="l" defTabSz="650230" hangingPunct="1"/>
                <a14:m>
                  <m:oMathPara xmlns:m="http://schemas.openxmlformats.org/officeDocument/2006/math">
                    <m:oMathParaPr>
                      <m:jc m:val="centerGroup"/>
                    </m:oMathParaPr>
                    <m:oMath xmlns:m="http://schemas.openxmlformats.org/officeDocument/2006/math">
                      <m:r>
                        <a:rPr lang="zh-TW" altLang="en-US" sz="3982" i="1" kern="1200">
                          <a:solidFill>
                            <a:srgbClr val="FF0000"/>
                          </a:solidFill>
                          <a:latin typeface="Cambria Math" panose="02040503050406030204" pitchFamily="18" charset="0"/>
                          <a:cs typeface="+mn-cs"/>
                        </a:rPr>
                        <m:t>𝜎</m:t>
                      </m:r>
                      <m:r>
                        <a:rPr lang="en-US" altLang="zh-TW" sz="3982" i="1" kern="1200">
                          <a:solidFill>
                            <a:srgbClr val="FF0000"/>
                          </a:solidFill>
                          <a:latin typeface="Cambria Math" panose="02040503050406030204" pitchFamily="18" charset="0"/>
                          <a:cs typeface="+mn-cs"/>
                        </a:rPr>
                        <m:t>′</m:t>
                      </m:r>
                      <m:d>
                        <m:dPr>
                          <m:ctrlPr>
                            <a:rPr lang="en-US" altLang="zh-TW" sz="3982" i="1" kern="1200">
                              <a:solidFill>
                                <a:srgbClr val="FF0000"/>
                              </a:solidFill>
                              <a:latin typeface="Cambria Math" panose="02040503050406030204" pitchFamily="18" charset="0"/>
                              <a:cs typeface="+mn-cs"/>
                            </a:rPr>
                          </m:ctrlPr>
                        </m:dPr>
                        <m:e>
                          <m:sSub>
                            <m:sSubPr>
                              <m:ctrlPr>
                                <a:rPr lang="en-US" altLang="zh-TW" sz="3982" i="1" kern="1200">
                                  <a:solidFill>
                                    <a:srgbClr val="FF0000"/>
                                  </a:solidFill>
                                  <a:latin typeface="Cambria Math" panose="02040503050406030204" pitchFamily="18" charset="0"/>
                                  <a:cs typeface="+mn-cs"/>
                                </a:rPr>
                              </m:ctrlPr>
                            </m:sSubPr>
                            <m:e>
                              <m:r>
                                <a:rPr lang="en-US" altLang="zh-TW" sz="3982" i="1" kern="1200">
                                  <a:solidFill>
                                    <a:srgbClr val="FF0000"/>
                                  </a:solidFill>
                                  <a:latin typeface="Cambria Math" panose="02040503050406030204" pitchFamily="18" charset="0"/>
                                  <a:cs typeface="+mn-cs"/>
                                </a:rPr>
                                <m:t>𝑧</m:t>
                              </m:r>
                            </m:e>
                            <m:sub>
                              <m:r>
                                <a:rPr lang="en-US" altLang="zh-TW" sz="3982" i="1" kern="1200">
                                  <a:solidFill>
                                    <a:srgbClr val="FF0000"/>
                                  </a:solidFill>
                                  <a:latin typeface="Cambria Math" panose="02040503050406030204" pitchFamily="18" charset="0"/>
                                  <a:cs typeface="+mn-cs"/>
                                </a:rPr>
                                <m:t>1</m:t>
                              </m:r>
                            </m:sub>
                          </m:sSub>
                        </m:e>
                      </m:d>
                    </m:oMath>
                  </m:oMathPara>
                </a14:m>
                <a:endParaRPr lang="zh-TW" altLang="en-US" sz="3982" kern="1200" dirty="0">
                  <a:solidFill>
                    <a:srgbClr val="FF0000"/>
                  </a:solidFill>
                  <a:latin typeface="Calibri" panose="020F0502020204030204"/>
                  <a:cs typeface="+mn-cs"/>
                </a:endParaRPr>
              </a:p>
            </p:txBody>
          </p:sp>
        </mc:Choice>
        <mc:Fallback xmlns="">
          <p:sp>
            <p:nvSpPr>
              <p:cNvPr id="60" name="矩形 59"/>
              <p:cNvSpPr>
                <a:spLocks noRot="1" noChangeAspect="1" noMove="1" noResize="1" noEditPoints="1" noAdjustHandles="1" noChangeArrowheads="1" noChangeShapeType="1" noTextEdit="1"/>
              </p:cNvSpPr>
              <p:nvPr/>
            </p:nvSpPr>
            <p:spPr>
              <a:xfrm>
                <a:off x="3541130" y="5835258"/>
                <a:ext cx="1613710" cy="705129"/>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3541130" y="6604686"/>
                <a:ext cx="1625509" cy="705129"/>
              </a:xfrm>
              <a:prstGeom prst="rect">
                <a:avLst/>
              </a:prstGeom>
            </p:spPr>
            <p:txBody>
              <a:bodyPr wrap="none">
                <a:spAutoFit/>
              </a:bodyPr>
              <a:lstStyle/>
              <a:p>
                <a:pPr algn="l" defTabSz="650230" hangingPunct="1"/>
                <a14:m>
                  <m:oMathPara xmlns:m="http://schemas.openxmlformats.org/officeDocument/2006/math">
                    <m:oMathParaPr>
                      <m:jc m:val="centerGroup"/>
                    </m:oMathParaPr>
                    <m:oMath xmlns:m="http://schemas.openxmlformats.org/officeDocument/2006/math">
                      <m:r>
                        <a:rPr lang="zh-TW" altLang="en-US" sz="3982" i="1" kern="1200">
                          <a:solidFill>
                            <a:srgbClr val="FF0000"/>
                          </a:solidFill>
                          <a:latin typeface="Cambria Math" panose="02040503050406030204" pitchFamily="18" charset="0"/>
                          <a:cs typeface="+mn-cs"/>
                        </a:rPr>
                        <m:t>𝜎</m:t>
                      </m:r>
                      <m:r>
                        <a:rPr lang="en-US" altLang="zh-TW" sz="3982" i="1" kern="1200">
                          <a:solidFill>
                            <a:srgbClr val="FF0000"/>
                          </a:solidFill>
                          <a:latin typeface="Cambria Math" panose="02040503050406030204" pitchFamily="18" charset="0"/>
                          <a:cs typeface="+mn-cs"/>
                        </a:rPr>
                        <m:t>′</m:t>
                      </m:r>
                      <m:d>
                        <m:dPr>
                          <m:ctrlPr>
                            <a:rPr lang="en-US" altLang="zh-TW" sz="3982" i="1" kern="1200">
                              <a:solidFill>
                                <a:srgbClr val="FF0000"/>
                              </a:solidFill>
                              <a:latin typeface="Cambria Math" panose="02040503050406030204" pitchFamily="18" charset="0"/>
                              <a:cs typeface="+mn-cs"/>
                            </a:rPr>
                          </m:ctrlPr>
                        </m:dPr>
                        <m:e>
                          <m:sSub>
                            <m:sSubPr>
                              <m:ctrlPr>
                                <a:rPr lang="en-US" altLang="zh-TW" sz="3982" i="1" kern="1200">
                                  <a:solidFill>
                                    <a:srgbClr val="FF0000"/>
                                  </a:solidFill>
                                  <a:latin typeface="Cambria Math" panose="02040503050406030204" pitchFamily="18" charset="0"/>
                                  <a:cs typeface="+mn-cs"/>
                                </a:rPr>
                              </m:ctrlPr>
                            </m:sSubPr>
                            <m:e>
                              <m:r>
                                <a:rPr lang="en-US" altLang="zh-TW" sz="3982" i="1" kern="1200">
                                  <a:solidFill>
                                    <a:srgbClr val="FF0000"/>
                                  </a:solidFill>
                                  <a:latin typeface="Cambria Math" panose="02040503050406030204" pitchFamily="18" charset="0"/>
                                  <a:cs typeface="+mn-cs"/>
                                </a:rPr>
                                <m:t>𝑧</m:t>
                              </m:r>
                            </m:e>
                            <m:sub>
                              <m:r>
                                <a:rPr lang="en-US" altLang="zh-TW" sz="3982" i="1" kern="1200">
                                  <a:solidFill>
                                    <a:srgbClr val="FF0000"/>
                                  </a:solidFill>
                                  <a:latin typeface="Cambria Math" panose="02040503050406030204" pitchFamily="18" charset="0"/>
                                  <a:cs typeface="+mn-cs"/>
                                </a:rPr>
                                <m:t>2</m:t>
                              </m:r>
                            </m:sub>
                          </m:sSub>
                        </m:e>
                      </m:d>
                    </m:oMath>
                  </m:oMathPara>
                </a14:m>
                <a:endParaRPr lang="zh-TW" altLang="en-US" sz="3982" kern="1200" dirty="0">
                  <a:solidFill>
                    <a:srgbClr val="FF0000"/>
                  </a:solidFill>
                  <a:latin typeface="Calibri" panose="020F0502020204030204"/>
                  <a:cs typeface="+mn-cs"/>
                </a:endParaRPr>
              </a:p>
            </p:txBody>
          </p:sp>
        </mc:Choice>
        <mc:Fallback xmlns="">
          <p:sp>
            <p:nvSpPr>
              <p:cNvPr id="61" name="矩形 60"/>
              <p:cNvSpPr>
                <a:spLocks noRot="1" noChangeAspect="1" noMove="1" noResize="1" noEditPoints="1" noAdjustHandles="1" noChangeArrowheads="1" noChangeShapeType="1" noTextEdit="1"/>
              </p:cNvSpPr>
              <p:nvPr/>
            </p:nvSpPr>
            <p:spPr>
              <a:xfrm>
                <a:off x="3541130" y="6604686"/>
                <a:ext cx="1625509" cy="705129"/>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a:off x="6689912" y="5835258"/>
                <a:ext cx="1625509" cy="705129"/>
              </a:xfrm>
              <a:prstGeom prst="rect">
                <a:avLst/>
              </a:prstGeom>
            </p:spPr>
            <p:txBody>
              <a:bodyPr wrap="none">
                <a:spAutoFit/>
              </a:bodyPr>
              <a:lstStyle/>
              <a:p>
                <a:pPr algn="l" defTabSz="650230" hangingPunct="1"/>
                <a14:m>
                  <m:oMathPara xmlns:m="http://schemas.openxmlformats.org/officeDocument/2006/math">
                    <m:oMathParaPr>
                      <m:jc m:val="centerGroup"/>
                    </m:oMathParaPr>
                    <m:oMath xmlns:m="http://schemas.openxmlformats.org/officeDocument/2006/math">
                      <m:r>
                        <a:rPr lang="zh-TW" altLang="en-US" sz="3982" i="1" kern="1200">
                          <a:solidFill>
                            <a:srgbClr val="FF0000"/>
                          </a:solidFill>
                          <a:latin typeface="Cambria Math" panose="02040503050406030204" pitchFamily="18" charset="0"/>
                          <a:cs typeface="+mn-cs"/>
                        </a:rPr>
                        <m:t>𝜎</m:t>
                      </m:r>
                      <m:r>
                        <a:rPr lang="en-US" altLang="zh-TW" sz="3982" i="1" kern="1200">
                          <a:solidFill>
                            <a:srgbClr val="FF0000"/>
                          </a:solidFill>
                          <a:latin typeface="Cambria Math" panose="02040503050406030204" pitchFamily="18" charset="0"/>
                          <a:cs typeface="+mn-cs"/>
                        </a:rPr>
                        <m:t>′</m:t>
                      </m:r>
                      <m:d>
                        <m:dPr>
                          <m:ctrlPr>
                            <a:rPr lang="en-US" altLang="zh-TW" sz="3982" i="1" kern="1200">
                              <a:solidFill>
                                <a:srgbClr val="FF0000"/>
                              </a:solidFill>
                              <a:latin typeface="Cambria Math" panose="02040503050406030204" pitchFamily="18" charset="0"/>
                              <a:cs typeface="+mn-cs"/>
                            </a:rPr>
                          </m:ctrlPr>
                        </m:dPr>
                        <m:e>
                          <m:sSub>
                            <m:sSubPr>
                              <m:ctrlPr>
                                <a:rPr lang="en-US" altLang="zh-TW" sz="3982" i="1" kern="1200">
                                  <a:solidFill>
                                    <a:srgbClr val="FF0000"/>
                                  </a:solidFill>
                                  <a:latin typeface="Cambria Math" panose="02040503050406030204" pitchFamily="18" charset="0"/>
                                  <a:cs typeface="+mn-cs"/>
                                </a:rPr>
                              </m:ctrlPr>
                            </m:sSubPr>
                            <m:e>
                              <m:r>
                                <a:rPr lang="en-US" altLang="zh-TW" sz="3982" i="1" kern="1200">
                                  <a:solidFill>
                                    <a:srgbClr val="FF0000"/>
                                  </a:solidFill>
                                  <a:latin typeface="Cambria Math" panose="02040503050406030204" pitchFamily="18" charset="0"/>
                                  <a:cs typeface="+mn-cs"/>
                                </a:rPr>
                                <m:t>𝑧</m:t>
                              </m:r>
                            </m:e>
                            <m:sub>
                              <m:r>
                                <a:rPr lang="en-US" altLang="zh-TW" sz="3982" i="1" kern="1200">
                                  <a:solidFill>
                                    <a:srgbClr val="FF0000"/>
                                  </a:solidFill>
                                  <a:latin typeface="Cambria Math" panose="02040503050406030204" pitchFamily="18" charset="0"/>
                                  <a:cs typeface="+mn-cs"/>
                                </a:rPr>
                                <m:t>3</m:t>
                              </m:r>
                            </m:sub>
                          </m:sSub>
                        </m:e>
                      </m:d>
                    </m:oMath>
                  </m:oMathPara>
                </a14:m>
                <a:endParaRPr lang="zh-TW" altLang="en-US" sz="3982" kern="1200" dirty="0">
                  <a:solidFill>
                    <a:srgbClr val="FF0000"/>
                  </a:solidFill>
                  <a:latin typeface="Calibri" panose="020F0502020204030204"/>
                  <a:cs typeface="+mn-cs"/>
                </a:endParaRPr>
              </a:p>
            </p:txBody>
          </p:sp>
        </mc:Choice>
        <mc:Fallback xmlns="">
          <p:sp>
            <p:nvSpPr>
              <p:cNvPr id="62" name="矩形 61"/>
              <p:cNvSpPr>
                <a:spLocks noRot="1" noChangeAspect="1" noMove="1" noResize="1" noEditPoints="1" noAdjustHandles="1" noChangeArrowheads="1" noChangeShapeType="1" noTextEdit="1"/>
              </p:cNvSpPr>
              <p:nvPr/>
            </p:nvSpPr>
            <p:spPr>
              <a:xfrm>
                <a:off x="6689912" y="5835258"/>
                <a:ext cx="1625509" cy="705129"/>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p:cNvSpPr/>
              <p:nvPr/>
            </p:nvSpPr>
            <p:spPr>
              <a:xfrm>
                <a:off x="6689912" y="6654583"/>
                <a:ext cx="1625509" cy="705129"/>
              </a:xfrm>
              <a:prstGeom prst="rect">
                <a:avLst/>
              </a:prstGeom>
            </p:spPr>
            <p:txBody>
              <a:bodyPr wrap="none">
                <a:spAutoFit/>
              </a:bodyPr>
              <a:lstStyle/>
              <a:p>
                <a:pPr algn="l" defTabSz="650230" hangingPunct="1"/>
                <a14:m>
                  <m:oMathPara xmlns:m="http://schemas.openxmlformats.org/officeDocument/2006/math">
                    <m:oMathParaPr>
                      <m:jc m:val="centerGroup"/>
                    </m:oMathParaPr>
                    <m:oMath xmlns:m="http://schemas.openxmlformats.org/officeDocument/2006/math">
                      <m:r>
                        <a:rPr lang="zh-TW" altLang="en-US" sz="3982" i="1" kern="1200">
                          <a:solidFill>
                            <a:srgbClr val="FF0000"/>
                          </a:solidFill>
                          <a:latin typeface="Cambria Math" panose="02040503050406030204" pitchFamily="18" charset="0"/>
                          <a:cs typeface="+mn-cs"/>
                        </a:rPr>
                        <m:t>𝜎</m:t>
                      </m:r>
                      <m:r>
                        <a:rPr lang="en-US" altLang="zh-TW" sz="3982" i="1" kern="1200">
                          <a:solidFill>
                            <a:srgbClr val="FF0000"/>
                          </a:solidFill>
                          <a:latin typeface="Cambria Math" panose="02040503050406030204" pitchFamily="18" charset="0"/>
                          <a:cs typeface="+mn-cs"/>
                        </a:rPr>
                        <m:t>′</m:t>
                      </m:r>
                      <m:d>
                        <m:dPr>
                          <m:ctrlPr>
                            <a:rPr lang="en-US" altLang="zh-TW" sz="3982" i="1" kern="1200">
                              <a:solidFill>
                                <a:srgbClr val="FF0000"/>
                              </a:solidFill>
                              <a:latin typeface="Cambria Math" panose="02040503050406030204" pitchFamily="18" charset="0"/>
                              <a:cs typeface="+mn-cs"/>
                            </a:rPr>
                          </m:ctrlPr>
                        </m:dPr>
                        <m:e>
                          <m:sSub>
                            <m:sSubPr>
                              <m:ctrlPr>
                                <a:rPr lang="en-US" altLang="zh-TW" sz="3982" i="1" kern="1200">
                                  <a:solidFill>
                                    <a:srgbClr val="FF0000"/>
                                  </a:solidFill>
                                  <a:latin typeface="Cambria Math" panose="02040503050406030204" pitchFamily="18" charset="0"/>
                                  <a:cs typeface="+mn-cs"/>
                                </a:rPr>
                              </m:ctrlPr>
                            </m:sSubPr>
                            <m:e>
                              <m:r>
                                <a:rPr lang="en-US" altLang="zh-TW" sz="3982" i="1" kern="1200">
                                  <a:solidFill>
                                    <a:srgbClr val="FF0000"/>
                                  </a:solidFill>
                                  <a:latin typeface="Cambria Math" panose="02040503050406030204" pitchFamily="18" charset="0"/>
                                  <a:cs typeface="+mn-cs"/>
                                </a:rPr>
                                <m:t>𝑧</m:t>
                              </m:r>
                            </m:e>
                            <m:sub>
                              <m:r>
                                <a:rPr lang="en-US" altLang="zh-TW" sz="3982" i="1" kern="1200">
                                  <a:solidFill>
                                    <a:srgbClr val="FF0000"/>
                                  </a:solidFill>
                                  <a:latin typeface="Cambria Math" panose="02040503050406030204" pitchFamily="18" charset="0"/>
                                  <a:cs typeface="+mn-cs"/>
                                </a:rPr>
                                <m:t>4</m:t>
                              </m:r>
                            </m:sub>
                          </m:sSub>
                        </m:e>
                      </m:d>
                    </m:oMath>
                  </m:oMathPara>
                </a14:m>
                <a:endParaRPr lang="zh-TW" altLang="en-US" sz="3982" kern="1200" dirty="0">
                  <a:solidFill>
                    <a:srgbClr val="FF0000"/>
                  </a:solidFill>
                  <a:latin typeface="Calibri" panose="020F0502020204030204"/>
                  <a:cs typeface="+mn-cs"/>
                </a:endParaRPr>
              </a:p>
            </p:txBody>
          </p:sp>
        </mc:Choice>
        <mc:Fallback xmlns="">
          <p:sp>
            <p:nvSpPr>
              <p:cNvPr id="63" name="矩形 62"/>
              <p:cNvSpPr>
                <a:spLocks noRot="1" noChangeAspect="1" noMove="1" noResize="1" noEditPoints="1" noAdjustHandles="1" noChangeArrowheads="1" noChangeShapeType="1" noTextEdit="1"/>
              </p:cNvSpPr>
              <p:nvPr/>
            </p:nvSpPr>
            <p:spPr>
              <a:xfrm>
                <a:off x="6689912" y="6654583"/>
                <a:ext cx="1625509" cy="705129"/>
              </a:xfrm>
              <a:prstGeom prst="rect">
                <a:avLst/>
              </a:prstGeom>
              <a:blipFill>
                <a:blip r:embed="rId21"/>
                <a:stretch>
                  <a:fillRect/>
                </a:stretch>
              </a:blipFill>
            </p:spPr>
            <p:txBody>
              <a:bodyPr/>
              <a:lstStyle/>
              <a:p>
                <a:r>
                  <a:rPr lang="zh-CN" altLang="en-US">
                    <a:noFill/>
                  </a:rPr>
                  <a:t> </a:t>
                </a:r>
              </a:p>
            </p:txBody>
          </p:sp>
        </mc:Fallback>
      </mc:AlternateContent>
      <p:cxnSp>
        <p:nvCxnSpPr>
          <p:cNvPr id="64" name="直線單箭頭接點 63"/>
          <p:cNvCxnSpPr/>
          <p:nvPr/>
        </p:nvCxnSpPr>
        <p:spPr>
          <a:xfrm>
            <a:off x="10830648" y="7784791"/>
            <a:ext cx="93248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p:cNvCxnSpPr/>
          <p:nvPr/>
        </p:nvCxnSpPr>
        <p:spPr>
          <a:xfrm>
            <a:off x="10830647" y="5424476"/>
            <a:ext cx="92303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橢圓 65"/>
          <p:cNvSpPr/>
          <p:nvPr/>
        </p:nvSpPr>
        <p:spPr>
          <a:xfrm>
            <a:off x="10063726" y="5042182"/>
            <a:ext cx="816580" cy="81658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67" name="橢圓 66"/>
          <p:cNvSpPr/>
          <p:nvPr/>
        </p:nvSpPr>
        <p:spPr>
          <a:xfrm>
            <a:off x="10123018" y="7317605"/>
            <a:ext cx="816580" cy="81658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68" name="手繪多邊形 67"/>
          <p:cNvSpPr/>
          <p:nvPr/>
        </p:nvSpPr>
        <p:spPr>
          <a:xfrm>
            <a:off x="10145035" y="5172684"/>
            <a:ext cx="668302" cy="503585"/>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69" name="手繪多邊形 68"/>
          <p:cNvSpPr/>
          <p:nvPr/>
        </p:nvSpPr>
        <p:spPr>
          <a:xfrm>
            <a:off x="10212004" y="7474101"/>
            <a:ext cx="668302" cy="503585"/>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86" name="文字方塊 85"/>
              <p:cNvSpPr txBox="1"/>
              <p:nvPr/>
            </p:nvSpPr>
            <p:spPr>
              <a:xfrm>
                <a:off x="11855527" y="5063451"/>
                <a:ext cx="611065" cy="612796"/>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982" i="1" kern="1200">
                              <a:solidFill>
                                <a:prstClr val="black"/>
                              </a:solidFill>
                              <a:latin typeface="Cambria Math" panose="02040503050406030204" pitchFamily="18" charset="0"/>
                              <a:cs typeface="+mn-cs"/>
                            </a:rPr>
                          </m:ctrlPr>
                        </m:sSubPr>
                        <m:e>
                          <m:r>
                            <a:rPr lang="en-US" altLang="zh-TW" sz="3982" i="1" kern="1200">
                              <a:solidFill>
                                <a:prstClr val="black"/>
                              </a:solidFill>
                              <a:latin typeface="Cambria Math" panose="02040503050406030204" pitchFamily="18" charset="0"/>
                              <a:cs typeface="+mn-cs"/>
                            </a:rPr>
                            <m:t>𝑦</m:t>
                          </m:r>
                        </m:e>
                        <m:sub>
                          <m:r>
                            <a:rPr lang="en-US" altLang="zh-TW" sz="3982" i="1" kern="1200">
                              <a:solidFill>
                                <a:prstClr val="black"/>
                              </a:solidFill>
                              <a:latin typeface="Cambria Math" panose="02040503050406030204" pitchFamily="18" charset="0"/>
                              <a:cs typeface="+mn-cs"/>
                            </a:rPr>
                            <m:t>1</m:t>
                          </m:r>
                        </m:sub>
                      </m:sSub>
                    </m:oMath>
                  </m:oMathPara>
                </a14:m>
                <a:endParaRPr lang="zh-TW" altLang="en-US" sz="3982" kern="1200" dirty="0">
                  <a:solidFill>
                    <a:prstClr val="black"/>
                  </a:solidFill>
                  <a:latin typeface="Calibri" panose="020F0502020204030204"/>
                  <a:cs typeface="+mn-cs"/>
                </a:endParaRPr>
              </a:p>
            </p:txBody>
          </p:sp>
        </mc:Choice>
        <mc:Fallback xmlns="">
          <p:sp>
            <p:nvSpPr>
              <p:cNvPr id="86" name="文字方塊 85"/>
              <p:cNvSpPr txBox="1">
                <a:spLocks noRot="1" noChangeAspect="1" noMove="1" noResize="1" noEditPoints="1" noAdjustHandles="1" noChangeArrowheads="1" noChangeShapeType="1" noTextEdit="1"/>
              </p:cNvSpPr>
              <p:nvPr/>
            </p:nvSpPr>
            <p:spPr>
              <a:xfrm>
                <a:off x="11855527" y="5063451"/>
                <a:ext cx="611065" cy="612796"/>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文字方塊 86"/>
              <p:cNvSpPr txBox="1"/>
              <p:nvPr/>
            </p:nvSpPr>
            <p:spPr>
              <a:xfrm>
                <a:off x="11827940" y="7371931"/>
                <a:ext cx="622863" cy="612796"/>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982" i="1" kern="1200">
                              <a:solidFill>
                                <a:prstClr val="black"/>
                              </a:solidFill>
                              <a:latin typeface="Cambria Math" panose="02040503050406030204" pitchFamily="18" charset="0"/>
                              <a:cs typeface="+mn-cs"/>
                            </a:rPr>
                          </m:ctrlPr>
                        </m:sSubPr>
                        <m:e>
                          <m:r>
                            <a:rPr lang="en-US" altLang="zh-TW" sz="3982" i="1" kern="1200">
                              <a:solidFill>
                                <a:prstClr val="black"/>
                              </a:solidFill>
                              <a:latin typeface="Cambria Math" panose="02040503050406030204" pitchFamily="18" charset="0"/>
                              <a:cs typeface="+mn-cs"/>
                            </a:rPr>
                            <m:t>𝑦</m:t>
                          </m:r>
                        </m:e>
                        <m:sub>
                          <m:r>
                            <a:rPr lang="en-US" altLang="zh-TW" sz="3982" i="1" kern="1200">
                              <a:solidFill>
                                <a:prstClr val="black"/>
                              </a:solidFill>
                              <a:latin typeface="Cambria Math" panose="02040503050406030204" pitchFamily="18" charset="0"/>
                              <a:cs typeface="+mn-cs"/>
                            </a:rPr>
                            <m:t>2</m:t>
                          </m:r>
                        </m:sub>
                      </m:sSub>
                    </m:oMath>
                  </m:oMathPara>
                </a14:m>
                <a:endParaRPr lang="zh-TW" altLang="en-US" sz="3982" kern="1200" dirty="0">
                  <a:solidFill>
                    <a:prstClr val="black"/>
                  </a:solidFill>
                  <a:latin typeface="Calibri" panose="020F0502020204030204"/>
                  <a:cs typeface="+mn-cs"/>
                </a:endParaRPr>
              </a:p>
            </p:txBody>
          </p:sp>
        </mc:Choice>
        <mc:Fallback xmlns="">
          <p:sp>
            <p:nvSpPr>
              <p:cNvPr id="87" name="文字方塊 86"/>
              <p:cNvSpPr txBox="1">
                <a:spLocks noRot="1" noChangeAspect="1" noMove="1" noResize="1" noEditPoints="1" noAdjustHandles="1" noChangeArrowheads="1" noChangeShapeType="1" noTextEdit="1"/>
              </p:cNvSpPr>
              <p:nvPr/>
            </p:nvSpPr>
            <p:spPr>
              <a:xfrm>
                <a:off x="11827940" y="7371931"/>
                <a:ext cx="622863" cy="612796"/>
              </a:xfrm>
              <a:prstGeom prst="rect">
                <a:avLst/>
              </a:prstGeom>
              <a:blipFill>
                <a:blip r:embed="rId23"/>
                <a:stretch>
                  <a:fillRect/>
                </a:stretch>
              </a:blipFill>
            </p:spPr>
            <p:txBody>
              <a:bodyPr/>
              <a:lstStyle/>
              <a:p>
                <a:r>
                  <a:rPr lang="zh-CN" altLang="en-US">
                    <a:noFill/>
                  </a:rPr>
                  <a:t> </a:t>
                </a:r>
              </a:p>
            </p:txBody>
          </p:sp>
        </mc:Fallback>
      </mc:AlternateContent>
      <p:cxnSp>
        <p:nvCxnSpPr>
          <p:cNvPr id="88" name="直線單箭頭接點 87"/>
          <p:cNvCxnSpPr/>
          <p:nvPr/>
        </p:nvCxnSpPr>
        <p:spPr>
          <a:xfrm flipH="1" flipV="1">
            <a:off x="7825212" y="5466687"/>
            <a:ext cx="2270699"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p:nvPr/>
        </p:nvCxnSpPr>
        <p:spPr>
          <a:xfrm flipH="1" flipV="1">
            <a:off x="7849461" y="5479740"/>
            <a:ext cx="2305742" cy="223669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flipH="1" flipV="1">
            <a:off x="7825212" y="7710997"/>
            <a:ext cx="2270699"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p:nvPr/>
        </p:nvCxnSpPr>
        <p:spPr>
          <a:xfrm flipH="1">
            <a:off x="7849461" y="5441011"/>
            <a:ext cx="2246450" cy="226998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p:nvPr/>
        </p:nvCxnSpPr>
        <p:spPr>
          <a:xfrm flipH="1" flipV="1">
            <a:off x="4669493" y="5513616"/>
            <a:ext cx="2270699"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p:cNvCxnSpPr/>
          <p:nvPr/>
        </p:nvCxnSpPr>
        <p:spPr>
          <a:xfrm flipH="1" flipV="1">
            <a:off x="4693742" y="5526669"/>
            <a:ext cx="2305742" cy="223669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p:nvPr/>
        </p:nvCxnSpPr>
        <p:spPr>
          <a:xfrm flipH="1" flipV="1">
            <a:off x="4669493" y="7757926"/>
            <a:ext cx="2270699"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flipH="1">
            <a:off x="4693742" y="5487940"/>
            <a:ext cx="2246450" cy="226998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06939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p:bldP spid="82" grpId="0"/>
      <p:bldP spid="83" grpId="0"/>
      <p:bldP spid="84" grpId="0"/>
      <p:bldP spid="85" grpId="0"/>
      <p:bldP spid="60" grpId="0"/>
      <p:bldP spid="61" grpId="0"/>
      <p:bldP spid="62" grpId="0"/>
      <p:bldP spid="6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Backpropagation – Summary</a:t>
            </a:r>
            <a:endParaRPr lang="zh-TW" altLang="en-US" dirty="0"/>
          </a:p>
        </p:txBody>
      </p:sp>
      <p:grpSp>
        <p:nvGrpSpPr>
          <p:cNvPr id="104" name="群組 103"/>
          <p:cNvGrpSpPr/>
          <p:nvPr/>
        </p:nvGrpSpPr>
        <p:grpSpPr>
          <a:xfrm>
            <a:off x="6149918" y="3378281"/>
            <a:ext cx="4172710" cy="3590730"/>
            <a:chOff x="4880249" y="2387787"/>
            <a:chExt cx="2933937" cy="2524732"/>
          </a:xfrm>
        </p:grpSpPr>
        <p:sp>
          <p:nvSpPr>
            <p:cNvPr id="7" name="流程圖: 抽選 6"/>
            <p:cNvSpPr/>
            <p:nvPr/>
          </p:nvSpPr>
          <p:spPr>
            <a:xfrm rot="16200000">
              <a:off x="7195442" y="3217430"/>
              <a:ext cx="576000" cy="576000"/>
            </a:xfrm>
            <a:prstGeom prst="flowChartExtract">
              <a:avLst/>
            </a:prstGeom>
          </p:spPr>
          <p:style>
            <a:lnRef idx="1">
              <a:schemeClr val="accent6"/>
            </a:lnRef>
            <a:fillRef idx="2">
              <a:schemeClr val="accent6"/>
            </a:fillRef>
            <a:effectRef idx="1">
              <a:schemeClr val="accent6"/>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9" name="文字方塊 8"/>
            <p:cNvSpPr txBox="1"/>
            <p:nvPr/>
          </p:nvSpPr>
          <p:spPr>
            <a:xfrm rot="5400000">
              <a:off x="7181660" y="3853262"/>
              <a:ext cx="769257" cy="495794"/>
            </a:xfrm>
            <a:prstGeom prst="rect">
              <a:avLst/>
            </a:prstGeom>
            <a:noFill/>
          </p:spPr>
          <p:txBody>
            <a:bodyPr wrap="square" rtlCol="0">
              <a:spAutoFit/>
            </a:bodyPr>
            <a:lstStyle/>
            <a:p>
              <a:pPr defTabSz="650230" hangingPunct="1"/>
              <a:r>
                <a:rPr lang="en-US" altLang="zh-TW" sz="3982" kern="1200" dirty="0">
                  <a:solidFill>
                    <a:prstClr val="black"/>
                  </a:solidFill>
                  <a:latin typeface="Calibri" panose="020F0502020204030204"/>
                  <a:cs typeface="+mn-cs"/>
                </a:rPr>
                <a:t>…</a:t>
              </a:r>
              <a:endParaRPr lang="zh-TW" altLang="en-US" sz="3982" kern="1200" dirty="0">
                <a:solidFill>
                  <a:prstClr val="black"/>
                </a:solidFill>
                <a:latin typeface="Calibri" panose="020F0502020204030204"/>
                <a:cs typeface="+mn-cs"/>
              </a:endParaRPr>
            </a:p>
          </p:txBody>
        </p:sp>
        <p:sp>
          <p:nvSpPr>
            <p:cNvPr id="13" name="流程圖: 抽選 12"/>
            <p:cNvSpPr/>
            <p:nvPr/>
          </p:nvSpPr>
          <p:spPr>
            <a:xfrm rot="16200000">
              <a:off x="7216672" y="2393550"/>
              <a:ext cx="576000" cy="576000"/>
            </a:xfrm>
            <a:prstGeom prst="flowChartExtract">
              <a:avLst/>
            </a:prstGeom>
          </p:spPr>
          <p:style>
            <a:lnRef idx="1">
              <a:schemeClr val="accent6"/>
            </a:lnRef>
            <a:fillRef idx="2">
              <a:schemeClr val="accent6"/>
            </a:fillRef>
            <a:effectRef idx="1">
              <a:schemeClr val="accent6"/>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16" name="流程圖: 抽選 15"/>
            <p:cNvSpPr/>
            <p:nvPr/>
          </p:nvSpPr>
          <p:spPr>
            <a:xfrm rot="16200000">
              <a:off x="7152525" y="4307546"/>
              <a:ext cx="576000" cy="576000"/>
            </a:xfrm>
            <a:prstGeom prst="flowChartExtract">
              <a:avLst/>
            </a:prstGeom>
          </p:spPr>
          <p:style>
            <a:lnRef idx="1">
              <a:schemeClr val="accent6"/>
            </a:lnRef>
            <a:fillRef idx="2">
              <a:schemeClr val="accent6"/>
            </a:fillRef>
            <a:effectRef idx="1">
              <a:schemeClr val="accent6"/>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19" name="流程圖: 抽選 18"/>
            <p:cNvSpPr/>
            <p:nvPr/>
          </p:nvSpPr>
          <p:spPr>
            <a:xfrm rot="16200000">
              <a:off x="5094540" y="3217430"/>
              <a:ext cx="576000" cy="576000"/>
            </a:xfrm>
            <a:prstGeom prst="flowChartExtract">
              <a:avLst/>
            </a:prstGeom>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22" name="流程圖: 抽選 21"/>
            <p:cNvSpPr/>
            <p:nvPr/>
          </p:nvSpPr>
          <p:spPr>
            <a:xfrm rot="16200000">
              <a:off x="5118907" y="2387787"/>
              <a:ext cx="576000" cy="576000"/>
            </a:xfrm>
            <a:prstGeom prst="flowChartExtract">
              <a:avLst/>
            </a:prstGeom>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25" name="流程圖: 抽選 24"/>
            <p:cNvSpPr/>
            <p:nvPr/>
          </p:nvSpPr>
          <p:spPr>
            <a:xfrm rot="16200000">
              <a:off x="5072102" y="4336519"/>
              <a:ext cx="576000" cy="576000"/>
            </a:xfrm>
            <a:prstGeom prst="flowChartExtract">
              <a:avLst/>
            </a:prstGeom>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27" name="文字方塊 26"/>
            <p:cNvSpPr txBox="1"/>
            <p:nvPr/>
          </p:nvSpPr>
          <p:spPr>
            <a:xfrm rot="5400000">
              <a:off x="5154018" y="3862546"/>
              <a:ext cx="769257" cy="495794"/>
            </a:xfrm>
            <a:prstGeom prst="rect">
              <a:avLst/>
            </a:prstGeom>
            <a:noFill/>
          </p:spPr>
          <p:txBody>
            <a:bodyPr wrap="square" rtlCol="0">
              <a:spAutoFit/>
            </a:bodyPr>
            <a:lstStyle/>
            <a:p>
              <a:pPr defTabSz="650230" hangingPunct="1"/>
              <a:r>
                <a:rPr lang="en-US" altLang="zh-TW" sz="3982" kern="1200" dirty="0">
                  <a:solidFill>
                    <a:prstClr val="black"/>
                  </a:solidFill>
                  <a:latin typeface="Calibri" panose="020F0502020204030204"/>
                  <a:cs typeface="+mn-cs"/>
                </a:rPr>
                <a:t>…</a:t>
              </a:r>
              <a:endParaRPr lang="zh-TW" altLang="en-US" sz="3982" kern="1200" dirty="0">
                <a:solidFill>
                  <a:prstClr val="black"/>
                </a:solidFill>
                <a:latin typeface="Calibri" panose="020F0502020204030204"/>
                <a:cs typeface="+mn-cs"/>
              </a:endParaRPr>
            </a:p>
          </p:txBody>
        </p:sp>
        <p:cxnSp>
          <p:nvCxnSpPr>
            <p:cNvPr id="32" name="直線單箭頭接點 31"/>
            <p:cNvCxnSpPr/>
            <p:nvPr/>
          </p:nvCxnSpPr>
          <p:spPr>
            <a:xfrm flipH="1">
              <a:off x="4892434" y="2675787"/>
              <a:ext cx="22647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flipH="1">
              <a:off x="4892433" y="3505430"/>
              <a:ext cx="20210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H="1">
              <a:off x="4880249" y="4624518"/>
              <a:ext cx="22647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H="1">
              <a:off x="5629106" y="4566572"/>
              <a:ext cx="1504423" cy="2897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flipH="1" flipV="1">
              <a:off x="5649310" y="3490942"/>
              <a:ext cx="1481985" cy="109011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H="1" flipV="1">
              <a:off x="5694600" y="2654629"/>
              <a:ext cx="1457618" cy="19197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a:stCxn id="13" idx="0"/>
              <a:endCxn id="22" idx="2"/>
            </p:cNvCxnSpPr>
            <p:nvPr/>
          </p:nvCxnSpPr>
          <p:spPr>
            <a:xfrm flipH="1" flipV="1">
              <a:off x="5694907" y="2675787"/>
              <a:ext cx="1521765" cy="576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13" idx="0"/>
              <a:endCxn id="19" idx="2"/>
            </p:cNvCxnSpPr>
            <p:nvPr/>
          </p:nvCxnSpPr>
          <p:spPr>
            <a:xfrm flipH="1">
              <a:off x="5670540" y="2681550"/>
              <a:ext cx="1546132" cy="8238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a:stCxn id="13" idx="0"/>
              <a:endCxn id="25" idx="2"/>
            </p:cNvCxnSpPr>
            <p:nvPr/>
          </p:nvCxnSpPr>
          <p:spPr>
            <a:xfrm flipH="1">
              <a:off x="5648102" y="2681550"/>
              <a:ext cx="1568570" cy="194296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7" idx="0"/>
              <a:endCxn id="22" idx="2"/>
            </p:cNvCxnSpPr>
            <p:nvPr/>
          </p:nvCxnSpPr>
          <p:spPr>
            <a:xfrm flipH="1" flipV="1">
              <a:off x="5694907" y="2675787"/>
              <a:ext cx="1500535" cy="82964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a:stCxn id="7" idx="0"/>
              <a:endCxn id="19" idx="2"/>
            </p:cNvCxnSpPr>
            <p:nvPr/>
          </p:nvCxnSpPr>
          <p:spPr>
            <a:xfrm flipH="1">
              <a:off x="5670540" y="3505430"/>
              <a:ext cx="152490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p:nvPr/>
          </p:nvCxnSpPr>
          <p:spPr>
            <a:xfrm flipH="1">
              <a:off x="5649219" y="3505429"/>
              <a:ext cx="1547340" cy="111908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50" name="文字方塊 49"/>
          <p:cNvSpPr txBox="1"/>
          <p:nvPr/>
        </p:nvSpPr>
        <p:spPr>
          <a:xfrm>
            <a:off x="1176955" y="2406727"/>
            <a:ext cx="3576427" cy="705129"/>
          </a:xfrm>
          <a:prstGeom prst="rect">
            <a:avLst/>
          </a:prstGeom>
          <a:noFill/>
        </p:spPr>
        <p:txBody>
          <a:bodyPr wrap="square" rtlCol="0">
            <a:spAutoFit/>
          </a:bodyPr>
          <a:lstStyle/>
          <a:p>
            <a:pPr defTabSz="650230" hangingPunct="1"/>
            <a:r>
              <a:rPr lang="en-US" altLang="zh-TW" sz="3982" b="1" i="1" u="sng" kern="1200" dirty="0">
                <a:solidFill>
                  <a:srgbClr val="0000FF"/>
                </a:solidFill>
                <a:latin typeface="Calibri" panose="020F0502020204030204"/>
                <a:cs typeface="+mn-cs"/>
              </a:rPr>
              <a:t>Forward Pass</a:t>
            </a:r>
            <a:endParaRPr lang="zh-TW" altLang="en-US" sz="3982" b="1" i="1" u="sng" kern="1200" dirty="0">
              <a:solidFill>
                <a:srgbClr val="0000FF"/>
              </a:solidFill>
              <a:latin typeface="Calibri" panose="020F0502020204030204"/>
              <a:cs typeface="+mn-cs"/>
            </a:endParaRPr>
          </a:p>
        </p:txBody>
      </p:sp>
      <p:sp>
        <p:nvSpPr>
          <p:cNvPr id="90" name="文字方塊 89"/>
          <p:cNvSpPr txBox="1"/>
          <p:nvPr/>
        </p:nvSpPr>
        <p:spPr>
          <a:xfrm>
            <a:off x="6628606" y="2404536"/>
            <a:ext cx="3576427" cy="705129"/>
          </a:xfrm>
          <a:prstGeom prst="rect">
            <a:avLst/>
          </a:prstGeom>
          <a:noFill/>
        </p:spPr>
        <p:txBody>
          <a:bodyPr wrap="square" rtlCol="0">
            <a:spAutoFit/>
          </a:bodyPr>
          <a:lstStyle/>
          <a:p>
            <a:pPr defTabSz="650230" hangingPunct="1"/>
            <a:r>
              <a:rPr lang="en-US" altLang="zh-TW" sz="3982" b="1" i="1" u="sng" kern="1200" dirty="0">
                <a:solidFill>
                  <a:srgbClr val="0000FF"/>
                </a:solidFill>
                <a:latin typeface="Calibri" panose="020F0502020204030204"/>
                <a:cs typeface="+mn-cs"/>
              </a:rPr>
              <a:t>Backward Pass</a:t>
            </a:r>
            <a:endParaRPr lang="zh-TW" altLang="en-US" sz="3982" b="1" i="1" u="sng" kern="1200" dirty="0">
              <a:solidFill>
                <a:srgbClr val="0000FF"/>
              </a:solidFill>
              <a:latin typeface="Calibri" panose="020F0502020204030204"/>
              <a:cs typeface="+mn-cs"/>
            </a:endParaRPr>
          </a:p>
        </p:txBody>
      </p:sp>
      <mc:AlternateContent xmlns:mc="http://schemas.openxmlformats.org/markup-compatibility/2006" xmlns:a14="http://schemas.microsoft.com/office/drawing/2010/main">
        <mc:Choice Requires="a14">
          <p:sp>
            <p:nvSpPr>
              <p:cNvPr id="92" name="文字方塊 91"/>
              <p:cNvSpPr txBox="1"/>
              <p:nvPr/>
            </p:nvSpPr>
            <p:spPr>
              <a:xfrm>
                <a:off x="1800773" y="6667587"/>
                <a:ext cx="353751" cy="525208"/>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r>
                        <a:rPr lang="en-US" altLang="zh-TW" sz="3413" i="1" kern="1200">
                          <a:solidFill>
                            <a:prstClr val="black"/>
                          </a:solidFill>
                          <a:latin typeface="Cambria Math" panose="02040503050406030204" pitchFamily="18" charset="0"/>
                        </a:rPr>
                        <m:t>𝑎</m:t>
                      </m:r>
                    </m:oMath>
                  </m:oMathPara>
                </a14:m>
                <a:endParaRPr lang="zh-TW" altLang="en-US" sz="3413" kern="1200" dirty="0">
                  <a:solidFill>
                    <a:prstClr val="black"/>
                  </a:solidFill>
                  <a:latin typeface="Calibri" panose="020F0502020204030204"/>
                </a:endParaRPr>
              </a:p>
            </p:txBody>
          </p:sp>
        </mc:Choice>
        <mc:Fallback xmlns="">
          <p:sp>
            <p:nvSpPr>
              <p:cNvPr id="92" name="文字方塊 91"/>
              <p:cNvSpPr txBox="1">
                <a:spLocks noRot="1" noChangeAspect="1" noMove="1" noResize="1" noEditPoints="1" noAdjustHandles="1" noChangeArrowheads="1" noChangeShapeType="1" noTextEdit="1"/>
              </p:cNvSpPr>
              <p:nvPr/>
            </p:nvSpPr>
            <p:spPr>
              <a:xfrm>
                <a:off x="1800773" y="6667587"/>
                <a:ext cx="353751" cy="525208"/>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文字方塊 93"/>
              <p:cNvSpPr txBox="1"/>
              <p:nvPr/>
            </p:nvSpPr>
            <p:spPr>
              <a:xfrm>
                <a:off x="3112252" y="7515294"/>
                <a:ext cx="790793" cy="1164742"/>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f>
                        <m:fPr>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𝑧</m:t>
                          </m:r>
                        </m:num>
                        <m:den>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𝑤</m:t>
                          </m:r>
                        </m:den>
                      </m:f>
                    </m:oMath>
                  </m:oMathPara>
                </a14:m>
                <a:endParaRPr lang="zh-TW" altLang="en-US" sz="3982" kern="1200" dirty="0">
                  <a:solidFill>
                    <a:prstClr val="black"/>
                  </a:solidFill>
                  <a:latin typeface="Calibri" panose="020F0502020204030204"/>
                  <a:cs typeface="+mn-cs"/>
                </a:endParaRPr>
              </a:p>
            </p:txBody>
          </p:sp>
        </mc:Choice>
        <mc:Fallback xmlns="">
          <p:sp>
            <p:nvSpPr>
              <p:cNvPr id="94" name="文字方塊 93"/>
              <p:cNvSpPr txBox="1">
                <a:spLocks noRot="1" noChangeAspect="1" noMove="1" noResize="1" noEditPoints="1" noAdjustHandles="1" noChangeArrowheads="1" noChangeShapeType="1" noTextEdit="1"/>
              </p:cNvSpPr>
              <p:nvPr/>
            </p:nvSpPr>
            <p:spPr>
              <a:xfrm>
                <a:off x="3112252" y="7515294"/>
                <a:ext cx="790793" cy="116474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文字方塊 104"/>
              <p:cNvSpPr txBox="1"/>
              <p:nvPr/>
            </p:nvSpPr>
            <p:spPr>
              <a:xfrm>
                <a:off x="7489655" y="7541818"/>
                <a:ext cx="654730" cy="1164742"/>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f>
                        <m:fPr>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𝑙</m:t>
                          </m:r>
                        </m:num>
                        <m:den>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𝑧</m:t>
                          </m:r>
                        </m:den>
                      </m:f>
                    </m:oMath>
                  </m:oMathPara>
                </a14:m>
                <a:endParaRPr lang="zh-TW" altLang="en-US" sz="3982" kern="1200" dirty="0">
                  <a:solidFill>
                    <a:prstClr val="black"/>
                  </a:solidFill>
                  <a:latin typeface="Calibri" panose="020F0502020204030204"/>
                  <a:cs typeface="+mn-cs"/>
                </a:endParaRPr>
              </a:p>
            </p:txBody>
          </p:sp>
        </mc:Choice>
        <mc:Fallback xmlns="">
          <p:sp>
            <p:nvSpPr>
              <p:cNvPr id="105" name="文字方塊 104"/>
              <p:cNvSpPr txBox="1">
                <a:spLocks noRot="1" noChangeAspect="1" noMove="1" noResize="1" noEditPoints="1" noAdjustHandles="1" noChangeArrowheads="1" noChangeShapeType="1" noTextEdit="1"/>
              </p:cNvSpPr>
              <p:nvPr/>
            </p:nvSpPr>
            <p:spPr>
              <a:xfrm>
                <a:off x="7489655" y="7541818"/>
                <a:ext cx="654730" cy="1164742"/>
              </a:xfrm>
              <a:prstGeom prst="rect">
                <a:avLst/>
              </a:prstGeom>
              <a:blipFill>
                <a:blip r:embed="rId4"/>
                <a:stretch>
                  <a:fillRect/>
                </a:stretch>
              </a:blipFill>
            </p:spPr>
            <p:txBody>
              <a:bodyPr/>
              <a:lstStyle/>
              <a:p>
                <a:r>
                  <a:rPr lang="zh-CN" altLang="en-US">
                    <a:noFill/>
                  </a:rPr>
                  <a:t> </a:t>
                </a:r>
              </a:p>
            </p:txBody>
          </p:sp>
        </mc:Fallback>
      </mc:AlternateContent>
      <p:grpSp>
        <p:nvGrpSpPr>
          <p:cNvPr id="3" name="群組 2"/>
          <p:cNvGrpSpPr/>
          <p:nvPr/>
        </p:nvGrpSpPr>
        <p:grpSpPr>
          <a:xfrm>
            <a:off x="976650" y="3457122"/>
            <a:ext cx="3977034" cy="3433048"/>
            <a:chOff x="686707" y="2430789"/>
            <a:chExt cx="2796352" cy="2413862"/>
          </a:xfrm>
        </p:grpSpPr>
        <p:grpSp>
          <p:nvGrpSpPr>
            <p:cNvPr id="88" name="群組 87"/>
            <p:cNvGrpSpPr/>
            <p:nvPr/>
          </p:nvGrpSpPr>
          <p:grpSpPr>
            <a:xfrm>
              <a:off x="686707" y="2430789"/>
              <a:ext cx="2796352" cy="2413862"/>
              <a:chOff x="5143575" y="2886823"/>
              <a:chExt cx="2796352" cy="2413862"/>
            </a:xfrm>
          </p:grpSpPr>
          <p:sp>
            <p:nvSpPr>
              <p:cNvPr id="56" name="橢圓 55"/>
              <p:cNvSpPr/>
              <p:nvPr/>
            </p:nvSpPr>
            <p:spPr>
              <a:xfrm>
                <a:off x="5149593" y="290124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57" name="橢圓 56"/>
              <p:cNvSpPr/>
              <p:nvPr/>
            </p:nvSpPr>
            <p:spPr>
              <a:xfrm>
                <a:off x="5143575" y="365671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58" name="橢圓 57"/>
              <p:cNvSpPr/>
              <p:nvPr/>
            </p:nvSpPr>
            <p:spPr>
              <a:xfrm>
                <a:off x="5150979" y="4726527"/>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59" name="文字方塊 58"/>
              <p:cNvSpPr txBox="1"/>
              <p:nvPr/>
            </p:nvSpPr>
            <p:spPr>
              <a:xfrm rot="5400000">
                <a:off x="5163261" y="4250573"/>
                <a:ext cx="769257" cy="495794"/>
              </a:xfrm>
              <a:prstGeom prst="rect">
                <a:avLst/>
              </a:prstGeom>
              <a:noFill/>
            </p:spPr>
            <p:txBody>
              <a:bodyPr wrap="square" rtlCol="0">
                <a:spAutoFit/>
              </a:bodyPr>
              <a:lstStyle/>
              <a:p>
                <a:pPr defTabSz="650230" hangingPunct="1"/>
                <a:r>
                  <a:rPr lang="en-US" altLang="zh-TW" sz="3982" kern="1200" dirty="0">
                    <a:solidFill>
                      <a:prstClr val="black"/>
                    </a:solidFill>
                    <a:latin typeface="Calibri" panose="020F0502020204030204"/>
                    <a:cs typeface="+mn-cs"/>
                  </a:rPr>
                  <a:t>…</a:t>
                </a:r>
                <a:endParaRPr lang="zh-TW" altLang="en-US" sz="3982" kern="1200" dirty="0">
                  <a:solidFill>
                    <a:prstClr val="black"/>
                  </a:solidFill>
                  <a:latin typeface="Calibri" panose="020F0502020204030204"/>
                  <a:cs typeface="+mn-cs"/>
                </a:endParaRPr>
              </a:p>
            </p:txBody>
          </p:sp>
          <p:sp>
            <p:nvSpPr>
              <p:cNvPr id="64" name="橢圓 63"/>
              <p:cNvSpPr/>
              <p:nvPr/>
            </p:nvSpPr>
            <p:spPr>
              <a:xfrm>
                <a:off x="7062462" y="2886823"/>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65" name="橢圓 64"/>
              <p:cNvSpPr/>
              <p:nvPr/>
            </p:nvSpPr>
            <p:spPr>
              <a:xfrm>
                <a:off x="7056444" y="364228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66" name="橢圓 65"/>
              <p:cNvSpPr/>
              <p:nvPr/>
            </p:nvSpPr>
            <p:spPr>
              <a:xfrm>
                <a:off x="7063848" y="471210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68" name="文字方塊 67"/>
              <p:cNvSpPr txBox="1"/>
              <p:nvPr/>
            </p:nvSpPr>
            <p:spPr>
              <a:xfrm rot="5400000">
                <a:off x="7076130" y="4236150"/>
                <a:ext cx="769257" cy="495794"/>
              </a:xfrm>
              <a:prstGeom prst="rect">
                <a:avLst/>
              </a:prstGeom>
              <a:noFill/>
            </p:spPr>
            <p:txBody>
              <a:bodyPr wrap="square" rtlCol="0">
                <a:spAutoFit/>
              </a:bodyPr>
              <a:lstStyle/>
              <a:p>
                <a:pPr defTabSz="650230" hangingPunct="1"/>
                <a:r>
                  <a:rPr lang="en-US" altLang="zh-TW" sz="3982" kern="1200" dirty="0">
                    <a:solidFill>
                      <a:prstClr val="black"/>
                    </a:solidFill>
                    <a:latin typeface="Calibri" panose="020F0502020204030204"/>
                    <a:cs typeface="+mn-cs"/>
                  </a:rPr>
                  <a:t>…</a:t>
                </a:r>
                <a:endParaRPr lang="zh-TW" altLang="en-US" sz="3982" kern="1200" dirty="0">
                  <a:solidFill>
                    <a:prstClr val="black"/>
                  </a:solidFill>
                  <a:latin typeface="Calibri" panose="020F0502020204030204"/>
                  <a:cs typeface="+mn-cs"/>
                </a:endParaRPr>
              </a:p>
            </p:txBody>
          </p:sp>
          <p:cxnSp>
            <p:nvCxnSpPr>
              <p:cNvPr id="72" name="直線單箭頭接點 71"/>
              <p:cNvCxnSpPr/>
              <p:nvPr/>
            </p:nvCxnSpPr>
            <p:spPr>
              <a:xfrm>
                <a:off x="5742434" y="5020475"/>
                <a:ext cx="136288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a:stCxn id="57" idx="6"/>
                <a:endCxn id="66" idx="2"/>
              </p:cNvCxnSpPr>
              <p:nvPr/>
            </p:nvCxnSpPr>
            <p:spPr>
              <a:xfrm>
                <a:off x="5717733" y="3943790"/>
                <a:ext cx="1346115" cy="10553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a:stCxn id="56" idx="6"/>
                <a:endCxn id="66" idx="2"/>
              </p:cNvCxnSpPr>
              <p:nvPr/>
            </p:nvCxnSpPr>
            <p:spPr>
              <a:xfrm>
                <a:off x="5723751" y="3188325"/>
                <a:ext cx="1340097" cy="18108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a:stCxn id="58" idx="6"/>
                <a:endCxn id="65" idx="2"/>
              </p:cNvCxnSpPr>
              <p:nvPr/>
            </p:nvCxnSpPr>
            <p:spPr>
              <a:xfrm flipV="1">
                <a:off x="5725137" y="3929367"/>
                <a:ext cx="1331307" cy="10842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p:cNvCxnSpPr>
                <a:stCxn id="58" idx="6"/>
                <a:endCxn id="64" idx="2"/>
              </p:cNvCxnSpPr>
              <p:nvPr/>
            </p:nvCxnSpPr>
            <p:spPr>
              <a:xfrm flipV="1">
                <a:off x="5725137" y="3173902"/>
                <a:ext cx="1337325" cy="18397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a:stCxn id="57" idx="6"/>
                <a:endCxn id="65" idx="2"/>
              </p:cNvCxnSpPr>
              <p:nvPr/>
            </p:nvCxnSpPr>
            <p:spPr>
              <a:xfrm flipV="1">
                <a:off x="5717733" y="3929367"/>
                <a:ext cx="1338711" cy="1442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a:stCxn id="57" idx="6"/>
                <a:endCxn id="64" idx="2"/>
              </p:cNvCxnSpPr>
              <p:nvPr/>
            </p:nvCxnSpPr>
            <p:spPr>
              <a:xfrm flipV="1">
                <a:off x="5717733" y="3173902"/>
                <a:ext cx="1344729" cy="7698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a:endCxn id="65" idx="2"/>
              </p:cNvCxnSpPr>
              <p:nvPr/>
            </p:nvCxnSpPr>
            <p:spPr>
              <a:xfrm>
                <a:off x="5702457" y="3195149"/>
                <a:ext cx="1353987" cy="7342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stCxn id="56" idx="6"/>
                <a:endCxn id="64" idx="2"/>
              </p:cNvCxnSpPr>
              <p:nvPr/>
            </p:nvCxnSpPr>
            <p:spPr>
              <a:xfrm flipV="1">
                <a:off x="5723751" y="3173902"/>
                <a:ext cx="1338711" cy="1442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p:cNvCxnSpPr/>
              <p:nvPr/>
            </p:nvCxnSpPr>
            <p:spPr>
              <a:xfrm>
                <a:off x="7629026" y="3943399"/>
                <a:ext cx="31090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p:nvPr/>
            </p:nvCxnSpPr>
            <p:spPr>
              <a:xfrm>
                <a:off x="7629026" y="3152307"/>
                <a:ext cx="31090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p:cNvCxnSpPr/>
              <p:nvPr/>
            </p:nvCxnSpPr>
            <p:spPr>
              <a:xfrm>
                <a:off x="7652520" y="5027150"/>
                <a:ext cx="28740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6" name="手繪多邊形 105"/>
            <p:cNvSpPr/>
            <p:nvPr/>
          </p:nvSpPr>
          <p:spPr>
            <a:xfrm>
              <a:off x="2671056" y="4406070"/>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107" name="手繪多邊形 106"/>
            <p:cNvSpPr/>
            <p:nvPr/>
          </p:nvSpPr>
          <p:spPr>
            <a:xfrm>
              <a:off x="2648196" y="329587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108" name="手繪多邊形 107"/>
            <p:cNvSpPr/>
            <p:nvPr/>
          </p:nvSpPr>
          <p:spPr>
            <a:xfrm>
              <a:off x="2669556" y="2534065"/>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109" name="手繪多邊形 108"/>
            <p:cNvSpPr/>
            <p:nvPr/>
          </p:nvSpPr>
          <p:spPr>
            <a:xfrm>
              <a:off x="746240" y="2577297"/>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110" name="手繪多邊形 109"/>
            <p:cNvSpPr/>
            <p:nvPr/>
          </p:nvSpPr>
          <p:spPr>
            <a:xfrm>
              <a:off x="738836" y="3337986"/>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111" name="手繪多邊形 110"/>
            <p:cNvSpPr/>
            <p:nvPr/>
          </p:nvSpPr>
          <p:spPr>
            <a:xfrm>
              <a:off x="731303" y="4390410"/>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grpSp>
      <p:sp>
        <p:nvSpPr>
          <p:cNvPr id="112" name="手繪多邊形 111"/>
          <p:cNvSpPr/>
          <p:nvPr/>
        </p:nvSpPr>
        <p:spPr>
          <a:xfrm>
            <a:off x="2496358" y="6502712"/>
            <a:ext cx="536845" cy="1548190"/>
          </a:xfrm>
          <a:custGeom>
            <a:avLst/>
            <a:gdLst>
              <a:gd name="connsiteX0" fmla="*/ 348440 w 377469"/>
              <a:gd name="connsiteY0" fmla="*/ 0 h 1088571"/>
              <a:gd name="connsiteX1" fmla="*/ 97 w 377469"/>
              <a:gd name="connsiteY1" fmla="*/ 624114 h 1088571"/>
              <a:gd name="connsiteX2" fmla="*/ 377469 w 377469"/>
              <a:gd name="connsiteY2" fmla="*/ 1088571 h 1088571"/>
            </a:gdLst>
            <a:ahLst/>
            <a:cxnLst>
              <a:cxn ang="0">
                <a:pos x="connsiteX0" y="connsiteY0"/>
              </a:cxn>
              <a:cxn ang="0">
                <a:pos x="connsiteX1" y="connsiteY1"/>
              </a:cxn>
              <a:cxn ang="0">
                <a:pos x="connsiteX2" y="connsiteY2"/>
              </a:cxn>
            </a:cxnLst>
            <a:rect l="l" t="t" r="r" b="b"/>
            <a:pathLst>
              <a:path w="377469" h="1088571">
                <a:moveTo>
                  <a:pt x="348440" y="0"/>
                </a:moveTo>
                <a:cubicBezTo>
                  <a:pt x="171849" y="221343"/>
                  <a:pt x="-4741" y="442686"/>
                  <a:pt x="97" y="624114"/>
                </a:cubicBezTo>
                <a:cubicBezTo>
                  <a:pt x="4935" y="805542"/>
                  <a:pt x="191202" y="947056"/>
                  <a:pt x="377469" y="1088571"/>
                </a:cubicBezTo>
              </a:path>
            </a:pathLst>
          </a:custGeom>
          <a:noFill/>
          <a:ln w="38100">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cxnSp>
        <p:nvCxnSpPr>
          <p:cNvPr id="114" name="直線單箭頭接點 113"/>
          <p:cNvCxnSpPr>
            <a:stCxn id="16" idx="0"/>
          </p:cNvCxnSpPr>
          <p:nvPr/>
        </p:nvCxnSpPr>
        <p:spPr>
          <a:xfrm flipH="1">
            <a:off x="8210450" y="6518205"/>
            <a:ext cx="1171150" cy="1120179"/>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16" name="文字方塊 115"/>
          <p:cNvSpPr txBox="1"/>
          <p:nvPr/>
        </p:nvSpPr>
        <p:spPr>
          <a:xfrm>
            <a:off x="5697342" y="7638384"/>
            <a:ext cx="1166946" cy="1142942"/>
          </a:xfrm>
          <a:prstGeom prst="rect">
            <a:avLst/>
          </a:prstGeom>
          <a:noFill/>
        </p:spPr>
        <p:txBody>
          <a:bodyPr wrap="square" rtlCol="0">
            <a:spAutoFit/>
          </a:bodyPr>
          <a:lstStyle/>
          <a:p>
            <a:pPr defTabSz="650230" hangingPunct="1"/>
            <a:r>
              <a:rPr lang="en-US" altLang="zh-TW" sz="6827" kern="1200" dirty="0">
                <a:solidFill>
                  <a:srgbClr val="0000FF"/>
                </a:solidFill>
                <a:latin typeface="Calibri" panose="020F0502020204030204"/>
                <a:cs typeface="+mn-cs"/>
              </a:rPr>
              <a:t>X</a:t>
            </a:r>
            <a:endParaRPr lang="zh-TW" altLang="en-US" sz="6827" kern="1200" dirty="0">
              <a:solidFill>
                <a:srgbClr val="0000FF"/>
              </a:solidFill>
              <a:latin typeface="Calibri" panose="020F0502020204030204"/>
              <a:cs typeface="+mn-cs"/>
            </a:endParaRPr>
          </a:p>
        </p:txBody>
      </p:sp>
      <mc:AlternateContent xmlns:mc="http://schemas.openxmlformats.org/markup-compatibility/2006" xmlns:a14="http://schemas.microsoft.com/office/drawing/2010/main">
        <mc:Choice Requires="a14">
          <p:sp>
            <p:nvSpPr>
              <p:cNvPr id="118" name="文字方塊 117"/>
              <p:cNvSpPr txBox="1"/>
              <p:nvPr/>
            </p:nvSpPr>
            <p:spPr>
              <a:xfrm>
                <a:off x="9684629" y="7502889"/>
                <a:ext cx="1314078" cy="1164742"/>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r>
                        <a:rPr lang="en-US" altLang="zh-TW" sz="3982" i="1" kern="1200">
                          <a:solidFill>
                            <a:srgbClr val="0000FF"/>
                          </a:solidFill>
                          <a:latin typeface="Cambria Math" panose="02040503050406030204" pitchFamily="18" charset="0"/>
                          <a:cs typeface="+mn-cs"/>
                        </a:rPr>
                        <m:t>=</m:t>
                      </m:r>
                      <m:f>
                        <m:fPr>
                          <m:ctrlPr>
                            <a:rPr lang="en-US" altLang="zh-TW" sz="3982" i="1" kern="1200">
                              <a:solidFill>
                                <a:srgbClr val="0000FF"/>
                              </a:solidFill>
                              <a:latin typeface="Cambria Math" panose="02040503050406030204" pitchFamily="18" charset="0"/>
                              <a:cs typeface="+mn-cs"/>
                            </a:rPr>
                          </m:ctrlPr>
                        </m:fPr>
                        <m:num>
                          <m:r>
                            <a:rPr lang="zh-TW" altLang="en-US" sz="3982" i="1" kern="1200">
                              <a:solidFill>
                                <a:srgbClr val="0000FF"/>
                              </a:solidFill>
                              <a:latin typeface="Cambria Math" panose="02040503050406030204" pitchFamily="18" charset="0"/>
                              <a:cs typeface="+mn-cs"/>
                            </a:rPr>
                            <m:t>𝜕</m:t>
                          </m:r>
                          <m:r>
                            <a:rPr lang="en-US" altLang="zh-TW" sz="3982" i="1" kern="1200">
                              <a:solidFill>
                                <a:srgbClr val="0000FF"/>
                              </a:solidFill>
                              <a:latin typeface="Cambria Math" panose="02040503050406030204" pitchFamily="18" charset="0"/>
                              <a:cs typeface="+mn-cs"/>
                            </a:rPr>
                            <m:t>𝑙</m:t>
                          </m:r>
                        </m:num>
                        <m:den>
                          <m:r>
                            <a:rPr lang="zh-TW" altLang="en-US" sz="3982" i="1" kern="1200">
                              <a:solidFill>
                                <a:srgbClr val="0000FF"/>
                              </a:solidFill>
                              <a:latin typeface="Cambria Math" panose="02040503050406030204" pitchFamily="18" charset="0"/>
                              <a:cs typeface="+mn-cs"/>
                            </a:rPr>
                            <m:t>𝜕</m:t>
                          </m:r>
                          <m:r>
                            <a:rPr lang="en-US" altLang="zh-TW" sz="3982" i="1" kern="1200">
                              <a:solidFill>
                                <a:srgbClr val="0000FF"/>
                              </a:solidFill>
                              <a:latin typeface="Cambria Math" panose="02040503050406030204" pitchFamily="18" charset="0"/>
                              <a:cs typeface="+mn-cs"/>
                            </a:rPr>
                            <m:t>𝑤</m:t>
                          </m:r>
                        </m:den>
                      </m:f>
                    </m:oMath>
                  </m:oMathPara>
                </a14:m>
                <a:endParaRPr lang="zh-TW" altLang="en-US" sz="3982" kern="1200" dirty="0">
                  <a:solidFill>
                    <a:srgbClr val="0000FF"/>
                  </a:solidFill>
                  <a:latin typeface="Calibri" panose="020F0502020204030204"/>
                  <a:cs typeface="+mn-cs"/>
                </a:endParaRPr>
              </a:p>
            </p:txBody>
          </p:sp>
        </mc:Choice>
        <mc:Fallback xmlns="">
          <p:sp>
            <p:nvSpPr>
              <p:cNvPr id="118" name="文字方塊 117"/>
              <p:cNvSpPr txBox="1">
                <a:spLocks noRot="1" noChangeAspect="1" noMove="1" noResize="1" noEditPoints="1" noAdjustHandles="1" noChangeArrowheads="1" noChangeShapeType="1" noTextEdit="1"/>
              </p:cNvSpPr>
              <p:nvPr/>
            </p:nvSpPr>
            <p:spPr>
              <a:xfrm>
                <a:off x="9684629" y="7502889"/>
                <a:ext cx="1314078" cy="116474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字方塊 59"/>
              <p:cNvSpPr txBox="1"/>
              <p:nvPr/>
            </p:nvSpPr>
            <p:spPr>
              <a:xfrm>
                <a:off x="4017315" y="7887252"/>
                <a:ext cx="934871" cy="612796"/>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r>
                        <a:rPr lang="en-US" altLang="zh-TW"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𝑎</m:t>
                      </m:r>
                    </m:oMath>
                  </m:oMathPara>
                </a14:m>
                <a:endParaRPr lang="zh-TW" altLang="en-US" sz="3982" kern="1200" dirty="0">
                  <a:solidFill>
                    <a:prstClr val="black"/>
                  </a:solidFill>
                  <a:latin typeface="Calibri" panose="020F0502020204030204"/>
                  <a:cs typeface="+mn-cs"/>
                </a:endParaRPr>
              </a:p>
            </p:txBody>
          </p:sp>
        </mc:Choice>
        <mc:Fallback xmlns="">
          <p:sp>
            <p:nvSpPr>
              <p:cNvPr id="60" name="文字方塊 59"/>
              <p:cNvSpPr txBox="1">
                <a:spLocks noRot="1" noChangeAspect="1" noMove="1" noResize="1" noEditPoints="1" noAdjustHandles="1" noChangeArrowheads="1" noChangeShapeType="1" noTextEdit="1"/>
              </p:cNvSpPr>
              <p:nvPr/>
            </p:nvSpPr>
            <p:spPr>
              <a:xfrm>
                <a:off x="4017315" y="7887252"/>
                <a:ext cx="934871" cy="612796"/>
              </a:xfrm>
              <a:prstGeom prst="rect">
                <a:avLst/>
              </a:prstGeom>
              <a:blipFill>
                <a:blip r:embed="rId6"/>
                <a:stretch>
                  <a:fillRect/>
                </a:stretch>
              </a:blipFill>
            </p:spPr>
            <p:txBody>
              <a:bodyPr/>
              <a:lstStyle/>
              <a:p>
                <a:r>
                  <a:rPr lang="zh-CN" altLang="en-US">
                    <a:noFill/>
                  </a:rPr>
                  <a:t> </a:t>
                </a:r>
              </a:p>
            </p:txBody>
          </p:sp>
        </mc:Fallback>
      </mc:AlternateContent>
      <p:sp>
        <p:nvSpPr>
          <p:cNvPr id="4" name="文字方塊 3"/>
          <p:cNvSpPr txBox="1"/>
          <p:nvPr/>
        </p:nvSpPr>
        <p:spPr>
          <a:xfrm>
            <a:off x="9442637" y="8820247"/>
            <a:ext cx="2351905" cy="617541"/>
          </a:xfrm>
          <a:prstGeom prst="rect">
            <a:avLst/>
          </a:prstGeom>
          <a:noFill/>
        </p:spPr>
        <p:txBody>
          <a:bodyPr wrap="square" rtlCol="0">
            <a:spAutoFit/>
          </a:bodyPr>
          <a:lstStyle/>
          <a:p>
            <a:pPr defTabSz="650230" hangingPunct="1"/>
            <a:r>
              <a:rPr lang="en-US" altLang="zh-TW" sz="3413" kern="1200" dirty="0">
                <a:solidFill>
                  <a:srgbClr val="0000FF"/>
                </a:solidFill>
                <a:latin typeface="Calibri" panose="020F0502020204030204"/>
                <a:cs typeface="+mn-cs"/>
              </a:rPr>
              <a:t>for all w</a:t>
            </a:r>
            <a:endParaRPr lang="zh-TW" altLang="en-US" sz="3413" kern="1200" dirty="0">
              <a:solidFill>
                <a:srgbClr val="0000FF"/>
              </a:solidFill>
              <a:latin typeface="Calibri" panose="020F0502020204030204"/>
              <a:cs typeface="+mn-cs"/>
            </a:endParaRPr>
          </a:p>
        </p:txBody>
      </p:sp>
    </p:spTree>
    <p:extLst>
      <p:ext uri="{BB962C8B-B14F-4D97-AF65-F5344CB8AC3E}">
        <p14:creationId xmlns:p14="http://schemas.microsoft.com/office/powerpoint/2010/main" val="358603352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90" grpId="0"/>
      <p:bldP spid="92" grpId="0" animBg="1"/>
      <p:bldP spid="94" grpId="0"/>
      <p:bldP spid="105" grpId="0"/>
      <p:bldP spid="112" grpId="0" animBg="1"/>
      <p:bldP spid="116" grpId="0"/>
      <p:bldP spid="118" grpId="0"/>
      <p:bldP spid="60" grpId="0"/>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p:cNvPicPr>
          <p:nvPr/>
        </p:nvPicPr>
        <p:blipFill>
          <a:blip r:embed="rId2">
            <a:extLst>
              <a:ext uri="{28A0092B-C50C-407E-A947-70E740481C1C}">
                <a14:useLocalDpi xmlns:a14="http://schemas.microsoft.com/office/drawing/2010/main" val="0"/>
              </a:ext>
            </a:extLst>
          </a:blip>
          <a:stretch>
            <a:fillRect/>
          </a:stretch>
        </p:blipFill>
        <p:spPr>
          <a:xfrm>
            <a:off x="-18033" y="-96253"/>
            <a:ext cx="13004800" cy="9753600"/>
          </a:xfrm>
          <a:prstGeom prst="rect">
            <a:avLst/>
          </a:prstGeom>
        </p:spPr>
      </p:pic>
      <p:sp>
        <p:nvSpPr>
          <p:cNvPr id="3" name="TextBox 2"/>
          <p:cNvSpPr txBox="1"/>
          <p:nvPr/>
        </p:nvSpPr>
        <p:spPr>
          <a:xfrm>
            <a:off x="497209" y="482808"/>
            <a:ext cx="67326" cy="192360"/>
          </a:xfrm>
          <a:prstGeom prst="rect">
            <a:avLst/>
          </a:prstGeom>
          <a:noFill/>
        </p:spPr>
        <p:txBody>
          <a:bodyPr vert="horz" wrap="none" lIns="0" tIns="0" rIns="0" bIns="0" rtlCol="0">
            <a:spAutoFit/>
          </a:bodyPr>
          <a:lstStyle/>
          <a:p>
            <a:pPr>
              <a:lnSpc>
                <a:spcPts val="1500"/>
              </a:lnSpc>
            </a:pPr>
            <a:r>
              <a:rPr lang="en-US" altLang="zh-CN" sz="1500">
                <a:solidFill>
                  <a:srgbClr val="FFFFFF"/>
                </a:solidFill>
                <a:latin typeface="Times New Roman"/>
              </a:rPr>
              <a:t>•</a:t>
            </a:r>
            <a:endParaRPr lang="zh-CN" altLang="en-US" sz="1500">
              <a:solidFill>
                <a:srgbClr val="FFFFFF"/>
              </a:solidFill>
              <a:latin typeface="Times New Roman"/>
            </a:endParaRPr>
          </a:p>
        </p:txBody>
      </p:sp>
      <p:sp>
        <p:nvSpPr>
          <p:cNvPr id="4" name="TextBox 3"/>
          <p:cNvSpPr txBox="1"/>
          <p:nvPr/>
        </p:nvSpPr>
        <p:spPr>
          <a:xfrm>
            <a:off x="281309" y="44569"/>
            <a:ext cx="1538883" cy="256480"/>
          </a:xfrm>
          <a:prstGeom prst="rect">
            <a:avLst/>
          </a:prstGeom>
          <a:noFill/>
        </p:spPr>
        <p:txBody>
          <a:bodyPr vert="horz" wrap="none" lIns="0" tIns="0" rIns="0" bIns="0" rtlCol="0">
            <a:spAutoFit/>
          </a:bodyPr>
          <a:lstStyle/>
          <a:p>
            <a:pPr>
              <a:lnSpc>
                <a:spcPts val="2000"/>
              </a:lnSpc>
            </a:pPr>
            <a:r>
              <a:rPr lang="zh-CN" altLang="en-US" sz="2000">
                <a:solidFill>
                  <a:srgbClr val="FFFFFF"/>
                </a:solidFill>
                <a:latin typeface="微软雅黑"/>
              </a:rPr>
              <a:t>机器学习基础</a:t>
            </a:r>
          </a:p>
        </p:txBody>
      </p:sp>
      <p:sp>
        <p:nvSpPr>
          <p:cNvPr id="5" name="TextBox 4"/>
          <p:cNvSpPr txBox="1"/>
          <p:nvPr/>
        </p:nvSpPr>
        <p:spPr>
          <a:xfrm>
            <a:off x="301803" y="434548"/>
            <a:ext cx="2051845"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深度前馈神经网络</a:t>
            </a:r>
          </a:p>
        </p:txBody>
      </p:sp>
      <p:sp>
        <p:nvSpPr>
          <p:cNvPr id="6" name="TextBox 5"/>
          <p:cNvSpPr txBox="1"/>
          <p:nvPr/>
        </p:nvSpPr>
        <p:spPr>
          <a:xfrm>
            <a:off x="0" y="880990"/>
            <a:ext cx="11883286" cy="8011489"/>
          </a:xfrm>
          <a:prstGeom prst="rect">
            <a:avLst/>
          </a:prstGeom>
          <a:noFill/>
        </p:spPr>
        <p:txBody>
          <a:bodyPr vert="horz" wrap="square" lIns="0" tIns="0" rIns="0" bIns="0" rtlCol="0">
            <a:spAutoFit/>
          </a:bodyPr>
          <a:lstStyle/>
          <a:p>
            <a:pPr algn="l">
              <a:lnSpc>
                <a:spcPts val="8000"/>
              </a:lnSpc>
            </a:pPr>
            <a:r>
              <a:rPr lang="zh-CN" altLang="en-US" sz="2800" b="1" dirty="0">
                <a:solidFill>
                  <a:srgbClr val="000000"/>
                </a:solidFill>
                <a:latin typeface="宋体" panose="02010600030101010101" pitchFamily="2" charset="-122"/>
                <a:ea typeface="宋体" panose="02010600030101010101" pitchFamily="2" charset="-122"/>
              </a:rPr>
              <a:t>ＢＰ算法总结：</a:t>
            </a:r>
            <a:endParaRPr lang="en-US" altLang="zh-CN" sz="2800" b="1" dirty="0">
              <a:solidFill>
                <a:srgbClr val="000000"/>
              </a:solidFill>
              <a:latin typeface="宋体" panose="02010600030101010101" pitchFamily="2" charset="-122"/>
              <a:ea typeface="宋体" panose="02010600030101010101" pitchFamily="2" charset="-122"/>
            </a:endParaRPr>
          </a:p>
          <a:p>
            <a:pPr algn="l">
              <a:lnSpc>
                <a:spcPts val="8000"/>
              </a:lnSpc>
            </a:pPr>
            <a:r>
              <a:rPr lang="zh-CN" altLang="en-US" sz="2800" b="1" dirty="0">
                <a:solidFill>
                  <a:srgbClr val="000000"/>
                </a:solidFill>
                <a:latin typeface="宋体" panose="02010600030101010101" pitchFamily="2" charset="-122"/>
                <a:ea typeface="宋体" panose="02010600030101010101" pitchFamily="2" charset="-122"/>
              </a:rPr>
              <a:t>设代价函数为Ｃ，则ＢＰ算法核心是下列四个公式：</a:t>
            </a:r>
            <a:endParaRPr lang="en-US" altLang="zh-CN" sz="2800" b="1" dirty="0">
              <a:solidFill>
                <a:srgbClr val="000000"/>
              </a:solidFill>
              <a:latin typeface="宋体" panose="02010600030101010101" pitchFamily="2" charset="-122"/>
              <a:ea typeface="宋体" panose="02010600030101010101" pitchFamily="2" charset="-122"/>
            </a:endParaRPr>
          </a:p>
          <a:p>
            <a:pPr algn="l">
              <a:lnSpc>
                <a:spcPts val="8000"/>
              </a:lnSpc>
            </a:pPr>
            <a:endParaRPr lang="en-US" altLang="zh-CN" sz="2800" b="1" dirty="0">
              <a:latin typeface="宋体" panose="02010600030101010101" pitchFamily="2" charset="-122"/>
              <a:ea typeface="宋体" panose="02010600030101010101" pitchFamily="2" charset="-122"/>
            </a:endParaRPr>
          </a:p>
          <a:p>
            <a:pPr algn="l">
              <a:lnSpc>
                <a:spcPts val="8000"/>
              </a:lnSpc>
            </a:pPr>
            <a:endParaRPr lang="en-US" altLang="zh-CN" sz="2800" b="1" dirty="0">
              <a:solidFill>
                <a:srgbClr val="000000"/>
              </a:solidFill>
              <a:latin typeface="宋体" panose="02010600030101010101" pitchFamily="2" charset="-122"/>
              <a:ea typeface="宋体" panose="02010600030101010101" pitchFamily="2" charset="-122"/>
            </a:endParaRPr>
          </a:p>
          <a:p>
            <a:pPr algn="l">
              <a:lnSpc>
                <a:spcPts val="8000"/>
              </a:lnSpc>
            </a:pPr>
            <a:endParaRPr lang="en-US" altLang="zh-CN" sz="2800" b="1" dirty="0">
              <a:latin typeface="宋体" panose="02010600030101010101" pitchFamily="2" charset="-122"/>
              <a:ea typeface="宋体" panose="02010600030101010101" pitchFamily="2" charset="-122"/>
            </a:endParaRPr>
          </a:p>
          <a:p>
            <a:pPr algn="l">
              <a:lnSpc>
                <a:spcPts val="8000"/>
              </a:lnSpc>
            </a:pPr>
            <a:endParaRPr lang="en-US" altLang="zh-CN" sz="2800" b="1" dirty="0">
              <a:solidFill>
                <a:srgbClr val="000000"/>
              </a:solidFill>
              <a:latin typeface="宋体" panose="02010600030101010101" pitchFamily="2" charset="-122"/>
              <a:ea typeface="宋体" panose="02010600030101010101" pitchFamily="2" charset="-122"/>
            </a:endParaRPr>
          </a:p>
          <a:p>
            <a:pPr algn="l">
              <a:lnSpc>
                <a:spcPts val="8000"/>
              </a:lnSpc>
            </a:pPr>
            <a:r>
              <a:rPr lang="zh-CN" altLang="en-US" sz="2800" b="1" dirty="0">
                <a:latin typeface="宋体" panose="02010600030101010101" pitchFamily="2" charset="-122"/>
                <a:ea typeface="宋体" panose="02010600030101010101" pitchFamily="2" charset="-122"/>
              </a:rPr>
              <a:t>其中：</a:t>
            </a:r>
            <a:endParaRPr lang="en-US" altLang="zh-CN" sz="2800" b="1" dirty="0">
              <a:latin typeface="宋体" panose="02010600030101010101" pitchFamily="2" charset="-122"/>
              <a:ea typeface="宋体" panose="02010600030101010101" pitchFamily="2" charset="-122"/>
            </a:endParaRPr>
          </a:p>
          <a:p>
            <a:pPr algn="l">
              <a:lnSpc>
                <a:spcPts val="8000"/>
              </a:lnSpc>
            </a:pPr>
            <a:endParaRPr lang="en-US" altLang="zh-CN" sz="2800" b="1" dirty="0">
              <a:solidFill>
                <a:srgbClr val="000000"/>
              </a:solidFill>
              <a:latin typeface="宋体" panose="02010600030101010101" pitchFamily="2" charset="-122"/>
              <a:ea typeface="宋体" panose="02010600030101010101" pitchFamily="2" charset="-122"/>
            </a:endParaRPr>
          </a:p>
        </p:txBody>
      </p:sp>
      <p:pic>
        <p:nvPicPr>
          <p:cNvPr id="8" name="图片 7">
            <a:extLst>
              <a:ext uri="{FF2B5EF4-FFF2-40B4-BE49-F238E27FC236}">
                <a16:creationId xmlns:a16="http://schemas.microsoft.com/office/drawing/2014/main" id="{B6EDB8C6-2A46-4D2F-97CC-FB6E92C9DBA7}"/>
              </a:ext>
            </a:extLst>
          </p:cNvPr>
          <p:cNvPicPr>
            <a:picLocks noChangeAspect="1"/>
          </p:cNvPicPr>
          <p:nvPr/>
        </p:nvPicPr>
        <p:blipFill>
          <a:blip r:embed="rId3"/>
          <a:stretch>
            <a:fillRect/>
          </a:stretch>
        </p:blipFill>
        <p:spPr>
          <a:xfrm>
            <a:off x="652106" y="2801952"/>
            <a:ext cx="8925030" cy="4174085"/>
          </a:xfrm>
          <a:prstGeom prst="rect">
            <a:avLst/>
          </a:prstGeom>
        </p:spPr>
      </p:pic>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F0D23A82-266C-48D4-923B-9BDC89E6324F}"/>
                  </a:ext>
                </a:extLst>
              </p:cNvPr>
              <p:cNvSpPr/>
              <p:nvPr/>
            </p:nvSpPr>
            <p:spPr>
              <a:xfrm>
                <a:off x="530872" y="7972556"/>
                <a:ext cx="5528693" cy="7542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i="1">
                              <a:latin typeface="Cambria Math" panose="02040503050406030204" pitchFamily="18" charset="0"/>
                            </a:rPr>
                          </m:ctrlPr>
                        </m:sSupPr>
                        <m:e>
                          <m:r>
                            <a:rPr lang="zh-CN" altLang="en-US" i="1">
                              <a:latin typeface="Cambria Math" panose="02040503050406030204" pitchFamily="18" charset="0"/>
                            </a:rPr>
                            <m:t>𝛿</m:t>
                          </m:r>
                        </m:e>
                        <m:sup>
                          <m:r>
                            <m:rPr>
                              <m:nor/>
                            </m:rPr>
                            <a:rPr lang="zh-CN" altLang="en-US" i="1">
                              <a:latin typeface="Cambria Math" panose="02040503050406030204" pitchFamily="18" charset="0"/>
                            </a:rPr>
                            <m:t>L</m:t>
                          </m:r>
                        </m:sup>
                      </m:sSup>
                      <m:sSup>
                        <m:sSupPr>
                          <m:ctrlPr>
                            <a:rPr lang="zh-CN" altLang="en-US" i="1">
                              <a:latin typeface="Cambria Math" panose="02040503050406030204" pitchFamily="18" charset="0"/>
                            </a:rPr>
                          </m:ctrlPr>
                        </m:sSupPr>
                        <m:e>
                          <m:r>
                            <m:rPr>
                              <m:nor/>
                            </m:rPr>
                            <a:rPr lang="zh-CN" altLang="en-US" i="1">
                              <a:latin typeface="Cambria Math" panose="02040503050406030204" pitchFamily="18" charset="0"/>
                            </a:rPr>
                            <m:t>=</m:t>
                          </m:r>
                          <m:r>
                            <m:rPr>
                              <m:nor/>
                            </m:rPr>
                            <a:rPr lang="zh-CN" altLang="en-US" i="1">
                              <a:latin typeface="Cambria Math" panose="02040503050406030204" pitchFamily="18" charset="0"/>
                            </a:rPr>
                            <m:t>s</m:t>
                          </m:r>
                        </m:e>
                        <m:sup>
                          <m:r>
                            <m:rPr>
                              <m:nor/>
                            </m:rPr>
                            <a:rPr lang="zh-CN" altLang="en-US" i="1">
                              <a:latin typeface="Cambria Math" panose="02040503050406030204" pitchFamily="18" charset="0"/>
                            </a:rPr>
                            <m:t>l</m:t>
                          </m:r>
                        </m:sup>
                      </m:sSup>
                      <m:r>
                        <a:rPr lang="zh-CN" altLang="en-US">
                          <a:latin typeface="Cambria Math" panose="02040503050406030204" pitchFamily="18" charset="0"/>
                        </a:rPr>
                        <m:t>，</m:t>
                      </m:r>
                      <m:r>
                        <a:rPr lang="zh-CN" altLang="en-US" i="1">
                          <a:latin typeface="Cambria Math" panose="02040503050406030204" pitchFamily="18" charset="0"/>
                        </a:rPr>
                        <m:t>𝜎</m:t>
                      </m:r>
                      <m:r>
                        <a:rPr lang="zh-CN" altLang="en-US">
                          <a:latin typeface="Cambria Math" panose="02040503050406030204" pitchFamily="18" charset="0"/>
                        </a:rPr>
                        <m:t>（</m:t>
                      </m:r>
                      <m:sSup>
                        <m:sSupPr>
                          <m:ctrlPr>
                            <a:rPr lang="zh-CN" altLang="en-US" i="1">
                              <a:latin typeface="Cambria Math" panose="02040503050406030204" pitchFamily="18" charset="0"/>
                            </a:rPr>
                          </m:ctrlPr>
                        </m:sSupPr>
                        <m:e>
                          <m:r>
                            <m:rPr>
                              <m:nor/>
                            </m:rPr>
                            <a:rPr lang="zh-CN" altLang="en-US" i="1">
                              <a:latin typeface="Cambria Math" panose="02040503050406030204" pitchFamily="18" charset="0"/>
                            </a:rPr>
                            <m:t>z</m:t>
                          </m:r>
                        </m:e>
                        <m:sup>
                          <m:r>
                            <m:rPr>
                              <m:nor/>
                            </m:rPr>
                            <a:rPr lang="zh-CN" altLang="en-US" i="1">
                              <a:latin typeface="Cambria Math" panose="02040503050406030204" pitchFamily="18" charset="0"/>
                            </a:rPr>
                            <m:t>L</m:t>
                          </m:r>
                        </m:sup>
                      </m:sSup>
                      <m:r>
                        <a:rPr lang="zh-CN" altLang="en-US">
                          <a:latin typeface="Cambria Math" panose="02040503050406030204" pitchFamily="18" charset="0"/>
                        </a:rPr>
                        <m:t>）</m:t>
                      </m:r>
                      <m:sSup>
                        <m:sSupPr>
                          <m:ctrlPr>
                            <a:rPr lang="zh-CN" altLang="en-US" i="1">
                              <a:latin typeface="Cambria Math" panose="02040503050406030204" pitchFamily="18" charset="0"/>
                            </a:rPr>
                          </m:ctrlPr>
                        </m:sSupPr>
                        <m:e>
                          <m:r>
                            <m:rPr>
                              <m:nor/>
                            </m:rPr>
                            <a:rPr lang="zh-CN" altLang="en-US" i="1">
                              <a:latin typeface="Cambria Math" panose="02040503050406030204" pitchFamily="18" charset="0"/>
                            </a:rPr>
                            <m:t>=</m:t>
                          </m:r>
                          <m:r>
                            <m:rPr>
                              <m:nor/>
                            </m:rPr>
                            <a:rPr lang="zh-CN" altLang="en-US" i="1">
                              <a:latin typeface="Cambria Math" panose="02040503050406030204" pitchFamily="18" charset="0"/>
                            </a:rPr>
                            <m:t>f</m:t>
                          </m:r>
                          <m:r>
                            <m:rPr>
                              <m:nor/>
                            </m:rPr>
                            <a:rPr lang="zh-CN" altLang="en-US" i="1">
                              <a:latin typeface="Cambria Math" panose="02040503050406030204" pitchFamily="18" charset="0"/>
                            </a:rPr>
                            <m:t>(</m:t>
                          </m:r>
                          <m:r>
                            <m:rPr>
                              <m:nor/>
                            </m:rPr>
                            <a:rPr lang="zh-CN" altLang="en-US" i="1">
                              <a:latin typeface="Cambria Math" panose="02040503050406030204" pitchFamily="18" charset="0"/>
                            </a:rPr>
                            <m:t>a</m:t>
                          </m:r>
                        </m:e>
                        <m:sup>
                          <m:r>
                            <a:rPr lang="zh-CN" altLang="en-US" i="1">
                              <a:latin typeface="Cambria Math" panose="02040503050406030204" pitchFamily="18" charset="0"/>
                            </a:rPr>
                            <m:t>𝐿</m:t>
                          </m:r>
                        </m:sup>
                      </m:sSup>
                      <m:r>
                        <m:rPr>
                          <m:nor/>
                        </m:rPr>
                        <a:rPr lang="zh-CN" altLang="en-US" i="1">
                          <a:latin typeface="Cambria Math" panose="02040503050406030204" pitchFamily="18" charset="0"/>
                        </a:rPr>
                        <m:t>)</m:t>
                      </m:r>
                    </m:oMath>
                  </m:oMathPara>
                </a14:m>
                <a:endParaRPr lang="zh-CN" altLang="en-US" dirty="0"/>
              </a:p>
            </p:txBody>
          </p:sp>
        </mc:Choice>
        <mc:Fallback xmlns="">
          <p:sp>
            <p:nvSpPr>
              <p:cNvPr id="10" name="矩形 9">
                <a:extLst>
                  <a:ext uri="{FF2B5EF4-FFF2-40B4-BE49-F238E27FC236}">
                    <a16:creationId xmlns:a16="http://schemas.microsoft.com/office/drawing/2014/main" id="{F0D23A82-266C-48D4-923B-9BDC89E6324F}"/>
                  </a:ext>
                </a:extLst>
              </p:cNvPr>
              <p:cNvSpPr>
                <a:spLocks noRot="1" noChangeAspect="1" noMove="1" noResize="1" noEditPoints="1" noAdjustHandles="1" noChangeArrowheads="1" noChangeShapeType="1" noTextEdit="1"/>
              </p:cNvSpPr>
              <p:nvPr/>
            </p:nvSpPr>
            <p:spPr>
              <a:xfrm>
                <a:off x="530872" y="7972556"/>
                <a:ext cx="5528693" cy="754245"/>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512347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p:cNvPicPr>
          <p:nvPr/>
        </p:nvPicPr>
        <p:blipFill>
          <a:blip r:embed="rId2">
            <a:extLst>
              <a:ext uri="{28A0092B-C50C-407E-A947-70E740481C1C}">
                <a14:useLocalDpi xmlns:a14="http://schemas.microsoft.com/office/drawing/2010/main" val="0"/>
              </a:ext>
            </a:extLst>
          </a:blip>
          <a:stretch>
            <a:fillRect/>
          </a:stretch>
        </p:blipFill>
        <p:spPr>
          <a:xfrm>
            <a:off x="-18033" y="-96253"/>
            <a:ext cx="13004800" cy="9753600"/>
          </a:xfrm>
          <a:prstGeom prst="rect">
            <a:avLst/>
          </a:prstGeom>
        </p:spPr>
      </p:pic>
      <p:sp>
        <p:nvSpPr>
          <p:cNvPr id="3" name="TextBox 2"/>
          <p:cNvSpPr txBox="1"/>
          <p:nvPr/>
        </p:nvSpPr>
        <p:spPr>
          <a:xfrm>
            <a:off x="497209" y="482808"/>
            <a:ext cx="67326" cy="192360"/>
          </a:xfrm>
          <a:prstGeom prst="rect">
            <a:avLst/>
          </a:prstGeom>
          <a:noFill/>
        </p:spPr>
        <p:txBody>
          <a:bodyPr vert="horz" wrap="none" lIns="0" tIns="0" rIns="0" bIns="0" rtlCol="0">
            <a:spAutoFit/>
          </a:bodyPr>
          <a:lstStyle/>
          <a:p>
            <a:pPr>
              <a:lnSpc>
                <a:spcPts val="1500"/>
              </a:lnSpc>
            </a:pPr>
            <a:r>
              <a:rPr lang="en-US" altLang="zh-CN" sz="1500">
                <a:solidFill>
                  <a:srgbClr val="FFFFFF"/>
                </a:solidFill>
                <a:latin typeface="Times New Roman"/>
              </a:rPr>
              <a:t>•</a:t>
            </a:r>
            <a:endParaRPr lang="zh-CN" altLang="en-US" sz="1500">
              <a:solidFill>
                <a:srgbClr val="FFFFFF"/>
              </a:solidFill>
              <a:latin typeface="Times New Roman"/>
            </a:endParaRPr>
          </a:p>
        </p:txBody>
      </p:sp>
      <p:sp>
        <p:nvSpPr>
          <p:cNvPr id="4" name="TextBox 3"/>
          <p:cNvSpPr txBox="1"/>
          <p:nvPr/>
        </p:nvSpPr>
        <p:spPr>
          <a:xfrm>
            <a:off x="281309" y="44569"/>
            <a:ext cx="1538883" cy="256480"/>
          </a:xfrm>
          <a:prstGeom prst="rect">
            <a:avLst/>
          </a:prstGeom>
          <a:noFill/>
        </p:spPr>
        <p:txBody>
          <a:bodyPr vert="horz" wrap="none" lIns="0" tIns="0" rIns="0" bIns="0" rtlCol="0">
            <a:spAutoFit/>
          </a:bodyPr>
          <a:lstStyle/>
          <a:p>
            <a:pPr>
              <a:lnSpc>
                <a:spcPts val="2000"/>
              </a:lnSpc>
            </a:pPr>
            <a:r>
              <a:rPr lang="zh-CN" altLang="en-US" sz="2000">
                <a:solidFill>
                  <a:srgbClr val="FFFFFF"/>
                </a:solidFill>
                <a:latin typeface="微软雅黑"/>
              </a:rPr>
              <a:t>机器学习基础</a:t>
            </a:r>
          </a:p>
        </p:txBody>
      </p:sp>
      <p:sp>
        <p:nvSpPr>
          <p:cNvPr id="5" name="TextBox 4"/>
          <p:cNvSpPr txBox="1"/>
          <p:nvPr/>
        </p:nvSpPr>
        <p:spPr>
          <a:xfrm>
            <a:off x="-241613" y="434548"/>
            <a:ext cx="3138680"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深度前馈神经网络：</a:t>
            </a:r>
            <a:r>
              <a:rPr lang="en-US" altLang="zh-CN" sz="2000" dirty="0">
                <a:solidFill>
                  <a:srgbClr val="FFFFFF"/>
                </a:solidFill>
                <a:latin typeface="微软雅黑"/>
              </a:rPr>
              <a:t>BP</a:t>
            </a:r>
            <a:r>
              <a:rPr lang="zh-CN" altLang="en-US" sz="2000" dirty="0">
                <a:solidFill>
                  <a:srgbClr val="FFFFFF"/>
                </a:solidFill>
                <a:latin typeface="微软雅黑"/>
              </a:rPr>
              <a:t>算法</a:t>
            </a:r>
          </a:p>
        </p:txBody>
      </p:sp>
      <p:sp>
        <p:nvSpPr>
          <p:cNvPr id="6" name="TextBox 5"/>
          <p:cNvSpPr txBox="1"/>
          <p:nvPr/>
        </p:nvSpPr>
        <p:spPr>
          <a:xfrm>
            <a:off x="0" y="880990"/>
            <a:ext cx="11883286" cy="8207375"/>
          </a:xfrm>
          <a:prstGeom prst="rect">
            <a:avLst/>
          </a:prstGeom>
          <a:noFill/>
        </p:spPr>
        <p:txBody>
          <a:bodyPr vert="horz" wrap="square" lIns="0" tIns="0" rIns="0" bIns="0" rtlCol="0">
            <a:spAutoFit/>
          </a:bodyPr>
          <a:lstStyle/>
          <a:p>
            <a:pPr algn="l">
              <a:lnSpc>
                <a:spcPts val="8000"/>
              </a:lnSpc>
            </a:pPr>
            <a:r>
              <a:rPr lang="zh-CN" altLang="en-US" sz="2800" b="1" dirty="0">
                <a:solidFill>
                  <a:srgbClr val="FF0000"/>
                </a:solidFill>
                <a:latin typeface="宋体" panose="02010600030101010101" pitchFamily="2" charset="-122"/>
                <a:ea typeface="宋体" panose="02010600030101010101" pitchFamily="2" charset="-122"/>
              </a:rPr>
              <a:t>计算图</a:t>
            </a:r>
            <a:r>
              <a:rPr lang="zh-CN" altLang="en-US" sz="2800" b="1" dirty="0">
                <a:solidFill>
                  <a:schemeClr val="tx1"/>
                </a:solidFill>
                <a:latin typeface="宋体" panose="02010600030101010101" pitchFamily="2" charset="-122"/>
                <a:ea typeface="宋体" panose="02010600030101010101" pitchFamily="2" charset="-122"/>
              </a:rPr>
              <a:t>：节点表示变量，变量之间的计算称为操作。</a:t>
            </a:r>
            <a:endParaRPr lang="en-US" altLang="zh-CN" sz="2800" b="1" dirty="0">
              <a:solidFill>
                <a:schemeClr val="tx1"/>
              </a:solidFill>
              <a:latin typeface="宋体" panose="02010600030101010101" pitchFamily="2" charset="-122"/>
              <a:ea typeface="宋体" panose="02010600030101010101" pitchFamily="2" charset="-122"/>
            </a:endParaRPr>
          </a:p>
          <a:p>
            <a:pPr algn="l">
              <a:lnSpc>
                <a:spcPts val="8000"/>
              </a:lnSpc>
            </a:pPr>
            <a:endParaRPr lang="en-US" altLang="zh-CN" sz="2800" b="1" dirty="0">
              <a:solidFill>
                <a:schemeClr val="tx1"/>
              </a:solidFill>
              <a:latin typeface="宋体" panose="02010600030101010101" pitchFamily="2" charset="-122"/>
              <a:ea typeface="宋体" panose="02010600030101010101" pitchFamily="2" charset="-122"/>
            </a:endParaRPr>
          </a:p>
          <a:p>
            <a:pPr algn="l">
              <a:lnSpc>
                <a:spcPts val="8000"/>
              </a:lnSpc>
            </a:pPr>
            <a:endParaRPr lang="en-US" altLang="zh-CN" sz="2800" b="1" dirty="0">
              <a:solidFill>
                <a:schemeClr val="tx1"/>
              </a:solidFill>
              <a:latin typeface="宋体" panose="02010600030101010101" pitchFamily="2" charset="-122"/>
              <a:ea typeface="宋体" panose="02010600030101010101" pitchFamily="2" charset="-122"/>
            </a:endParaRPr>
          </a:p>
          <a:p>
            <a:pPr algn="l">
              <a:lnSpc>
                <a:spcPts val="8000"/>
              </a:lnSpc>
            </a:pPr>
            <a:endParaRPr lang="en-US" altLang="zh-CN" sz="2800" b="1" dirty="0">
              <a:solidFill>
                <a:schemeClr val="tx1"/>
              </a:solidFill>
              <a:latin typeface="宋体" panose="02010600030101010101" pitchFamily="2" charset="-122"/>
              <a:ea typeface="宋体" panose="02010600030101010101" pitchFamily="2" charset="-122"/>
            </a:endParaRPr>
          </a:p>
          <a:p>
            <a:pPr algn="l">
              <a:lnSpc>
                <a:spcPts val="8000"/>
              </a:lnSpc>
            </a:pPr>
            <a:endParaRPr lang="en-US" altLang="zh-CN" sz="2800" b="1" dirty="0">
              <a:solidFill>
                <a:schemeClr val="tx1"/>
              </a:solidFill>
              <a:latin typeface="宋体" panose="02010600030101010101" pitchFamily="2" charset="-122"/>
              <a:ea typeface="宋体" panose="02010600030101010101" pitchFamily="2" charset="-122"/>
            </a:endParaRPr>
          </a:p>
          <a:p>
            <a:pPr algn="l">
              <a:lnSpc>
                <a:spcPts val="8000"/>
              </a:lnSpc>
            </a:pPr>
            <a:endParaRPr lang="en-US" altLang="zh-CN" sz="2800" b="1" dirty="0">
              <a:solidFill>
                <a:schemeClr val="tx1"/>
              </a:solidFill>
              <a:latin typeface="宋体" panose="02010600030101010101" pitchFamily="2" charset="-122"/>
              <a:ea typeface="宋体" panose="02010600030101010101" pitchFamily="2" charset="-122"/>
            </a:endParaRPr>
          </a:p>
          <a:p>
            <a:pPr algn="l">
              <a:lnSpc>
                <a:spcPts val="8000"/>
              </a:lnSpc>
            </a:pPr>
            <a:endParaRPr lang="en-US" altLang="zh-CN" sz="2800" b="1" dirty="0">
              <a:solidFill>
                <a:schemeClr val="tx1"/>
              </a:solidFill>
              <a:latin typeface="宋体" panose="02010600030101010101" pitchFamily="2" charset="-122"/>
              <a:ea typeface="宋体" panose="02010600030101010101" pitchFamily="2" charset="-122"/>
            </a:endParaRPr>
          </a:p>
          <a:p>
            <a:pPr algn="l">
              <a:lnSpc>
                <a:spcPts val="8000"/>
              </a:lnSpc>
            </a:pPr>
            <a:r>
              <a:rPr lang="zh-CN" altLang="en-US" sz="2800" b="1" dirty="0">
                <a:solidFill>
                  <a:schemeClr val="tx1"/>
                </a:solidFill>
                <a:latin typeface="宋体" panose="02010600030101010101" pitchFamily="2" charset="-122"/>
                <a:ea typeface="宋体" panose="02010600030101010101" pitchFamily="2" charset="-122"/>
              </a:rPr>
              <a:t>（</a:t>
            </a:r>
            <a:r>
              <a:rPr lang="en-US" altLang="zh-CN" sz="2800" b="1" dirty="0">
                <a:solidFill>
                  <a:schemeClr val="tx1"/>
                </a:solidFill>
                <a:latin typeface="宋体" panose="02010600030101010101" pitchFamily="2" charset="-122"/>
                <a:ea typeface="宋体" panose="02010600030101010101" pitchFamily="2" charset="-122"/>
              </a:rPr>
              <a:t>a</a:t>
            </a:r>
            <a:r>
              <a:rPr lang="zh-CN" altLang="en-US" sz="2800" b="1" dirty="0">
                <a:solidFill>
                  <a:schemeClr val="tx1"/>
                </a:solidFill>
                <a:latin typeface="宋体" panose="02010600030101010101" pitchFamily="2" charset="-122"/>
                <a:ea typeface="宋体" panose="02010600030101010101" pitchFamily="2" charset="-122"/>
              </a:rPr>
              <a:t>）表示的</a:t>
            </a:r>
            <a:r>
              <a:rPr lang="en-US" altLang="zh-CN" sz="2800" b="1" dirty="0">
                <a:solidFill>
                  <a:schemeClr val="tx1"/>
                </a:solidFill>
                <a:latin typeface="宋体" panose="02010600030101010101" pitchFamily="2" charset="-122"/>
                <a:ea typeface="宋体" panose="02010600030101010101" pitchFamily="2" charset="-122"/>
              </a:rPr>
              <a:t>z=</a:t>
            </a:r>
            <a:r>
              <a:rPr lang="en-US" altLang="zh-CN" sz="2800" b="1" dirty="0" err="1">
                <a:solidFill>
                  <a:schemeClr val="tx1"/>
                </a:solidFill>
                <a:latin typeface="宋体" panose="02010600030101010101" pitchFamily="2" charset="-122"/>
                <a:ea typeface="宋体" panose="02010600030101010101" pitchFamily="2" charset="-122"/>
              </a:rPr>
              <a:t>xy</a:t>
            </a:r>
            <a:r>
              <a:rPr lang="zh-CN" altLang="en-US" sz="2800" b="1" dirty="0">
                <a:solidFill>
                  <a:schemeClr val="tx1"/>
                </a:solidFill>
                <a:latin typeface="宋体" panose="02010600030101010101" pitchFamily="2" charset="-122"/>
                <a:ea typeface="宋体" panose="02010600030101010101" pitchFamily="2" charset="-122"/>
              </a:rPr>
              <a:t>的计算图；（</a:t>
            </a:r>
            <a:r>
              <a:rPr lang="en-US" altLang="zh-CN" sz="2800" b="1" dirty="0">
                <a:solidFill>
                  <a:schemeClr val="tx1"/>
                </a:solidFill>
                <a:latin typeface="宋体" panose="02010600030101010101" pitchFamily="2" charset="-122"/>
                <a:ea typeface="宋体" panose="02010600030101010101" pitchFamily="2" charset="-122"/>
              </a:rPr>
              <a:t>b</a:t>
            </a:r>
            <a:r>
              <a:rPr lang="zh-CN" altLang="en-US" sz="2800" b="1" dirty="0">
                <a:solidFill>
                  <a:schemeClr val="tx1"/>
                </a:solidFill>
                <a:latin typeface="宋体" panose="02010600030101010101" pitchFamily="2" charset="-122"/>
                <a:ea typeface="宋体" panose="02010600030101010101" pitchFamily="2" charset="-122"/>
              </a:rPr>
              <a:t>）逻辑回归的计算图</a:t>
            </a:r>
            <a:endParaRPr lang="en-US" altLang="zh-CN" sz="2800" b="1" dirty="0">
              <a:solidFill>
                <a:schemeClr val="tx1"/>
              </a:solidFill>
              <a:latin typeface="宋体" panose="02010600030101010101" pitchFamily="2" charset="-122"/>
              <a:ea typeface="宋体" panose="02010600030101010101" pitchFamily="2" charset="-122"/>
            </a:endParaRPr>
          </a:p>
        </p:txBody>
      </p:sp>
      <p:pic>
        <p:nvPicPr>
          <p:cNvPr id="7" name="图片 6">
            <a:extLst>
              <a:ext uri="{FF2B5EF4-FFF2-40B4-BE49-F238E27FC236}">
                <a16:creationId xmlns:a16="http://schemas.microsoft.com/office/drawing/2014/main" id="{B2A7974F-E07C-4629-8885-CD167BF5A768}"/>
              </a:ext>
            </a:extLst>
          </p:cNvPr>
          <p:cNvPicPr>
            <a:picLocks noChangeAspect="1"/>
          </p:cNvPicPr>
          <p:nvPr/>
        </p:nvPicPr>
        <p:blipFill>
          <a:blip r:embed="rId3"/>
          <a:stretch>
            <a:fillRect/>
          </a:stretch>
        </p:blipFill>
        <p:spPr>
          <a:xfrm>
            <a:off x="564534" y="1919940"/>
            <a:ext cx="9999191" cy="6226012"/>
          </a:xfrm>
          <a:prstGeom prst="rect">
            <a:avLst/>
          </a:prstGeom>
        </p:spPr>
      </p:pic>
    </p:spTree>
    <p:extLst>
      <p:ext uri="{BB962C8B-B14F-4D97-AF65-F5344CB8AC3E}">
        <p14:creationId xmlns:p14="http://schemas.microsoft.com/office/powerpoint/2010/main" val="99279883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p:cNvPicPr>
          <p:nvPr/>
        </p:nvPicPr>
        <p:blipFill>
          <a:blip r:embed="rId2">
            <a:extLst>
              <a:ext uri="{28A0092B-C50C-407E-A947-70E740481C1C}">
                <a14:useLocalDpi xmlns:a14="http://schemas.microsoft.com/office/drawing/2010/main" val="0"/>
              </a:ext>
            </a:extLst>
          </a:blip>
          <a:stretch>
            <a:fillRect/>
          </a:stretch>
        </p:blipFill>
        <p:spPr>
          <a:xfrm>
            <a:off x="-18033" y="-96253"/>
            <a:ext cx="13004800" cy="9753600"/>
          </a:xfrm>
          <a:prstGeom prst="rect">
            <a:avLst/>
          </a:prstGeom>
        </p:spPr>
      </p:pic>
      <p:sp>
        <p:nvSpPr>
          <p:cNvPr id="3" name="TextBox 2"/>
          <p:cNvSpPr txBox="1"/>
          <p:nvPr/>
        </p:nvSpPr>
        <p:spPr>
          <a:xfrm>
            <a:off x="497209" y="482808"/>
            <a:ext cx="67326" cy="192360"/>
          </a:xfrm>
          <a:prstGeom prst="rect">
            <a:avLst/>
          </a:prstGeom>
          <a:noFill/>
        </p:spPr>
        <p:txBody>
          <a:bodyPr vert="horz" wrap="none" lIns="0" tIns="0" rIns="0" bIns="0" rtlCol="0">
            <a:spAutoFit/>
          </a:bodyPr>
          <a:lstStyle/>
          <a:p>
            <a:pPr>
              <a:lnSpc>
                <a:spcPts val="1500"/>
              </a:lnSpc>
            </a:pPr>
            <a:r>
              <a:rPr lang="en-US" altLang="zh-CN" sz="1500">
                <a:solidFill>
                  <a:srgbClr val="FFFFFF"/>
                </a:solidFill>
                <a:latin typeface="Times New Roman"/>
              </a:rPr>
              <a:t>•</a:t>
            </a:r>
            <a:endParaRPr lang="zh-CN" altLang="en-US" sz="1500">
              <a:solidFill>
                <a:srgbClr val="FFFFFF"/>
              </a:solidFill>
              <a:latin typeface="Times New Roman"/>
            </a:endParaRPr>
          </a:p>
        </p:txBody>
      </p:sp>
      <p:sp>
        <p:nvSpPr>
          <p:cNvPr id="4" name="TextBox 3"/>
          <p:cNvSpPr txBox="1"/>
          <p:nvPr/>
        </p:nvSpPr>
        <p:spPr>
          <a:xfrm>
            <a:off x="281309" y="44569"/>
            <a:ext cx="1538883" cy="256480"/>
          </a:xfrm>
          <a:prstGeom prst="rect">
            <a:avLst/>
          </a:prstGeom>
          <a:noFill/>
        </p:spPr>
        <p:txBody>
          <a:bodyPr vert="horz" wrap="none" lIns="0" tIns="0" rIns="0" bIns="0" rtlCol="0">
            <a:spAutoFit/>
          </a:bodyPr>
          <a:lstStyle/>
          <a:p>
            <a:pPr>
              <a:lnSpc>
                <a:spcPts val="2000"/>
              </a:lnSpc>
            </a:pPr>
            <a:r>
              <a:rPr lang="zh-CN" altLang="en-US" sz="2000">
                <a:solidFill>
                  <a:srgbClr val="FFFFFF"/>
                </a:solidFill>
                <a:latin typeface="微软雅黑"/>
              </a:rPr>
              <a:t>机器学习基础</a:t>
            </a:r>
          </a:p>
        </p:txBody>
      </p:sp>
      <p:sp>
        <p:nvSpPr>
          <p:cNvPr id="5" name="TextBox 4"/>
          <p:cNvSpPr txBox="1"/>
          <p:nvPr/>
        </p:nvSpPr>
        <p:spPr>
          <a:xfrm>
            <a:off x="-241613" y="434548"/>
            <a:ext cx="3138680"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深度前馈神经网络：</a:t>
            </a:r>
            <a:r>
              <a:rPr lang="en-US" altLang="zh-CN" sz="2000" dirty="0">
                <a:solidFill>
                  <a:srgbClr val="FFFFFF"/>
                </a:solidFill>
                <a:latin typeface="微软雅黑"/>
              </a:rPr>
              <a:t>BP</a:t>
            </a:r>
            <a:r>
              <a:rPr lang="zh-CN" altLang="en-US" sz="2000" dirty="0">
                <a:solidFill>
                  <a:srgbClr val="FFFFFF"/>
                </a:solidFill>
                <a:latin typeface="微软雅黑"/>
              </a:rPr>
              <a:t>算法</a:t>
            </a:r>
          </a:p>
        </p:txBody>
      </p:sp>
      <p:sp>
        <p:nvSpPr>
          <p:cNvPr id="6" name="TextBox 5"/>
          <p:cNvSpPr txBox="1"/>
          <p:nvPr/>
        </p:nvSpPr>
        <p:spPr>
          <a:xfrm>
            <a:off x="0" y="880990"/>
            <a:ext cx="11883286" cy="9233297"/>
          </a:xfrm>
          <a:prstGeom prst="rect">
            <a:avLst/>
          </a:prstGeom>
          <a:noFill/>
        </p:spPr>
        <p:txBody>
          <a:bodyPr vert="horz" wrap="square" lIns="0" tIns="0" rIns="0" bIns="0" rtlCol="0">
            <a:spAutoFit/>
          </a:bodyPr>
          <a:lstStyle/>
          <a:p>
            <a:pPr algn="l">
              <a:lnSpc>
                <a:spcPts val="8000"/>
              </a:lnSpc>
            </a:pPr>
            <a:r>
              <a:rPr lang="zh-CN" altLang="en-US" sz="2800" b="1" dirty="0">
                <a:solidFill>
                  <a:srgbClr val="FF0000"/>
                </a:solidFill>
                <a:latin typeface="宋体" panose="02010600030101010101" pitchFamily="2" charset="-122"/>
                <a:ea typeface="宋体" panose="02010600030101010101" pitchFamily="2" charset="-122"/>
              </a:rPr>
              <a:t>计算图</a:t>
            </a:r>
            <a:r>
              <a:rPr lang="zh-CN" altLang="en-US" sz="2800" b="1" dirty="0">
                <a:solidFill>
                  <a:schemeClr val="tx1"/>
                </a:solidFill>
                <a:latin typeface="宋体" panose="02010600030101010101" pitchFamily="2" charset="-122"/>
                <a:ea typeface="宋体" panose="02010600030101010101" pitchFamily="2" charset="-122"/>
              </a:rPr>
              <a:t>：节点表示变量，变量之间的计算称为操作。</a:t>
            </a:r>
            <a:endParaRPr lang="en-US" altLang="zh-CN" sz="2800" b="1" dirty="0">
              <a:solidFill>
                <a:schemeClr val="tx1"/>
              </a:solidFill>
              <a:latin typeface="宋体" panose="02010600030101010101" pitchFamily="2" charset="-122"/>
              <a:ea typeface="宋体" panose="02010600030101010101" pitchFamily="2" charset="-122"/>
            </a:endParaRPr>
          </a:p>
          <a:p>
            <a:pPr algn="l">
              <a:lnSpc>
                <a:spcPts val="8000"/>
              </a:lnSpc>
            </a:pPr>
            <a:endParaRPr lang="en-US" altLang="zh-CN" sz="2800" b="1" dirty="0">
              <a:solidFill>
                <a:schemeClr val="tx1"/>
              </a:solidFill>
              <a:latin typeface="宋体" panose="02010600030101010101" pitchFamily="2" charset="-122"/>
              <a:ea typeface="宋体" panose="02010600030101010101" pitchFamily="2" charset="-122"/>
            </a:endParaRPr>
          </a:p>
          <a:p>
            <a:pPr algn="l">
              <a:lnSpc>
                <a:spcPts val="8000"/>
              </a:lnSpc>
            </a:pPr>
            <a:endParaRPr lang="en-US" altLang="zh-CN" sz="2800" b="1" dirty="0">
              <a:solidFill>
                <a:schemeClr val="tx1"/>
              </a:solidFill>
              <a:latin typeface="宋体" panose="02010600030101010101" pitchFamily="2" charset="-122"/>
              <a:ea typeface="宋体" panose="02010600030101010101" pitchFamily="2" charset="-122"/>
            </a:endParaRPr>
          </a:p>
          <a:p>
            <a:pPr algn="l">
              <a:lnSpc>
                <a:spcPts val="8000"/>
              </a:lnSpc>
            </a:pPr>
            <a:endParaRPr lang="en-US" altLang="zh-CN" sz="2800" b="1" dirty="0">
              <a:solidFill>
                <a:schemeClr val="tx1"/>
              </a:solidFill>
              <a:latin typeface="宋体" panose="02010600030101010101" pitchFamily="2" charset="-122"/>
              <a:ea typeface="宋体" panose="02010600030101010101" pitchFamily="2" charset="-122"/>
            </a:endParaRPr>
          </a:p>
          <a:p>
            <a:pPr algn="l">
              <a:lnSpc>
                <a:spcPts val="8000"/>
              </a:lnSpc>
            </a:pPr>
            <a:endParaRPr lang="en-US" altLang="zh-CN" sz="2800" b="1" dirty="0">
              <a:solidFill>
                <a:schemeClr val="tx1"/>
              </a:solidFill>
              <a:latin typeface="宋体" panose="02010600030101010101" pitchFamily="2" charset="-122"/>
              <a:ea typeface="宋体" panose="02010600030101010101" pitchFamily="2" charset="-122"/>
            </a:endParaRPr>
          </a:p>
          <a:p>
            <a:pPr algn="l">
              <a:lnSpc>
                <a:spcPts val="8000"/>
              </a:lnSpc>
            </a:pPr>
            <a:endParaRPr lang="en-US" altLang="zh-CN" sz="2800" b="1" dirty="0">
              <a:solidFill>
                <a:schemeClr val="tx1"/>
              </a:solidFill>
              <a:latin typeface="宋体" panose="02010600030101010101" pitchFamily="2" charset="-122"/>
              <a:ea typeface="宋体" panose="02010600030101010101" pitchFamily="2" charset="-122"/>
            </a:endParaRPr>
          </a:p>
          <a:p>
            <a:pPr algn="l">
              <a:lnSpc>
                <a:spcPts val="8000"/>
              </a:lnSpc>
            </a:pPr>
            <a:endParaRPr lang="en-US" altLang="zh-CN" sz="2800" b="1" dirty="0">
              <a:solidFill>
                <a:schemeClr val="tx1"/>
              </a:solidFill>
              <a:latin typeface="宋体" panose="02010600030101010101" pitchFamily="2" charset="-122"/>
              <a:ea typeface="宋体" panose="02010600030101010101" pitchFamily="2" charset="-122"/>
            </a:endParaRPr>
          </a:p>
          <a:p>
            <a:pPr algn="l">
              <a:lnSpc>
                <a:spcPts val="8000"/>
              </a:lnSpc>
            </a:pPr>
            <a:r>
              <a:rPr lang="zh-CN" altLang="en-US" sz="2800" b="1" dirty="0">
                <a:solidFill>
                  <a:schemeClr val="tx1"/>
                </a:solidFill>
                <a:latin typeface="宋体" panose="02010600030101010101" pitchFamily="2" charset="-122"/>
                <a:ea typeface="宋体" panose="02010600030101010101" pitchFamily="2" charset="-122"/>
              </a:rPr>
              <a:t>（</a:t>
            </a:r>
            <a:r>
              <a:rPr lang="en-US" altLang="zh-CN" sz="2800" b="1" dirty="0">
                <a:solidFill>
                  <a:schemeClr val="tx1"/>
                </a:solidFill>
                <a:latin typeface="宋体" panose="02010600030101010101" pitchFamily="2" charset="-122"/>
                <a:ea typeface="宋体" panose="02010600030101010101" pitchFamily="2" charset="-122"/>
              </a:rPr>
              <a:t>c</a:t>
            </a:r>
            <a:r>
              <a:rPr lang="zh-CN" altLang="en-US" sz="2800" b="1" dirty="0">
                <a:solidFill>
                  <a:schemeClr val="tx1"/>
                </a:solidFill>
                <a:latin typeface="宋体" panose="02010600030101010101" pitchFamily="2" charset="-122"/>
                <a:ea typeface="宋体" panose="02010600030101010101" pitchFamily="2" charset="-122"/>
              </a:rPr>
              <a:t>）                      </a:t>
            </a:r>
            <a:endParaRPr lang="en-US" altLang="zh-CN" sz="2800" b="1" dirty="0">
              <a:solidFill>
                <a:schemeClr val="tx1"/>
              </a:solidFill>
              <a:latin typeface="宋体" panose="02010600030101010101" pitchFamily="2" charset="-122"/>
              <a:ea typeface="宋体" panose="02010600030101010101" pitchFamily="2" charset="-122"/>
            </a:endParaRPr>
          </a:p>
          <a:p>
            <a:pPr algn="l">
              <a:lnSpc>
                <a:spcPts val="8000"/>
              </a:lnSpc>
            </a:pPr>
            <a:r>
              <a:rPr lang="zh-CN" altLang="en-US" sz="2800" b="1" dirty="0">
                <a:solidFill>
                  <a:schemeClr val="tx1"/>
                </a:solidFill>
                <a:latin typeface="宋体" panose="02010600030101010101" pitchFamily="2" charset="-122"/>
                <a:ea typeface="宋体" panose="02010600030101010101" pitchFamily="2" charset="-122"/>
              </a:rPr>
              <a:t>（</a:t>
            </a:r>
            <a:r>
              <a:rPr lang="en-US" altLang="zh-CN" sz="2800" b="1" dirty="0">
                <a:solidFill>
                  <a:schemeClr val="tx1"/>
                </a:solidFill>
                <a:latin typeface="宋体" panose="02010600030101010101" pitchFamily="2" charset="-122"/>
                <a:ea typeface="宋体" panose="02010600030101010101" pitchFamily="2" charset="-122"/>
              </a:rPr>
              <a:t>d</a:t>
            </a:r>
            <a:r>
              <a:rPr lang="zh-CN" altLang="en-US" sz="2800" b="1" dirty="0">
                <a:solidFill>
                  <a:schemeClr val="tx1"/>
                </a:solidFill>
                <a:latin typeface="宋体" panose="02010600030101010101" pitchFamily="2" charset="-122"/>
                <a:ea typeface="宋体" panose="02010600030101010101" pitchFamily="2" charset="-122"/>
              </a:rPr>
              <a:t>）带权值衰减的线性回归（回归</a:t>
            </a:r>
            <a:r>
              <a:rPr lang="en-US" altLang="zh-CN" sz="2800" b="1" dirty="0">
                <a:solidFill>
                  <a:schemeClr val="tx1"/>
                </a:solidFill>
                <a:latin typeface="宋体" panose="02010600030101010101" pitchFamily="2" charset="-122"/>
                <a:ea typeface="宋体" panose="02010600030101010101" pitchFamily="2" charset="-122"/>
              </a:rPr>
              <a:t>y</a:t>
            </a:r>
            <a:r>
              <a:rPr lang="zh-CN" altLang="en-US" sz="2800" b="1" dirty="0">
                <a:solidFill>
                  <a:schemeClr val="tx1"/>
                </a:solidFill>
                <a:latin typeface="宋体" panose="02010600030101010101" pitchFamily="2" charset="-122"/>
                <a:ea typeface="宋体" panose="02010600030101010101" pitchFamily="2" charset="-122"/>
              </a:rPr>
              <a:t>和衰减</a:t>
            </a:r>
            <a:r>
              <a:rPr lang="en-US" altLang="zh-CN" sz="2800" b="1" dirty="0">
                <a:solidFill>
                  <a:schemeClr val="tx1"/>
                </a:solidFill>
                <a:latin typeface="宋体" panose="02010600030101010101" pitchFamily="2" charset="-122"/>
                <a:ea typeface="宋体" panose="02010600030101010101" pitchFamily="2" charset="-122"/>
              </a:rPr>
              <a:t>u</a:t>
            </a:r>
            <a:r>
              <a:rPr lang="zh-CN" altLang="en-US" sz="2800" b="1" dirty="0">
                <a:solidFill>
                  <a:schemeClr val="tx1"/>
                </a:solidFill>
                <a:latin typeface="宋体" panose="02010600030101010101" pitchFamily="2" charset="-122"/>
                <a:ea typeface="宋体" panose="02010600030101010101" pitchFamily="2" charset="-122"/>
              </a:rPr>
              <a:t>（</a:t>
            </a:r>
            <a:r>
              <a:rPr lang="en-US" altLang="zh-CN" sz="2800" b="1" dirty="0">
                <a:solidFill>
                  <a:schemeClr val="tx1"/>
                </a:solidFill>
                <a:latin typeface="宋体" panose="02010600030101010101" pitchFamily="2" charset="-122"/>
                <a:ea typeface="宋体" panose="02010600030101010101" pitchFamily="2" charset="-122"/>
              </a:rPr>
              <a:t>3</a:t>
            </a:r>
            <a:r>
              <a:rPr lang="zh-CN" altLang="en-US" sz="2800" b="1" dirty="0">
                <a:solidFill>
                  <a:schemeClr val="tx1"/>
                </a:solidFill>
                <a:latin typeface="宋体" panose="02010600030101010101" pitchFamily="2" charset="-122"/>
                <a:ea typeface="宋体" panose="02010600030101010101" pitchFamily="2" charset="-122"/>
              </a:rPr>
              <a:t>））</a:t>
            </a:r>
            <a:endParaRPr lang="en-US" altLang="zh-CN" sz="2800" b="1" dirty="0">
              <a:solidFill>
                <a:schemeClr val="tx1"/>
              </a:solidFill>
              <a:latin typeface="宋体" panose="02010600030101010101" pitchFamily="2" charset="-122"/>
              <a:ea typeface="宋体" panose="02010600030101010101" pitchFamily="2" charset="-122"/>
            </a:endParaRPr>
          </a:p>
        </p:txBody>
      </p:sp>
      <p:pic>
        <p:nvPicPr>
          <p:cNvPr id="8" name="图片 7">
            <a:extLst>
              <a:ext uri="{FF2B5EF4-FFF2-40B4-BE49-F238E27FC236}">
                <a16:creationId xmlns:a16="http://schemas.microsoft.com/office/drawing/2014/main" id="{A4D8608D-8EDF-4EFD-BF09-B54D4766F7FA}"/>
              </a:ext>
            </a:extLst>
          </p:cNvPr>
          <p:cNvPicPr>
            <a:picLocks noChangeAspect="1"/>
          </p:cNvPicPr>
          <p:nvPr/>
        </p:nvPicPr>
        <p:blipFill>
          <a:blip r:embed="rId3"/>
          <a:stretch>
            <a:fillRect/>
          </a:stretch>
        </p:blipFill>
        <p:spPr>
          <a:xfrm>
            <a:off x="714837" y="2183338"/>
            <a:ext cx="10907668" cy="5662896"/>
          </a:xfrm>
          <a:prstGeom prst="rect">
            <a:avLst/>
          </a:prstGeom>
        </p:spPr>
      </p:pic>
      <p:pic>
        <p:nvPicPr>
          <p:cNvPr id="11" name="图片 10">
            <a:extLst>
              <a:ext uri="{FF2B5EF4-FFF2-40B4-BE49-F238E27FC236}">
                <a16:creationId xmlns:a16="http://schemas.microsoft.com/office/drawing/2014/main" id="{60493EDC-9901-4126-91C5-EEDA3F556645}"/>
              </a:ext>
            </a:extLst>
          </p:cNvPr>
          <p:cNvPicPr>
            <a:picLocks noChangeAspect="1"/>
          </p:cNvPicPr>
          <p:nvPr/>
        </p:nvPicPr>
        <p:blipFill>
          <a:blip r:embed="rId4"/>
          <a:stretch>
            <a:fillRect/>
          </a:stretch>
        </p:blipFill>
        <p:spPr>
          <a:xfrm>
            <a:off x="1154614" y="8324795"/>
            <a:ext cx="3484905" cy="512964"/>
          </a:xfrm>
          <a:prstGeom prst="rect">
            <a:avLst/>
          </a:prstGeom>
        </p:spPr>
      </p:pic>
    </p:spTree>
    <p:extLst>
      <p:ext uri="{BB962C8B-B14F-4D97-AF65-F5344CB8AC3E}">
        <p14:creationId xmlns:p14="http://schemas.microsoft.com/office/powerpoint/2010/main" val="96926036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p:cNvPicPr>
          <p:nvPr/>
        </p:nvPicPr>
        <p:blipFill>
          <a:blip r:embed="rId2">
            <a:extLst>
              <a:ext uri="{28A0092B-C50C-407E-A947-70E740481C1C}">
                <a14:useLocalDpi xmlns:a14="http://schemas.microsoft.com/office/drawing/2010/main" val="0"/>
              </a:ext>
            </a:extLst>
          </a:blip>
          <a:stretch>
            <a:fillRect/>
          </a:stretch>
        </p:blipFill>
        <p:spPr>
          <a:xfrm>
            <a:off x="-18033" y="-96253"/>
            <a:ext cx="13004800" cy="9753600"/>
          </a:xfrm>
          <a:prstGeom prst="rect">
            <a:avLst/>
          </a:prstGeom>
        </p:spPr>
      </p:pic>
      <p:sp>
        <p:nvSpPr>
          <p:cNvPr id="3" name="TextBox 2"/>
          <p:cNvSpPr txBox="1"/>
          <p:nvPr/>
        </p:nvSpPr>
        <p:spPr>
          <a:xfrm>
            <a:off x="497209" y="482808"/>
            <a:ext cx="67326" cy="192360"/>
          </a:xfrm>
          <a:prstGeom prst="rect">
            <a:avLst/>
          </a:prstGeom>
          <a:noFill/>
        </p:spPr>
        <p:txBody>
          <a:bodyPr vert="horz" wrap="none" lIns="0" tIns="0" rIns="0" bIns="0" rtlCol="0">
            <a:spAutoFit/>
          </a:bodyPr>
          <a:lstStyle/>
          <a:p>
            <a:pPr>
              <a:lnSpc>
                <a:spcPts val="1500"/>
              </a:lnSpc>
            </a:pPr>
            <a:r>
              <a:rPr lang="en-US" altLang="zh-CN" sz="1500">
                <a:solidFill>
                  <a:srgbClr val="FFFFFF"/>
                </a:solidFill>
                <a:latin typeface="Times New Roman"/>
              </a:rPr>
              <a:t>•</a:t>
            </a:r>
            <a:endParaRPr lang="zh-CN" altLang="en-US" sz="1500">
              <a:solidFill>
                <a:srgbClr val="FFFFFF"/>
              </a:solidFill>
              <a:latin typeface="Times New Roman"/>
            </a:endParaRPr>
          </a:p>
        </p:txBody>
      </p:sp>
      <p:sp>
        <p:nvSpPr>
          <p:cNvPr id="4" name="TextBox 3"/>
          <p:cNvSpPr txBox="1"/>
          <p:nvPr/>
        </p:nvSpPr>
        <p:spPr>
          <a:xfrm>
            <a:off x="281309" y="44569"/>
            <a:ext cx="1538883" cy="256480"/>
          </a:xfrm>
          <a:prstGeom prst="rect">
            <a:avLst/>
          </a:prstGeom>
          <a:noFill/>
        </p:spPr>
        <p:txBody>
          <a:bodyPr vert="horz" wrap="none" lIns="0" tIns="0" rIns="0" bIns="0" rtlCol="0">
            <a:spAutoFit/>
          </a:bodyPr>
          <a:lstStyle/>
          <a:p>
            <a:pPr>
              <a:lnSpc>
                <a:spcPts val="2000"/>
              </a:lnSpc>
            </a:pPr>
            <a:r>
              <a:rPr lang="zh-CN" altLang="en-US" sz="2000">
                <a:solidFill>
                  <a:srgbClr val="FFFFFF"/>
                </a:solidFill>
                <a:latin typeface="微软雅黑"/>
              </a:rPr>
              <a:t>机器学习基础</a:t>
            </a:r>
          </a:p>
        </p:txBody>
      </p:sp>
      <p:sp>
        <p:nvSpPr>
          <p:cNvPr id="5" name="TextBox 4"/>
          <p:cNvSpPr txBox="1"/>
          <p:nvPr/>
        </p:nvSpPr>
        <p:spPr>
          <a:xfrm>
            <a:off x="-241613" y="434548"/>
            <a:ext cx="3138680"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深度前馈神经网络：</a:t>
            </a:r>
            <a:r>
              <a:rPr lang="en-US" altLang="zh-CN" sz="2000" dirty="0">
                <a:solidFill>
                  <a:srgbClr val="FFFFFF"/>
                </a:solidFill>
                <a:latin typeface="微软雅黑"/>
              </a:rPr>
              <a:t>BP</a:t>
            </a:r>
            <a:r>
              <a:rPr lang="zh-CN" altLang="en-US" sz="2000" dirty="0">
                <a:solidFill>
                  <a:srgbClr val="FFFFFF"/>
                </a:solidFill>
                <a:latin typeface="微软雅黑"/>
              </a:rPr>
              <a:t>算法</a:t>
            </a:r>
          </a:p>
        </p:txBody>
      </p:sp>
      <p:sp>
        <p:nvSpPr>
          <p:cNvPr id="6" name="TextBox 5"/>
          <p:cNvSpPr txBox="1"/>
          <p:nvPr/>
        </p:nvSpPr>
        <p:spPr>
          <a:xfrm>
            <a:off x="281309" y="824527"/>
            <a:ext cx="11883286" cy="7181453"/>
          </a:xfrm>
          <a:prstGeom prst="rect">
            <a:avLst/>
          </a:prstGeom>
          <a:noFill/>
        </p:spPr>
        <p:txBody>
          <a:bodyPr vert="horz" wrap="square" lIns="0" tIns="0" rIns="0" bIns="0" rtlCol="0">
            <a:spAutoFit/>
          </a:bodyPr>
          <a:lstStyle/>
          <a:p>
            <a:pPr algn="l">
              <a:lnSpc>
                <a:spcPts val="8000"/>
              </a:lnSpc>
            </a:pPr>
            <a:r>
              <a:rPr lang="zh-CN" altLang="en-US" sz="2800" b="1" dirty="0">
                <a:solidFill>
                  <a:srgbClr val="FF0000"/>
                </a:solidFill>
                <a:latin typeface="宋体" panose="02010600030101010101" pitchFamily="2" charset="-122"/>
                <a:ea typeface="宋体" panose="02010600030101010101" pitchFamily="2" charset="-122"/>
              </a:rPr>
              <a:t>梯度计算：</a:t>
            </a:r>
            <a:endParaRPr lang="en-US" altLang="zh-CN" sz="2800" b="1" dirty="0">
              <a:solidFill>
                <a:srgbClr val="FF0000"/>
              </a:solidFill>
              <a:latin typeface="宋体" panose="02010600030101010101" pitchFamily="2" charset="-122"/>
              <a:ea typeface="宋体" panose="02010600030101010101" pitchFamily="2" charset="-122"/>
            </a:endParaRPr>
          </a:p>
          <a:p>
            <a:pPr algn="l">
              <a:lnSpc>
                <a:spcPts val="8000"/>
              </a:lnSpc>
            </a:pPr>
            <a:r>
              <a:rPr lang="zh-CN" altLang="en-US" sz="2800" b="1" dirty="0">
                <a:solidFill>
                  <a:schemeClr val="tx1"/>
                </a:solidFill>
                <a:latin typeface="宋体" panose="02010600030101010101" pitchFamily="2" charset="-122"/>
                <a:ea typeface="宋体" panose="02010600030101010101" pitchFamily="2" charset="-122"/>
              </a:rPr>
              <a:t>设</a:t>
            </a:r>
            <a:endParaRPr lang="en-US" altLang="zh-CN" sz="2800" b="1" dirty="0">
              <a:solidFill>
                <a:schemeClr val="tx1"/>
              </a:solidFill>
              <a:latin typeface="宋体" panose="02010600030101010101" pitchFamily="2" charset="-122"/>
              <a:ea typeface="宋体" panose="02010600030101010101" pitchFamily="2" charset="-122"/>
            </a:endParaRPr>
          </a:p>
          <a:p>
            <a:pPr algn="l">
              <a:lnSpc>
                <a:spcPts val="8000"/>
              </a:lnSpc>
            </a:pPr>
            <a:endParaRPr lang="en-US" altLang="zh-CN" sz="2800" b="1" dirty="0">
              <a:solidFill>
                <a:schemeClr val="tx1"/>
              </a:solidFill>
              <a:latin typeface="宋体" panose="02010600030101010101" pitchFamily="2" charset="-122"/>
              <a:ea typeface="宋体" panose="02010600030101010101" pitchFamily="2" charset="-122"/>
            </a:endParaRPr>
          </a:p>
          <a:p>
            <a:pPr algn="l">
              <a:lnSpc>
                <a:spcPts val="8000"/>
              </a:lnSpc>
            </a:pPr>
            <a:endParaRPr lang="en-US" altLang="zh-CN" sz="2800" b="1" dirty="0">
              <a:solidFill>
                <a:schemeClr val="tx1"/>
              </a:solidFill>
              <a:latin typeface="宋体" panose="02010600030101010101" pitchFamily="2" charset="-122"/>
              <a:ea typeface="宋体" panose="02010600030101010101" pitchFamily="2" charset="-122"/>
            </a:endParaRPr>
          </a:p>
          <a:p>
            <a:pPr algn="l">
              <a:lnSpc>
                <a:spcPts val="8000"/>
              </a:lnSpc>
            </a:pPr>
            <a:endParaRPr lang="en-US" altLang="zh-CN" sz="2800" b="1" dirty="0">
              <a:solidFill>
                <a:schemeClr val="tx1"/>
              </a:solidFill>
              <a:latin typeface="宋体" panose="02010600030101010101" pitchFamily="2" charset="-122"/>
              <a:ea typeface="宋体" panose="02010600030101010101" pitchFamily="2" charset="-122"/>
            </a:endParaRPr>
          </a:p>
          <a:p>
            <a:pPr algn="l">
              <a:lnSpc>
                <a:spcPts val="8000"/>
              </a:lnSpc>
            </a:pPr>
            <a:endParaRPr lang="en-US" altLang="zh-CN" sz="2800" b="1" dirty="0">
              <a:solidFill>
                <a:schemeClr val="tx1"/>
              </a:solidFill>
              <a:latin typeface="宋体" panose="02010600030101010101" pitchFamily="2" charset="-122"/>
              <a:ea typeface="宋体" panose="02010600030101010101" pitchFamily="2" charset="-122"/>
            </a:endParaRPr>
          </a:p>
          <a:p>
            <a:pPr algn="l">
              <a:lnSpc>
                <a:spcPts val="8000"/>
              </a:lnSpc>
            </a:pPr>
            <a:endParaRPr lang="en-US" altLang="zh-CN" sz="2800" b="1" dirty="0">
              <a:solidFill>
                <a:schemeClr val="tx1"/>
              </a:solidFill>
              <a:latin typeface="宋体" panose="02010600030101010101" pitchFamily="2" charset="-122"/>
              <a:ea typeface="宋体" panose="02010600030101010101" pitchFamily="2" charset="-122"/>
            </a:endParaRPr>
          </a:p>
        </p:txBody>
      </p:sp>
      <p:pic>
        <p:nvPicPr>
          <p:cNvPr id="7" name="图片 6">
            <a:extLst>
              <a:ext uri="{FF2B5EF4-FFF2-40B4-BE49-F238E27FC236}">
                <a16:creationId xmlns:a16="http://schemas.microsoft.com/office/drawing/2014/main" id="{2B010F65-EBCC-42C6-8F7B-F6FE973641AD}"/>
              </a:ext>
            </a:extLst>
          </p:cNvPr>
          <p:cNvPicPr>
            <a:picLocks noChangeAspect="1"/>
          </p:cNvPicPr>
          <p:nvPr/>
        </p:nvPicPr>
        <p:blipFill>
          <a:blip r:embed="rId3"/>
          <a:stretch>
            <a:fillRect/>
          </a:stretch>
        </p:blipFill>
        <p:spPr>
          <a:xfrm>
            <a:off x="748936" y="1927341"/>
            <a:ext cx="9849934" cy="2789038"/>
          </a:xfrm>
          <a:prstGeom prst="rect">
            <a:avLst/>
          </a:prstGeom>
        </p:spPr>
      </p:pic>
      <p:pic>
        <p:nvPicPr>
          <p:cNvPr id="9" name="图片 8">
            <a:extLst>
              <a:ext uri="{FF2B5EF4-FFF2-40B4-BE49-F238E27FC236}">
                <a16:creationId xmlns:a16="http://schemas.microsoft.com/office/drawing/2014/main" id="{00F3404A-EDA7-439A-8F71-DD73CDEAAA71}"/>
              </a:ext>
            </a:extLst>
          </p:cNvPr>
          <p:cNvPicPr>
            <a:picLocks noChangeAspect="1"/>
          </p:cNvPicPr>
          <p:nvPr/>
        </p:nvPicPr>
        <p:blipFill>
          <a:blip r:embed="rId4"/>
          <a:stretch>
            <a:fillRect/>
          </a:stretch>
        </p:blipFill>
        <p:spPr>
          <a:xfrm>
            <a:off x="281308" y="5021787"/>
            <a:ext cx="7610928" cy="797406"/>
          </a:xfrm>
          <a:prstGeom prst="rect">
            <a:avLst/>
          </a:prstGeom>
        </p:spPr>
      </p:pic>
      <p:pic>
        <p:nvPicPr>
          <p:cNvPr id="10" name="图片 9">
            <a:extLst>
              <a:ext uri="{FF2B5EF4-FFF2-40B4-BE49-F238E27FC236}">
                <a16:creationId xmlns:a16="http://schemas.microsoft.com/office/drawing/2014/main" id="{464F9968-D941-44A1-A246-F64202946487}"/>
              </a:ext>
            </a:extLst>
          </p:cNvPr>
          <p:cNvPicPr>
            <a:picLocks noChangeAspect="1"/>
          </p:cNvPicPr>
          <p:nvPr/>
        </p:nvPicPr>
        <p:blipFill>
          <a:blip r:embed="rId5"/>
          <a:stretch>
            <a:fillRect/>
          </a:stretch>
        </p:blipFill>
        <p:spPr>
          <a:xfrm>
            <a:off x="296267" y="6003500"/>
            <a:ext cx="11787531" cy="511164"/>
          </a:xfrm>
          <a:prstGeom prst="rect">
            <a:avLst/>
          </a:prstGeom>
        </p:spPr>
      </p:pic>
      <p:pic>
        <p:nvPicPr>
          <p:cNvPr id="12" name="图片 11">
            <a:extLst>
              <a:ext uri="{FF2B5EF4-FFF2-40B4-BE49-F238E27FC236}">
                <a16:creationId xmlns:a16="http://schemas.microsoft.com/office/drawing/2014/main" id="{5053CDC3-965B-4572-B560-38924BAA4694}"/>
              </a:ext>
            </a:extLst>
          </p:cNvPr>
          <p:cNvPicPr>
            <a:picLocks noChangeAspect="1"/>
          </p:cNvPicPr>
          <p:nvPr/>
        </p:nvPicPr>
        <p:blipFill>
          <a:blip r:embed="rId6"/>
          <a:stretch>
            <a:fillRect/>
          </a:stretch>
        </p:blipFill>
        <p:spPr>
          <a:xfrm>
            <a:off x="3964737" y="7034736"/>
            <a:ext cx="4549721" cy="1892024"/>
          </a:xfrm>
          <a:prstGeom prst="rect">
            <a:avLst/>
          </a:prstGeom>
        </p:spPr>
      </p:pic>
    </p:spTree>
    <p:extLst>
      <p:ext uri="{BB962C8B-B14F-4D97-AF65-F5344CB8AC3E}">
        <p14:creationId xmlns:p14="http://schemas.microsoft.com/office/powerpoint/2010/main" val="14447183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12">
            <a:extLst>
              <a:ext uri="{FF2B5EF4-FFF2-40B4-BE49-F238E27FC236}">
                <a16:creationId xmlns:a16="http://schemas.microsoft.com/office/drawing/2014/main" id="{51BF8800-8F90-443A-8F8B-06CABA2FCDC2}"/>
              </a:ext>
            </a:extLst>
          </p:cNvPr>
          <p:cNvSpPr>
            <a:spLocks noGrp="1" noChangeArrowheads="1"/>
          </p:cNvSpPr>
          <p:nvPr>
            <p:ph type="ftr" sz="quarter" idx="11"/>
          </p:nvPr>
        </p:nvSpPr>
        <p:spPr>
          <a:ln/>
        </p:spPr>
        <p:txBody>
          <a:bodyPr/>
          <a:lstStyle/>
          <a:p>
            <a:endParaRPr lang="en-US" altLang="zh-CN" dirty="0"/>
          </a:p>
        </p:txBody>
      </p:sp>
      <p:sp>
        <p:nvSpPr>
          <p:cNvPr id="24" name="Rectangle 13">
            <a:extLst>
              <a:ext uri="{FF2B5EF4-FFF2-40B4-BE49-F238E27FC236}">
                <a16:creationId xmlns:a16="http://schemas.microsoft.com/office/drawing/2014/main" id="{1C709EFB-D0A6-402D-AD83-23C64A3C786F}"/>
              </a:ext>
            </a:extLst>
          </p:cNvPr>
          <p:cNvSpPr>
            <a:spLocks noGrp="1" noChangeArrowheads="1"/>
          </p:cNvSpPr>
          <p:nvPr>
            <p:ph type="sldNum" sz="quarter" idx="12"/>
          </p:nvPr>
        </p:nvSpPr>
        <p:spPr>
          <a:xfrm>
            <a:off x="6380634" y="9251950"/>
            <a:ext cx="230832" cy="379591"/>
          </a:xfrm>
          <a:ln/>
        </p:spPr>
        <p:txBody>
          <a:bodyPr/>
          <a:lstStyle/>
          <a:p>
            <a:fld id="{B813FD6D-DE89-4115-80CD-70BB1E83AFAB}" type="slidenum">
              <a:rPr lang="en-US" altLang="zh-CN"/>
              <a:pPr/>
              <a:t>4</a:t>
            </a:fld>
            <a:endParaRPr lang="en-US" altLang="zh-CN"/>
          </a:p>
        </p:txBody>
      </p:sp>
      <p:sp>
        <p:nvSpPr>
          <p:cNvPr id="22" name="灯片编号占位符 8">
            <a:extLst>
              <a:ext uri="{FF2B5EF4-FFF2-40B4-BE49-F238E27FC236}">
                <a16:creationId xmlns:a16="http://schemas.microsoft.com/office/drawing/2014/main" id="{51AE9A54-9374-4D96-9944-E44DDD34DF5B}"/>
              </a:ext>
            </a:extLst>
          </p:cNvPr>
          <p:cNvSpPr txBox="1">
            <a:spLocks noGrp="1"/>
          </p:cNvSpPr>
          <p:nvPr/>
        </p:nvSpPr>
        <p:spPr bwMode="auto">
          <a:xfrm>
            <a:off x="10015502" y="8879841"/>
            <a:ext cx="2709333" cy="650240"/>
          </a:xfrm>
          <a:prstGeom prst="rect">
            <a:avLst/>
          </a:prstGeom>
          <a:noFill/>
          <a:ln>
            <a:miter lim="800000"/>
            <a:headEnd/>
            <a:tailEnd/>
          </a:ln>
        </p:spPr>
        <p:txBody>
          <a:bodyPr anchor="b"/>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eaLnBrk="1" hangingPunct="1"/>
            <a:fld id="{8C8D1A52-047A-4923-B247-3A1BAE615602}" type="slidenum">
              <a:rPr lang="en-US" altLang="zh-CN" sz="1991">
                <a:latin typeface="Tahoma" panose="020B0604030504040204" pitchFamily="34" charset="0"/>
              </a:rPr>
              <a:pPr algn="r" eaLnBrk="1" hangingPunct="1"/>
              <a:t>4</a:t>
            </a:fld>
            <a:endParaRPr lang="en-US" altLang="zh-CN" sz="1991">
              <a:latin typeface="Tahoma" panose="020B0604030504040204" pitchFamily="34" charset="0"/>
            </a:endParaRPr>
          </a:p>
        </p:txBody>
      </p:sp>
      <p:graphicFrame>
        <p:nvGraphicFramePr>
          <p:cNvPr id="1026" name="Object 3">
            <a:extLst>
              <a:ext uri="{FF2B5EF4-FFF2-40B4-BE49-F238E27FC236}">
                <a16:creationId xmlns:a16="http://schemas.microsoft.com/office/drawing/2014/main" id="{09700EB5-4F54-4FC6-909D-AFBD98C1CD8E}"/>
              </a:ext>
            </a:extLst>
          </p:cNvPr>
          <p:cNvGraphicFramePr>
            <a:graphicFrameLocks noChangeAspect="1"/>
          </p:cNvGraphicFramePr>
          <p:nvPr/>
        </p:nvGraphicFramePr>
        <p:xfrm>
          <a:off x="7071361" y="2725138"/>
          <a:ext cx="2309707" cy="1435947"/>
        </p:xfrm>
        <a:graphic>
          <a:graphicData uri="http://schemas.openxmlformats.org/presentationml/2006/ole">
            <mc:AlternateContent xmlns:mc="http://schemas.openxmlformats.org/markup-compatibility/2006">
              <mc:Choice xmlns:v="urn:schemas-microsoft-com:vml" Requires="v">
                <p:oleObj spid="_x0000_s2258" name="Equation" r:id="rId4" imgW="1079280" imgH="482400" progId="Equation.DSMT4">
                  <p:embed/>
                </p:oleObj>
              </mc:Choice>
              <mc:Fallback>
                <p:oleObj name="Equation" r:id="rId4" imgW="1079280" imgH="482400" progId="Equation.DSMT4">
                  <p:embed/>
                  <p:pic>
                    <p:nvPicPr>
                      <p:cNvPr id="1026" name="Object 3">
                        <a:extLst>
                          <a:ext uri="{FF2B5EF4-FFF2-40B4-BE49-F238E27FC236}">
                            <a16:creationId xmlns:a16="http://schemas.microsoft.com/office/drawing/2014/main" id="{09700EB5-4F54-4FC6-909D-AFBD98C1CD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1361" y="2725138"/>
                        <a:ext cx="2309707" cy="14359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7" name="Object 4">
            <a:extLst>
              <a:ext uri="{FF2B5EF4-FFF2-40B4-BE49-F238E27FC236}">
                <a16:creationId xmlns:a16="http://schemas.microsoft.com/office/drawing/2014/main" id="{FBF935F1-06F6-4F8C-9EBF-F0C74CD3BC51}"/>
              </a:ext>
            </a:extLst>
          </p:cNvPr>
          <p:cNvGraphicFramePr>
            <a:graphicFrameLocks noChangeAspect="1"/>
          </p:cNvGraphicFramePr>
          <p:nvPr/>
        </p:nvGraphicFramePr>
        <p:xfrm>
          <a:off x="10087752" y="4465884"/>
          <a:ext cx="2280356" cy="1435947"/>
        </p:xfrm>
        <a:graphic>
          <a:graphicData uri="http://schemas.openxmlformats.org/presentationml/2006/ole">
            <mc:AlternateContent xmlns:mc="http://schemas.openxmlformats.org/markup-compatibility/2006">
              <mc:Choice xmlns:v="urn:schemas-microsoft-com:vml" Requires="v">
                <p:oleObj spid="_x0000_s2259" name="Equation" r:id="rId6" imgW="1066680" imgH="482400" progId="Equation.DSMT4">
                  <p:embed/>
                </p:oleObj>
              </mc:Choice>
              <mc:Fallback>
                <p:oleObj name="Equation" r:id="rId6" imgW="1066680" imgH="482400" progId="Equation.DSMT4">
                  <p:embed/>
                  <p:pic>
                    <p:nvPicPr>
                      <p:cNvPr id="1027" name="Object 4">
                        <a:extLst>
                          <a:ext uri="{FF2B5EF4-FFF2-40B4-BE49-F238E27FC236}">
                            <a16:creationId xmlns:a16="http://schemas.microsoft.com/office/drawing/2014/main" id="{FBF935F1-06F6-4F8C-9EBF-F0C74CD3BC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87752" y="4465884"/>
                        <a:ext cx="2280356" cy="14359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8" name="Object 6">
            <a:extLst>
              <a:ext uri="{FF2B5EF4-FFF2-40B4-BE49-F238E27FC236}">
                <a16:creationId xmlns:a16="http://schemas.microsoft.com/office/drawing/2014/main" id="{0E2C1B47-9E36-418F-95B8-B300335B0259}"/>
              </a:ext>
            </a:extLst>
          </p:cNvPr>
          <p:cNvGraphicFramePr>
            <a:graphicFrameLocks noChangeAspect="1"/>
          </p:cNvGraphicFramePr>
          <p:nvPr/>
        </p:nvGraphicFramePr>
        <p:xfrm>
          <a:off x="7014916" y="4465884"/>
          <a:ext cx="2309706" cy="1435947"/>
        </p:xfrm>
        <a:graphic>
          <a:graphicData uri="http://schemas.openxmlformats.org/presentationml/2006/ole">
            <mc:AlternateContent xmlns:mc="http://schemas.openxmlformats.org/markup-compatibility/2006">
              <mc:Choice xmlns:v="urn:schemas-microsoft-com:vml" Requires="v">
                <p:oleObj spid="_x0000_s2260" name="Equation" r:id="rId8" imgW="1079280" imgH="482400" progId="Equation.DSMT4">
                  <p:embed/>
                </p:oleObj>
              </mc:Choice>
              <mc:Fallback>
                <p:oleObj name="Equation" r:id="rId8" imgW="1079280" imgH="482400" progId="Equation.DSMT4">
                  <p:embed/>
                  <p:pic>
                    <p:nvPicPr>
                      <p:cNvPr id="1028" name="Object 6">
                        <a:extLst>
                          <a:ext uri="{FF2B5EF4-FFF2-40B4-BE49-F238E27FC236}">
                            <a16:creationId xmlns:a16="http://schemas.microsoft.com/office/drawing/2014/main" id="{0E2C1B47-9E36-418F-95B8-B300335B025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14916" y="4465884"/>
                        <a:ext cx="2309706" cy="14359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9" name="Object 7">
            <a:extLst>
              <a:ext uri="{FF2B5EF4-FFF2-40B4-BE49-F238E27FC236}">
                <a16:creationId xmlns:a16="http://schemas.microsoft.com/office/drawing/2014/main" id="{CDF8BAEB-FB23-40C1-8BC4-0AB3DC48FE84}"/>
              </a:ext>
            </a:extLst>
          </p:cNvPr>
          <p:cNvGraphicFramePr>
            <a:graphicFrameLocks noChangeAspect="1"/>
          </p:cNvGraphicFramePr>
          <p:nvPr/>
        </p:nvGraphicFramePr>
        <p:xfrm>
          <a:off x="10029050" y="2725138"/>
          <a:ext cx="2309707" cy="1435947"/>
        </p:xfrm>
        <a:graphic>
          <a:graphicData uri="http://schemas.openxmlformats.org/presentationml/2006/ole">
            <mc:AlternateContent xmlns:mc="http://schemas.openxmlformats.org/markup-compatibility/2006">
              <mc:Choice xmlns:v="urn:schemas-microsoft-com:vml" Requires="v">
                <p:oleObj spid="_x0000_s2261" name="Equation" r:id="rId10" imgW="1079280" imgH="482400" progId="Equation.DSMT4">
                  <p:embed/>
                </p:oleObj>
              </mc:Choice>
              <mc:Fallback>
                <p:oleObj name="Equation" r:id="rId10" imgW="1079280" imgH="482400" progId="Equation.DSMT4">
                  <p:embed/>
                  <p:pic>
                    <p:nvPicPr>
                      <p:cNvPr id="1029" name="Object 7">
                        <a:extLst>
                          <a:ext uri="{FF2B5EF4-FFF2-40B4-BE49-F238E27FC236}">
                            <a16:creationId xmlns:a16="http://schemas.microsoft.com/office/drawing/2014/main" id="{CDF8BAEB-FB23-40C1-8BC4-0AB3DC48FE8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29050" y="2725138"/>
                        <a:ext cx="2309707" cy="14359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35" name="Group 20">
            <a:extLst>
              <a:ext uri="{FF2B5EF4-FFF2-40B4-BE49-F238E27FC236}">
                <a16:creationId xmlns:a16="http://schemas.microsoft.com/office/drawing/2014/main" id="{39E92DA2-A858-47CD-9067-C37E50833AA0}"/>
              </a:ext>
            </a:extLst>
          </p:cNvPr>
          <p:cNvGrpSpPr>
            <a:grpSpLocks/>
          </p:cNvGrpSpPr>
          <p:nvPr/>
        </p:nvGrpSpPr>
        <p:grpSpPr bwMode="auto">
          <a:xfrm>
            <a:off x="1995875" y="3048000"/>
            <a:ext cx="4768427" cy="3467947"/>
            <a:chOff x="1824" y="2448"/>
            <a:chExt cx="2112" cy="1536"/>
          </a:xfrm>
        </p:grpSpPr>
        <p:graphicFrame>
          <p:nvGraphicFramePr>
            <p:cNvPr id="1030" name="Object 5">
              <a:extLst>
                <a:ext uri="{FF2B5EF4-FFF2-40B4-BE49-F238E27FC236}">
                  <a16:creationId xmlns:a16="http://schemas.microsoft.com/office/drawing/2014/main" id="{91D4D2E6-396E-4CBF-9FCA-769536E17751}"/>
                </a:ext>
              </a:extLst>
            </p:cNvPr>
            <p:cNvGraphicFramePr>
              <a:graphicFrameLocks noChangeAspect="1"/>
            </p:cNvGraphicFramePr>
            <p:nvPr/>
          </p:nvGraphicFramePr>
          <p:xfrm>
            <a:off x="1976" y="2823"/>
            <a:ext cx="177" cy="341"/>
          </p:xfrm>
          <a:graphic>
            <a:graphicData uri="http://schemas.openxmlformats.org/presentationml/2006/ole">
              <mc:AlternateContent xmlns:mc="http://schemas.openxmlformats.org/markup-compatibility/2006">
                <mc:Choice xmlns:v="urn:schemas-microsoft-com:vml" Requires="v">
                  <p:oleObj spid="_x0000_s2262" name="Equation" r:id="rId12" imgW="164880" imgH="228600" progId="Equation.DSMT4">
                    <p:embed/>
                  </p:oleObj>
                </mc:Choice>
                <mc:Fallback>
                  <p:oleObj name="Equation" r:id="rId12" imgW="164880" imgH="228600" progId="Equation.DSMT4">
                    <p:embed/>
                    <p:pic>
                      <p:nvPicPr>
                        <p:cNvPr id="1030" name="Object 5">
                          <a:extLst>
                            <a:ext uri="{FF2B5EF4-FFF2-40B4-BE49-F238E27FC236}">
                              <a16:creationId xmlns:a16="http://schemas.microsoft.com/office/drawing/2014/main" id="{91D4D2E6-396E-4CBF-9FCA-769536E1775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76" y="2823"/>
                          <a:ext cx="177" cy="3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38" name="Line 8">
              <a:extLst>
                <a:ext uri="{FF2B5EF4-FFF2-40B4-BE49-F238E27FC236}">
                  <a16:creationId xmlns:a16="http://schemas.microsoft.com/office/drawing/2014/main" id="{B8C1EEA8-BD39-44C8-A43A-59415F3B0699}"/>
                </a:ext>
              </a:extLst>
            </p:cNvPr>
            <p:cNvSpPr>
              <a:spLocks noChangeShapeType="1"/>
            </p:cNvSpPr>
            <p:nvPr/>
          </p:nvSpPr>
          <p:spPr bwMode="auto">
            <a:xfrm>
              <a:off x="1824" y="3696"/>
              <a:ext cx="2112"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5120"/>
            </a:p>
          </p:txBody>
        </p:sp>
        <p:sp>
          <p:nvSpPr>
            <p:cNvPr id="1039" name="Line 9">
              <a:extLst>
                <a:ext uri="{FF2B5EF4-FFF2-40B4-BE49-F238E27FC236}">
                  <a16:creationId xmlns:a16="http://schemas.microsoft.com/office/drawing/2014/main" id="{2E4734EE-E61D-4E16-9081-8BB30ECFE5E8}"/>
                </a:ext>
              </a:extLst>
            </p:cNvPr>
            <p:cNvSpPr>
              <a:spLocks noChangeShapeType="1"/>
            </p:cNvSpPr>
            <p:nvPr/>
          </p:nvSpPr>
          <p:spPr bwMode="auto">
            <a:xfrm flipV="1">
              <a:off x="2160" y="2448"/>
              <a:ext cx="0" cy="148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5120"/>
            </a:p>
          </p:txBody>
        </p:sp>
        <p:sp>
          <p:nvSpPr>
            <p:cNvPr id="1040" name="Oval 10">
              <a:extLst>
                <a:ext uri="{FF2B5EF4-FFF2-40B4-BE49-F238E27FC236}">
                  <a16:creationId xmlns:a16="http://schemas.microsoft.com/office/drawing/2014/main" id="{1E536722-4B1A-4601-B26C-E501BC43649A}"/>
                </a:ext>
              </a:extLst>
            </p:cNvPr>
            <p:cNvSpPr>
              <a:spLocks noChangeArrowheads="1"/>
            </p:cNvSpPr>
            <p:nvPr/>
          </p:nvSpPr>
          <p:spPr bwMode="auto">
            <a:xfrm>
              <a:off x="2112" y="2880"/>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5120"/>
            </a:p>
          </p:txBody>
        </p:sp>
        <p:sp>
          <p:nvSpPr>
            <p:cNvPr id="1041" name="Oval 11">
              <a:extLst>
                <a:ext uri="{FF2B5EF4-FFF2-40B4-BE49-F238E27FC236}">
                  <a16:creationId xmlns:a16="http://schemas.microsoft.com/office/drawing/2014/main" id="{1B77FBBF-5DF4-4C4C-936A-77A77D10B8EC}"/>
                </a:ext>
              </a:extLst>
            </p:cNvPr>
            <p:cNvSpPr>
              <a:spLocks noChangeArrowheads="1"/>
            </p:cNvSpPr>
            <p:nvPr/>
          </p:nvSpPr>
          <p:spPr bwMode="auto">
            <a:xfrm>
              <a:off x="2976" y="2880"/>
              <a:ext cx="96" cy="96"/>
            </a:xfrm>
            <a:prstGeom prst="ellipse">
              <a:avLst/>
            </a:prstGeom>
            <a:solidFill>
              <a:schemeClr val="accent1"/>
            </a:solidFill>
            <a:ln w="12700">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5120"/>
            </a:p>
          </p:txBody>
        </p:sp>
        <p:sp>
          <p:nvSpPr>
            <p:cNvPr id="1042" name="Oval 12">
              <a:extLst>
                <a:ext uri="{FF2B5EF4-FFF2-40B4-BE49-F238E27FC236}">
                  <a16:creationId xmlns:a16="http://schemas.microsoft.com/office/drawing/2014/main" id="{1A281A29-5491-4F63-97B7-F5A2536772D9}"/>
                </a:ext>
              </a:extLst>
            </p:cNvPr>
            <p:cNvSpPr>
              <a:spLocks noChangeArrowheads="1"/>
            </p:cNvSpPr>
            <p:nvPr/>
          </p:nvSpPr>
          <p:spPr bwMode="auto">
            <a:xfrm>
              <a:off x="2112" y="3648"/>
              <a:ext cx="96" cy="96"/>
            </a:xfrm>
            <a:prstGeom prst="ellipse">
              <a:avLst/>
            </a:prstGeom>
            <a:solidFill>
              <a:schemeClr val="accent1"/>
            </a:solidFill>
            <a:ln w="12700">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5120"/>
            </a:p>
          </p:txBody>
        </p:sp>
        <p:sp>
          <p:nvSpPr>
            <p:cNvPr id="1043" name="Oval 13">
              <a:extLst>
                <a:ext uri="{FF2B5EF4-FFF2-40B4-BE49-F238E27FC236}">
                  <a16:creationId xmlns:a16="http://schemas.microsoft.com/office/drawing/2014/main" id="{CB04418A-D6A8-48D0-AECD-B1D4D9E3D6E9}"/>
                </a:ext>
              </a:extLst>
            </p:cNvPr>
            <p:cNvSpPr>
              <a:spLocks noChangeArrowheads="1"/>
            </p:cNvSpPr>
            <p:nvPr/>
          </p:nvSpPr>
          <p:spPr bwMode="auto">
            <a:xfrm>
              <a:off x="2976" y="3648"/>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5120"/>
            </a:p>
          </p:txBody>
        </p:sp>
        <p:graphicFrame>
          <p:nvGraphicFramePr>
            <p:cNvPr id="1031" name="Object 14">
              <a:extLst>
                <a:ext uri="{FF2B5EF4-FFF2-40B4-BE49-F238E27FC236}">
                  <a16:creationId xmlns:a16="http://schemas.microsoft.com/office/drawing/2014/main" id="{8F947A09-C229-4C2B-9C83-802337CB7724}"/>
                </a:ext>
              </a:extLst>
            </p:cNvPr>
            <p:cNvGraphicFramePr>
              <a:graphicFrameLocks noChangeAspect="1"/>
            </p:cNvGraphicFramePr>
            <p:nvPr/>
          </p:nvGraphicFramePr>
          <p:xfrm>
            <a:off x="1981" y="3639"/>
            <a:ext cx="164" cy="341"/>
          </p:xfrm>
          <a:graphic>
            <a:graphicData uri="http://schemas.openxmlformats.org/presentationml/2006/ole">
              <mc:AlternateContent xmlns:mc="http://schemas.openxmlformats.org/markup-compatibility/2006">
                <mc:Choice xmlns:v="urn:schemas-microsoft-com:vml" Requires="v">
                  <p:oleObj spid="_x0000_s2263" name="Equation" r:id="rId14" imgW="152280" imgH="228600" progId="Equation.DSMT4">
                    <p:embed/>
                  </p:oleObj>
                </mc:Choice>
                <mc:Fallback>
                  <p:oleObj name="Equation" r:id="rId14" imgW="152280" imgH="228600" progId="Equation.DSMT4">
                    <p:embed/>
                    <p:pic>
                      <p:nvPicPr>
                        <p:cNvPr id="1031" name="Object 14">
                          <a:extLst>
                            <a:ext uri="{FF2B5EF4-FFF2-40B4-BE49-F238E27FC236}">
                              <a16:creationId xmlns:a16="http://schemas.microsoft.com/office/drawing/2014/main" id="{8F947A09-C229-4C2B-9C83-802337CB772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81" y="3639"/>
                          <a:ext cx="164" cy="3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2" name="Object 15">
              <a:extLst>
                <a:ext uri="{FF2B5EF4-FFF2-40B4-BE49-F238E27FC236}">
                  <a16:creationId xmlns:a16="http://schemas.microsoft.com/office/drawing/2014/main" id="{7F494E2D-8435-45AA-ABF4-BE5BAEB679EA}"/>
                </a:ext>
              </a:extLst>
            </p:cNvPr>
            <p:cNvGraphicFramePr>
              <a:graphicFrameLocks noChangeAspect="1"/>
            </p:cNvGraphicFramePr>
            <p:nvPr/>
          </p:nvGraphicFramePr>
          <p:xfrm>
            <a:off x="3073" y="2823"/>
            <a:ext cx="177" cy="341"/>
          </p:xfrm>
          <a:graphic>
            <a:graphicData uri="http://schemas.openxmlformats.org/presentationml/2006/ole">
              <mc:AlternateContent xmlns:mc="http://schemas.openxmlformats.org/markup-compatibility/2006">
                <mc:Choice xmlns:v="urn:schemas-microsoft-com:vml" Requires="v">
                  <p:oleObj spid="_x0000_s2264" name="Equation" r:id="rId16" imgW="164880" imgH="228600" progId="Equation.DSMT4">
                    <p:embed/>
                  </p:oleObj>
                </mc:Choice>
                <mc:Fallback>
                  <p:oleObj name="Equation" r:id="rId16" imgW="164880" imgH="228600" progId="Equation.DSMT4">
                    <p:embed/>
                    <p:pic>
                      <p:nvPicPr>
                        <p:cNvPr id="1032" name="Object 15">
                          <a:extLst>
                            <a:ext uri="{FF2B5EF4-FFF2-40B4-BE49-F238E27FC236}">
                              <a16:creationId xmlns:a16="http://schemas.microsoft.com/office/drawing/2014/main" id="{7F494E2D-8435-45AA-ABF4-BE5BAEB679E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73" y="2823"/>
                          <a:ext cx="177" cy="3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3" name="Object 16">
              <a:extLst>
                <a:ext uri="{FF2B5EF4-FFF2-40B4-BE49-F238E27FC236}">
                  <a16:creationId xmlns:a16="http://schemas.microsoft.com/office/drawing/2014/main" id="{8AAF13E5-ADCA-42FE-ABD6-781D1D4E0988}"/>
                </a:ext>
              </a:extLst>
            </p:cNvPr>
            <p:cNvGraphicFramePr>
              <a:graphicFrameLocks noChangeAspect="1"/>
            </p:cNvGraphicFramePr>
            <p:nvPr/>
          </p:nvGraphicFramePr>
          <p:xfrm>
            <a:off x="3086" y="3643"/>
            <a:ext cx="177" cy="341"/>
          </p:xfrm>
          <a:graphic>
            <a:graphicData uri="http://schemas.openxmlformats.org/presentationml/2006/ole">
              <mc:AlternateContent xmlns:mc="http://schemas.openxmlformats.org/markup-compatibility/2006">
                <mc:Choice xmlns:v="urn:schemas-microsoft-com:vml" Requires="v">
                  <p:oleObj spid="_x0000_s2265" name="Equation" r:id="rId18" imgW="164880" imgH="228600" progId="Equation.DSMT4">
                    <p:embed/>
                  </p:oleObj>
                </mc:Choice>
                <mc:Fallback>
                  <p:oleObj name="Equation" r:id="rId18" imgW="164880" imgH="228600" progId="Equation.DSMT4">
                    <p:embed/>
                    <p:pic>
                      <p:nvPicPr>
                        <p:cNvPr id="1033" name="Object 16">
                          <a:extLst>
                            <a:ext uri="{FF2B5EF4-FFF2-40B4-BE49-F238E27FC236}">
                              <a16:creationId xmlns:a16="http://schemas.microsoft.com/office/drawing/2014/main" id="{8AAF13E5-ADCA-42FE-ABD6-781D1D4E098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086" y="3643"/>
                          <a:ext cx="177" cy="3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44" name="Line 17">
              <a:extLst>
                <a:ext uri="{FF2B5EF4-FFF2-40B4-BE49-F238E27FC236}">
                  <a16:creationId xmlns:a16="http://schemas.microsoft.com/office/drawing/2014/main" id="{9C66629D-7DAB-40AF-9441-DED5DA68C380}"/>
                </a:ext>
              </a:extLst>
            </p:cNvPr>
            <p:cNvSpPr>
              <a:spLocks noChangeShapeType="1"/>
            </p:cNvSpPr>
            <p:nvPr/>
          </p:nvSpPr>
          <p:spPr bwMode="auto">
            <a:xfrm>
              <a:off x="2064" y="2928"/>
              <a:ext cx="1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5120"/>
            </a:p>
          </p:txBody>
        </p:sp>
        <p:sp>
          <p:nvSpPr>
            <p:cNvPr id="1045" name="Line 18">
              <a:extLst>
                <a:ext uri="{FF2B5EF4-FFF2-40B4-BE49-F238E27FC236}">
                  <a16:creationId xmlns:a16="http://schemas.microsoft.com/office/drawing/2014/main" id="{6CD414F1-9772-400D-8D9F-D43ACBEF97F5}"/>
                </a:ext>
              </a:extLst>
            </p:cNvPr>
            <p:cNvSpPr>
              <a:spLocks noChangeShapeType="1"/>
            </p:cNvSpPr>
            <p:nvPr/>
          </p:nvSpPr>
          <p:spPr bwMode="auto">
            <a:xfrm>
              <a:off x="3024" y="3600"/>
              <a:ext cx="0" cy="19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5120"/>
            </a:p>
          </p:txBody>
        </p:sp>
      </p:grpSp>
      <p:sp>
        <p:nvSpPr>
          <p:cNvPr id="1036" name="Rectangle 19">
            <a:extLst>
              <a:ext uri="{FF2B5EF4-FFF2-40B4-BE49-F238E27FC236}">
                <a16:creationId xmlns:a16="http://schemas.microsoft.com/office/drawing/2014/main" id="{9788C983-904D-45BA-8B96-2EA5D7671F74}"/>
              </a:ext>
            </a:extLst>
          </p:cNvPr>
          <p:cNvSpPr>
            <a:spLocks noGrp="1" noChangeArrowheads="1"/>
          </p:cNvSpPr>
          <p:nvPr>
            <p:ph type="title" sz="quarter"/>
          </p:nvPr>
        </p:nvSpPr>
        <p:spPr/>
        <p:txBody>
          <a:bodyPr/>
          <a:lstStyle/>
          <a:p>
            <a:pPr algn="ctr" eaLnBrk="1" hangingPunct="1"/>
            <a:r>
              <a:rPr lang="en-US" altLang="zh-CN" b="1" dirty="0">
                <a:latin typeface="Times New Roman" panose="02020603050405020304" pitchFamily="18" charset="0"/>
              </a:rPr>
              <a:t>XOR </a:t>
            </a:r>
            <a:r>
              <a:rPr lang="zh-CN" altLang="en-US" b="1" dirty="0">
                <a:latin typeface="Times New Roman" panose="02020603050405020304" pitchFamily="18" charset="0"/>
              </a:rPr>
              <a:t>问题</a:t>
            </a:r>
            <a:endParaRPr lang="en-US" altLang="zh-CN" b="1" dirty="0">
              <a:latin typeface="Times New Roman" panose="02020603050405020304" pitchFamily="18" charset="0"/>
            </a:endParaRPr>
          </a:p>
        </p:txBody>
      </p:sp>
    </p:spTree>
    <p:extLst>
      <p:ext uri="{BB962C8B-B14F-4D97-AF65-F5344CB8AC3E}">
        <p14:creationId xmlns:p14="http://schemas.microsoft.com/office/powerpoint/2010/main" val="4013246277"/>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p:cNvPicPr>
          <p:nvPr/>
        </p:nvPicPr>
        <p:blipFill>
          <a:blip r:embed="rId2">
            <a:extLst>
              <a:ext uri="{28A0092B-C50C-407E-A947-70E740481C1C}">
                <a14:useLocalDpi xmlns:a14="http://schemas.microsoft.com/office/drawing/2010/main" val="0"/>
              </a:ext>
            </a:extLst>
          </a:blip>
          <a:stretch>
            <a:fillRect/>
          </a:stretch>
        </p:blipFill>
        <p:spPr>
          <a:xfrm>
            <a:off x="-18033" y="-96253"/>
            <a:ext cx="13004800" cy="9753600"/>
          </a:xfrm>
          <a:prstGeom prst="rect">
            <a:avLst/>
          </a:prstGeom>
        </p:spPr>
      </p:pic>
      <p:sp>
        <p:nvSpPr>
          <p:cNvPr id="3" name="TextBox 2"/>
          <p:cNvSpPr txBox="1"/>
          <p:nvPr/>
        </p:nvSpPr>
        <p:spPr>
          <a:xfrm>
            <a:off x="497209" y="482808"/>
            <a:ext cx="67326" cy="192360"/>
          </a:xfrm>
          <a:prstGeom prst="rect">
            <a:avLst/>
          </a:prstGeom>
          <a:noFill/>
        </p:spPr>
        <p:txBody>
          <a:bodyPr vert="horz" wrap="none" lIns="0" tIns="0" rIns="0" bIns="0" rtlCol="0">
            <a:spAutoFit/>
          </a:bodyPr>
          <a:lstStyle/>
          <a:p>
            <a:pPr>
              <a:lnSpc>
                <a:spcPts val="1500"/>
              </a:lnSpc>
            </a:pPr>
            <a:r>
              <a:rPr lang="en-US" altLang="zh-CN" sz="1500">
                <a:solidFill>
                  <a:srgbClr val="FFFFFF"/>
                </a:solidFill>
                <a:latin typeface="Times New Roman"/>
              </a:rPr>
              <a:t>•</a:t>
            </a:r>
            <a:endParaRPr lang="zh-CN" altLang="en-US" sz="1500">
              <a:solidFill>
                <a:srgbClr val="FFFFFF"/>
              </a:solidFill>
              <a:latin typeface="Times New Roman"/>
            </a:endParaRPr>
          </a:p>
        </p:txBody>
      </p:sp>
      <p:sp>
        <p:nvSpPr>
          <p:cNvPr id="4" name="TextBox 3"/>
          <p:cNvSpPr txBox="1"/>
          <p:nvPr/>
        </p:nvSpPr>
        <p:spPr>
          <a:xfrm>
            <a:off x="281309" y="44569"/>
            <a:ext cx="1538883" cy="256480"/>
          </a:xfrm>
          <a:prstGeom prst="rect">
            <a:avLst/>
          </a:prstGeom>
          <a:noFill/>
        </p:spPr>
        <p:txBody>
          <a:bodyPr vert="horz" wrap="none" lIns="0" tIns="0" rIns="0" bIns="0" rtlCol="0">
            <a:spAutoFit/>
          </a:bodyPr>
          <a:lstStyle/>
          <a:p>
            <a:pPr>
              <a:lnSpc>
                <a:spcPts val="2000"/>
              </a:lnSpc>
            </a:pPr>
            <a:r>
              <a:rPr lang="zh-CN" altLang="en-US" sz="2000">
                <a:solidFill>
                  <a:srgbClr val="FFFFFF"/>
                </a:solidFill>
                <a:latin typeface="微软雅黑"/>
              </a:rPr>
              <a:t>机器学习基础</a:t>
            </a:r>
          </a:p>
        </p:txBody>
      </p:sp>
      <p:sp>
        <p:nvSpPr>
          <p:cNvPr id="5" name="TextBox 4"/>
          <p:cNvSpPr txBox="1"/>
          <p:nvPr/>
        </p:nvSpPr>
        <p:spPr>
          <a:xfrm>
            <a:off x="-241613" y="434548"/>
            <a:ext cx="3138680"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深度前馈神经网络：</a:t>
            </a:r>
            <a:r>
              <a:rPr lang="en-US" altLang="zh-CN" sz="2000" dirty="0">
                <a:solidFill>
                  <a:srgbClr val="FFFFFF"/>
                </a:solidFill>
                <a:latin typeface="微软雅黑"/>
              </a:rPr>
              <a:t>BP</a:t>
            </a:r>
            <a:r>
              <a:rPr lang="zh-CN" altLang="en-US" sz="2000" dirty="0">
                <a:solidFill>
                  <a:srgbClr val="FFFFFF"/>
                </a:solidFill>
                <a:latin typeface="微软雅黑"/>
              </a:rPr>
              <a:t>算法</a:t>
            </a:r>
          </a:p>
        </p:txBody>
      </p:sp>
      <p:sp>
        <p:nvSpPr>
          <p:cNvPr id="6" name="TextBox 5"/>
          <p:cNvSpPr txBox="1"/>
          <p:nvPr/>
        </p:nvSpPr>
        <p:spPr>
          <a:xfrm>
            <a:off x="281309" y="824527"/>
            <a:ext cx="11883286" cy="7181453"/>
          </a:xfrm>
          <a:prstGeom prst="rect">
            <a:avLst/>
          </a:prstGeom>
          <a:noFill/>
        </p:spPr>
        <p:txBody>
          <a:bodyPr vert="horz" wrap="square" lIns="0" tIns="0" rIns="0" bIns="0" rtlCol="0">
            <a:spAutoFit/>
          </a:bodyPr>
          <a:lstStyle/>
          <a:p>
            <a:pPr algn="l">
              <a:lnSpc>
                <a:spcPts val="8000"/>
              </a:lnSpc>
            </a:pPr>
            <a:r>
              <a:rPr lang="zh-CN" altLang="en-US" sz="2800" b="1" dirty="0">
                <a:solidFill>
                  <a:srgbClr val="FF0000"/>
                </a:solidFill>
                <a:latin typeface="宋体" panose="02010600030101010101" pitchFamily="2" charset="-122"/>
                <a:ea typeface="宋体" panose="02010600030101010101" pitchFamily="2" charset="-122"/>
              </a:rPr>
              <a:t>梯度计算：</a:t>
            </a:r>
            <a:endParaRPr lang="en-US" altLang="zh-CN" sz="2800" b="1" dirty="0">
              <a:solidFill>
                <a:srgbClr val="FF0000"/>
              </a:solidFill>
              <a:latin typeface="宋体" panose="02010600030101010101" pitchFamily="2" charset="-122"/>
              <a:ea typeface="宋体" panose="02010600030101010101" pitchFamily="2" charset="-122"/>
            </a:endParaRPr>
          </a:p>
          <a:p>
            <a:pPr algn="l">
              <a:lnSpc>
                <a:spcPts val="8000"/>
              </a:lnSpc>
            </a:pPr>
            <a:r>
              <a:rPr lang="zh-CN" altLang="en-US" sz="2800" b="1" dirty="0">
                <a:solidFill>
                  <a:schemeClr val="tx1"/>
                </a:solidFill>
                <a:latin typeface="宋体" panose="02010600030101010101" pitchFamily="2" charset="-122"/>
                <a:ea typeface="宋体" panose="02010600030101010101" pitchFamily="2" charset="-122"/>
              </a:rPr>
              <a:t>用向量方式表示：</a:t>
            </a:r>
            <a:endParaRPr lang="en-US" altLang="zh-CN" sz="2800" b="1" dirty="0">
              <a:solidFill>
                <a:schemeClr val="tx1"/>
              </a:solidFill>
              <a:latin typeface="宋体" panose="02010600030101010101" pitchFamily="2" charset="-122"/>
              <a:ea typeface="宋体" panose="02010600030101010101" pitchFamily="2" charset="-122"/>
            </a:endParaRPr>
          </a:p>
          <a:p>
            <a:pPr algn="l">
              <a:lnSpc>
                <a:spcPts val="8000"/>
              </a:lnSpc>
            </a:pPr>
            <a:endParaRPr lang="en-US" altLang="zh-CN" sz="2800" b="1" dirty="0">
              <a:solidFill>
                <a:schemeClr val="tx1"/>
              </a:solidFill>
              <a:latin typeface="宋体" panose="02010600030101010101" pitchFamily="2" charset="-122"/>
              <a:ea typeface="宋体" panose="02010600030101010101" pitchFamily="2" charset="-122"/>
            </a:endParaRPr>
          </a:p>
          <a:p>
            <a:pPr algn="l">
              <a:lnSpc>
                <a:spcPts val="8000"/>
              </a:lnSpc>
            </a:pPr>
            <a:endParaRPr lang="en-US" altLang="zh-CN" sz="2800" b="1" dirty="0">
              <a:solidFill>
                <a:schemeClr val="tx1"/>
              </a:solidFill>
              <a:latin typeface="宋体" panose="02010600030101010101" pitchFamily="2" charset="-122"/>
              <a:ea typeface="宋体" panose="02010600030101010101" pitchFamily="2" charset="-122"/>
            </a:endParaRPr>
          </a:p>
          <a:p>
            <a:pPr algn="l">
              <a:lnSpc>
                <a:spcPts val="8000"/>
              </a:lnSpc>
            </a:pPr>
            <a:endParaRPr lang="en-US" altLang="zh-CN" sz="2800" b="1" dirty="0">
              <a:solidFill>
                <a:schemeClr val="tx1"/>
              </a:solidFill>
              <a:latin typeface="宋体" panose="02010600030101010101" pitchFamily="2" charset="-122"/>
              <a:ea typeface="宋体" panose="02010600030101010101" pitchFamily="2" charset="-122"/>
            </a:endParaRPr>
          </a:p>
          <a:p>
            <a:pPr algn="l">
              <a:lnSpc>
                <a:spcPts val="8000"/>
              </a:lnSpc>
            </a:pPr>
            <a:endParaRPr lang="en-US" altLang="zh-CN" sz="2800" b="1" dirty="0">
              <a:solidFill>
                <a:schemeClr val="tx1"/>
              </a:solidFill>
              <a:latin typeface="宋体" panose="02010600030101010101" pitchFamily="2" charset="-122"/>
              <a:ea typeface="宋体" panose="02010600030101010101" pitchFamily="2" charset="-122"/>
            </a:endParaRPr>
          </a:p>
          <a:p>
            <a:pPr algn="l">
              <a:lnSpc>
                <a:spcPts val="8000"/>
              </a:lnSpc>
            </a:pPr>
            <a:endParaRPr lang="en-US" altLang="zh-CN" sz="2800" b="1" dirty="0">
              <a:solidFill>
                <a:schemeClr val="tx1"/>
              </a:solidFill>
              <a:latin typeface="宋体" panose="02010600030101010101" pitchFamily="2" charset="-122"/>
              <a:ea typeface="宋体" panose="02010600030101010101" pitchFamily="2" charset="-122"/>
            </a:endParaRPr>
          </a:p>
        </p:txBody>
      </p:sp>
      <p:pic>
        <p:nvPicPr>
          <p:cNvPr id="8" name="图片 7">
            <a:extLst>
              <a:ext uri="{FF2B5EF4-FFF2-40B4-BE49-F238E27FC236}">
                <a16:creationId xmlns:a16="http://schemas.microsoft.com/office/drawing/2014/main" id="{69E56C48-7ABD-4E8A-A25D-BBD7D625ADE9}"/>
              </a:ext>
            </a:extLst>
          </p:cNvPr>
          <p:cNvPicPr>
            <a:picLocks noChangeAspect="1"/>
          </p:cNvPicPr>
          <p:nvPr/>
        </p:nvPicPr>
        <p:blipFill>
          <a:blip r:embed="rId3"/>
          <a:stretch>
            <a:fillRect/>
          </a:stretch>
        </p:blipFill>
        <p:spPr>
          <a:xfrm>
            <a:off x="281309" y="3404301"/>
            <a:ext cx="12697302" cy="2900246"/>
          </a:xfrm>
          <a:prstGeom prst="rect">
            <a:avLst/>
          </a:prstGeom>
        </p:spPr>
      </p:pic>
    </p:spTree>
    <p:extLst>
      <p:ext uri="{BB962C8B-B14F-4D97-AF65-F5344CB8AC3E}">
        <p14:creationId xmlns:p14="http://schemas.microsoft.com/office/powerpoint/2010/main" val="294305192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p:cNvPicPr>
          <p:nvPr/>
        </p:nvPicPr>
        <p:blipFill>
          <a:blip r:embed="rId2">
            <a:extLst>
              <a:ext uri="{28A0092B-C50C-407E-A947-70E740481C1C}">
                <a14:useLocalDpi xmlns:a14="http://schemas.microsoft.com/office/drawing/2010/main" val="0"/>
              </a:ext>
            </a:extLst>
          </a:blip>
          <a:stretch>
            <a:fillRect/>
          </a:stretch>
        </p:blipFill>
        <p:spPr>
          <a:xfrm>
            <a:off x="-18033" y="-96253"/>
            <a:ext cx="13004800" cy="9753600"/>
          </a:xfrm>
          <a:prstGeom prst="rect">
            <a:avLst/>
          </a:prstGeom>
        </p:spPr>
      </p:pic>
      <p:sp>
        <p:nvSpPr>
          <p:cNvPr id="3" name="TextBox 2"/>
          <p:cNvSpPr txBox="1"/>
          <p:nvPr/>
        </p:nvSpPr>
        <p:spPr>
          <a:xfrm>
            <a:off x="497209" y="482808"/>
            <a:ext cx="67326" cy="192360"/>
          </a:xfrm>
          <a:prstGeom prst="rect">
            <a:avLst/>
          </a:prstGeom>
          <a:noFill/>
        </p:spPr>
        <p:txBody>
          <a:bodyPr vert="horz" wrap="none" lIns="0" tIns="0" rIns="0" bIns="0" rtlCol="0">
            <a:spAutoFit/>
          </a:bodyPr>
          <a:lstStyle/>
          <a:p>
            <a:pPr>
              <a:lnSpc>
                <a:spcPts val="1500"/>
              </a:lnSpc>
            </a:pPr>
            <a:r>
              <a:rPr lang="en-US" altLang="zh-CN" sz="1500">
                <a:solidFill>
                  <a:srgbClr val="FFFFFF"/>
                </a:solidFill>
                <a:latin typeface="Times New Roman"/>
              </a:rPr>
              <a:t>•</a:t>
            </a:r>
            <a:endParaRPr lang="zh-CN" altLang="en-US" sz="1500">
              <a:solidFill>
                <a:srgbClr val="FFFFFF"/>
              </a:solidFill>
              <a:latin typeface="Times New Roman"/>
            </a:endParaRPr>
          </a:p>
        </p:txBody>
      </p:sp>
      <p:sp>
        <p:nvSpPr>
          <p:cNvPr id="4" name="TextBox 3"/>
          <p:cNvSpPr txBox="1"/>
          <p:nvPr/>
        </p:nvSpPr>
        <p:spPr>
          <a:xfrm>
            <a:off x="281309" y="44569"/>
            <a:ext cx="1538883" cy="256480"/>
          </a:xfrm>
          <a:prstGeom prst="rect">
            <a:avLst/>
          </a:prstGeom>
          <a:noFill/>
        </p:spPr>
        <p:txBody>
          <a:bodyPr vert="horz" wrap="none" lIns="0" tIns="0" rIns="0" bIns="0" rtlCol="0">
            <a:spAutoFit/>
          </a:bodyPr>
          <a:lstStyle/>
          <a:p>
            <a:pPr>
              <a:lnSpc>
                <a:spcPts val="2000"/>
              </a:lnSpc>
            </a:pPr>
            <a:r>
              <a:rPr lang="zh-CN" altLang="en-US" sz="2000">
                <a:solidFill>
                  <a:srgbClr val="FFFFFF"/>
                </a:solidFill>
                <a:latin typeface="微软雅黑"/>
              </a:rPr>
              <a:t>机器学习基础</a:t>
            </a:r>
          </a:p>
        </p:txBody>
      </p:sp>
      <p:sp>
        <p:nvSpPr>
          <p:cNvPr id="5" name="TextBox 4"/>
          <p:cNvSpPr txBox="1"/>
          <p:nvPr/>
        </p:nvSpPr>
        <p:spPr>
          <a:xfrm>
            <a:off x="-241613" y="434548"/>
            <a:ext cx="3138680"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深度前馈神经网络：</a:t>
            </a:r>
            <a:r>
              <a:rPr lang="en-US" altLang="zh-CN" sz="2000" dirty="0">
                <a:solidFill>
                  <a:srgbClr val="FFFFFF"/>
                </a:solidFill>
                <a:latin typeface="微软雅黑"/>
              </a:rPr>
              <a:t>BP</a:t>
            </a:r>
            <a:r>
              <a:rPr lang="zh-CN" altLang="en-US" sz="2000" dirty="0">
                <a:solidFill>
                  <a:srgbClr val="FFFFFF"/>
                </a:solidFill>
                <a:latin typeface="微软雅黑"/>
              </a:rPr>
              <a:t>算法</a:t>
            </a:r>
          </a:p>
        </p:txBody>
      </p:sp>
      <p:sp>
        <p:nvSpPr>
          <p:cNvPr id="6" name="TextBox 5"/>
          <p:cNvSpPr txBox="1"/>
          <p:nvPr/>
        </p:nvSpPr>
        <p:spPr>
          <a:xfrm>
            <a:off x="0" y="880990"/>
            <a:ext cx="11883286" cy="2051844"/>
          </a:xfrm>
          <a:prstGeom prst="rect">
            <a:avLst/>
          </a:prstGeom>
          <a:noFill/>
        </p:spPr>
        <p:txBody>
          <a:bodyPr vert="horz" wrap="square" lIns="0" tIns="0" rIns="0" bIns="0" rtlCol="0">
            <a:spAutoFit/>
          </a:bodyPr>
          <a:lstStyle/>
          <a:p>
            <a:pPr algn="l">
              <a:lnSpc>
                <a:spcPts val="8000"/>
              </a:lnSpc>
            </a:pPr>
            <a:r>
              <a:rPr lang="en-US" altLang="zh-CN" sz="2800" b="1" dirty="0">
                <a:solidFill>
                  <a:srgbClr val="FF0000"/>
                </a:solidFill>
                <a:latin typeface="宋体" panose="02010600030101010101" pitchFamily="2" charset="-122"/>
                <a:ea typeface="宋体" panose="02010600030101010101" pitchFamily="2" charset="-122"/>
              </a:rPr>
              <a:t>BP</a:t>
            </a:r>
            <a:r>
              <a:rPr lang="zh-CN" altLang="en-US" sz="2800" b="1" dirty="0">
                <a:solidFill>
                  <a:srgbClr val="FF0000"/>
                </a:solidFill>
                <a:latin typeface="宋体" panose="02010600030101010101" pitchFamily="2" charset="-122"/>
                <a:ea typeface="宋体" panose="02010600030101010101" pitchFamily="2" charset="-122"/>
              </a:rPr>
              <a:t>算法计算图例子</a:t>
            </a:r>
            <a:r>
              <a:rPr lang="zh-CN" altLang="en-US" sz="2800" b="1" dirty="0">
                <a:solidFill>
                  <a:schemeClr val="tx1"/>
                </a:solidFill>
                <a:latin typeface="宋体" panose="02010600030101010101" pitchFamily="2" charset="-122"/>
                <a:ea typeface="宋体" panose="02010600030101010101" pitchFamily="2" charset="-122"/>
              </a:rPr>
              <a:t>：</a:t>
            </a:r>
            <a:endParaRPr lang="en-US" altLang="zh-CN" sz="2800" b="1" dirty="0">
              <a:solidFill>
                <a:schemeClr val="tx1"/>
              </a:solidFill>
              <a:latin typeface="宋体" panose="02010600030101010101" pitchFamily="2" charset="-122"/>
              <a:ea typeface="宋体" panose="02010600030101010101" pitchFamily="2" charset="-122"/>
            </a:endParaRPr>
          </a:p>
          <a:p>
            <a:pPr algn="l">
              <a:lnSpc>
                <a:spcPts val="8000"/>
              </a:lnSpc>
            </a:pPr>
            <a:endParaRPr lang="en-US" altLang="zh-CN" sz="2800" b="1" dirty="0">
              <a:solidFill>
                <a:schemeClr val="tx1"/>
              </a:solidFill>
              <a:latin typeface="宋体" panose="02010600030101010101" pitchFamily="2" charset="-122"/>
              <a:ea typeface="宋体" panose="02010600030101010101" pitchFamily="2" charset="-122"/>
            </a:endParaRPr>
          </a:p>
        </p:txBody>
      </p:sp>
      <p:pic>
        <p:nvPicPr>
          <p:cNvPr id="7" name="图片 6">
            <a:extLst>
              <a:ext uri="{FF2B5EF4-FFF2-40B4-BE49-F238E27FC236}">
                <a16:creationId xmlns:a16="http://schemas.microsoft.com/office/drawing/2014/main" id="{B57BCCF4-9F11-4D32-B0A8-4040581E0E98}"/>
              </a:ext>
            </a:extLst>
          </p:cNvPr>
          <p:cNvPicPr>
            <a:picLocks noChangeAspect="1"/>
          </p:cNvPicPr>
          <p:nvPr/>
        </p:nvPicPr>
        <p:blipFill>
          <a:blip r:embed="rId3"/>
          <a:stretch>
            <a:fillRect/>
          </a:stretch>
        </p:blipFill>
        <p:spPr>
          <a:xfrm>
            <a:off x="1580390" y="2169825"/>
            <a:ext cx="10042115" cy="6899105"/>
          </a:xfrm>
          <a:prstGeom prst="rect">
            <a:avLst/>
          </a:prstGeom>
        </p:spPr>
      </p:pic>
    </p:spTree>
    <p:extLst>
      <p:ext uri="{BB962C8B-B14F-4D97-AF65-F5344CB8AC3E}">
        <p14:creationId xmlns:p14="http://schemas.microsoft.com/office/powerpoint/2010/main" val="346692485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p:cNvPicPr>
          <p:nvPr/>
        </p:nvPicPr>
        <p:blipFill>
          <a:blip r:embed="rId2">
            <a:extLst>
              <a:ext uri="{28A0092B-C50C-407E-A947-70E740481C1C}">
                <a14:useLocalDpi xmlns:a14="http://schemas.microsoft.com/office/drawing/2010/main" val="0"/>
              </a:ext>
            </a:extLst>
          </a:blip>
          <a:stretch>
            <a:fillRect/>
          </a:stretch>
        </p:blipFill>
        <p:spPr>
          <a:xfrm>
            <a:off x="-18033" y="-96253"/>
            <a:ext cx="13004800" cy="9753600"/>
          </a:xfrm>
          <a:prstGeom prst="rect">
            <a:avLst/>
          </a:prstGeom>
        </p:spPr>
      </p:pic>
      <p:sp>
        <p:nvSpPr>
          <p:cNvPr id="3" name="TextBox 2"/>
          <p:cNvSpPr txBox="1"/>
          <p:nvPr/>
        </p:nvSpPr>
        <p:spPr>
          <a:xfrm>
            <a:off x="497209" y="482808"/>
            <a:ext cx="67326" cy="192360"/>
          </a:xfrm>
          <a:prstGeom prst="rect">
            <a:avLst/>
          </a:prstGeom>
          <a:noFill/>
        </p:spPr>
        <p:txBody>
          <a:bodyPr vert="horz" wrap="none" lIns="0" tIns="0" rIns="0" bIns="0" rtlCol="0">
            <a:spAutoFit/>
          </a:bodyPr>
          <a:lstStyle/>
          <a:p>
            <a:pPr>
              <a:lnSpc>
                <a:spcPts val="1500"/>
              </a:lnSpc>
            </a:pPr>
            <a:r>
              <a:rPr lang="en-US" altLang="zh-CN" sz="1500">
                <a:solidFill>
                  <a:srgbClr val="FFFFFF"/>
                </a:solidFill>
                <a:latin typeface="Times New Roman"/>
              </a:rPr>
              <a:t>•</a:t>
            </a:r>
            <a:endParaRPr lang="zh-CN" altLang="en-US" sz="1500">
              <a:solidFill>
                <a:srgbClr val="FFFFFF"/>
              </a:solidFill>
              <a:latin typeface="Times New Roman"/>
            </a:endParaRPr>
          </a:p>
        </p:txBody>
      </p:sp>
      <p:sp>
        <p:nvSpPr>
          <p:cNvPr id="4" name="TextBox 3"/>
          <p:cNvSpPr txBox="1"/>
          <p:nvPr/>
        </p:nvSpPr>
        <p:spPr>
          <a:xfrm>
            <a:off x="281309" y="44569"/>
            <a:ext cx="1538883" cy="256480"/>
          </a:xfrm>
          <a:prstGeom prst="rect">
            <a:avLst/>
          </a:prstGeom>
          <a:noFill/>
        </p:spPr>
        <p:txBody>
          <a:bodyPr vert="horz" wrap="none" lIns="0" tIns="0" rIns="0" bIns="0" rtlCol="0">
            <a:spAutoFit/>
          </a:bodyPr>
          <a:lstStyle/>
          <a:p>
            <a:pPr>
              <a:lnSpc>
                <a:spcPts val="2000"/>
              </a:lnSpc>
            </a:pPr>
            <a:r>
              <a:rPr lang="zh-CN" altLang="en-US" sz="2000">
                <a:solidFill>
                  <a:srgbClr val="FFFFFF"/>
                </a:solidFill>
                <a:latin typeface="微软雅黑"/>
              </a:rPr>
              <a:t>机器学习基础</a:t>
            </a:r>
          </a:p>
        </p:txBody>
      </p:sp>
      <p:sp>
        <p:nvSpPr>
          <p:cNvPr id="5" name="TextBox 4"/>
          <p:cNvSpPr txBox="1"/>
          <p:nvPr/>
        </p:nvSpPr>
        <p:spPr>
          <a:xfrm>
            <a:off x="-241613" y="434548"/>
            <a:ext cx="3138680"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深度前馈神经网络：</a:t>
            </a:r>
            <a:r>
              <a:rPr lang="en-US" altLang="zh-CN" sz="2000" dirty="0">
                <a:solidFill>
                  <a:srgbClr val="FFFFFF"/>
                </a:solidFill>
                <a:latin typeface="微软雅黑"/>
              </a:rPr>
              <a:t>BP</a:t>
            </a:r>
            <a:r>
              <a:rPr lang="zh-CN" altLang="en-US" sz="2000" dirty="0">
                <a:solidFill>
                  <a:srgbClr val="FFFFFF"/>
                </a:solidFill>
                <a:latin typeface="微软雅黑"/>
              </a:rPr>
              <a:t>算法</a:t>
            </a:r>
          </a:p>
        </p:txBody>
      </p:sp>
      <p:sp>
        <p:nvSpPr>
          <p:cNvPr id="6" name="TextBox 5"/>
          <p:cNvSpPr txBox="1"/>
          <p:nvPr/>
        </p:nvSpPr>
        <p:spPr>
          <a:xfrm>
            <a:off x="0" y="880990"/>
            <a:ext cx="11883286" cy="2051844"/>
          </a:xfrm>
          <a:prstGeom prst="rect">
            <a:avLst/>
          </a:prstGeom>
          <a:noFill/>
        </p:spPr>
        <p:txBody>
          <a:bodyPr vert="horz" wrap="square" lIns="0" tIns="0" rIns="0" bIns="0" rtlCol="0">
            <a:spAutoFit/>
          </a:bodyPr>
          <a:lstStyle/>
          <a:p>
            <a:pPr algn="l">
              <a:lnSpc>
                <a:spcPts val="8000"/>
              </a:lnSpc>
            </a:pPr>
            <a:r>
              <a:rPr lang="zh-CN" altLang="en-US" sz="2800" b="1" dirty="0">
                <a:solidFill>
                  <a:srgbClr val="FF0000"/>
                </a:solidFill>
                <a:latin typeface="宋体" panose="02010600030101010101" pitchFamily="2" charset="-122"/>
                <a:ea typeface="宋体" panose="02010600030101010101" pitchFamily="2" charset="-122"/>
              </a:rPr>
              <a:t>计算图：例子（两层神经网络）</a:t>
            </a:r>
            <a:endParaRPr lang="en-US" altLang="zh-CN" sz="2800" b="1" dirty="0">
              <a:solidFill>
                <a:schemeClr val="tx1"/>
              </a:solidFill>
              <a:latin typeface="宋体" panose="02010600030101010101" pitchFamily="2" charset="-122"/>
              <a:ea typeface="宋体" panose="02010600030101010101" pitchFamily="2" charset="-122"/>
            </a:endParaRPr>
          </a:p>
          <a:p>
            <a:pPr algn="l">
              <a:lnSpc>
                <a:spcPts val="8000"/>
              </a:lnSpc>
            </a:pPr>
            <a:endParaRPr lang="en-US" altLang="zh-CN" sz="2800" b="1" dirty="0">
              <a:solidFill>
                <a:schemeClr val="tx1"/>
              </a:solidFill>
              <a:latin typeface="宋体" panose="02010600030101010101" pitchFamily="2" charset="-122"/>
              <a:ea typeface="宋体" panose="02010600030101010101" pitchFamily="2" charset="-122"/>
            </a:endParaRPr>
          </a:p>
        </p:txBody>
      </p:sp>
      <p:pic>
        <p:nvPicPr>
          <p:cNvPr id="8" name="图片 7">
            <a:extLst>
              <a:ext uri="{FF2B5EF4-FFF2-40B4-BE49-F238E27FC236}">
                <a16:creationId xmlns:a16="http://schemas.microsoft.com/office/drawing/2014/main" id="{8B9AEDAE-FCB2-4A68-A254-8C347170C40C}"/>
              </a:ext>
            </a:extLst>
          </p:cNvPr>
          <p:cNvPicPr>
            <a:picLocks noChangeAspect="1"/>
          </p:cNvPicPr>
          <p:nvPr/>
        </p:nvPicPr>
        <p:blipFill>
          <a:blip r:embed="rId3"/>
          <a:stretch>
            <a:fillRect/>
          </a:stretch>
        </p:blipFill>
        <p:spPr>
          <a:xfrm>
            <a:off x="4851114" y="691028"/>
            <a:ext cx="8153686" cy="1621794"/>
          </a:xfrm>
          <a:prstGeom prst="rect">
            <a:avLst/>
          </a:prstGeom>
        </p:spPr>
      </p:pic>
      <p:pic>
        <p:nvPicPr>
          <p:cNvPr id="9" name="图片 8">
            <a:extLst>
              <a:ext uri="{FF2B5EF4-FFF2-40B4-BE49-F238E27FC236}">
                <a16:creationId xmlns:a16="http://schemas.microsoft.com/office/drawing/2014/main" id="{F763443A-1ED7-4E4B-BE65-47C1EF43B37E}"/>
              </a:ext>
            </a:extLst>
          </p:cNvPr>
          <p:cNvPicPr>
            <a:picLocks noChangeAspect="1"/>
          </p:cNvPicPr>
          <p:nvPr/>
        </p:nvPicPr>
        <p:blipFill>
          <a:blip r:embed="rId4"/>
          <a:stretch>
            <a:fillRect/>
          </a:stretch>
        </p:blipFill>
        <p:spPr>
          <a:xfrm>
            <a:off x="834181" y="1822489"/>
            <a:ext cx="10832536" cy="7929839"/>
          </a:xfrm>
          <a:prstGeom prst="rect">
            <a:avLst/>
          </a:prstGeom>
        </p:spPr>
      </p:pic>
    </p:spTree>
    <p:extLst>
      <p:ext uri="{BB962C8B-B14F-4D97-AF65-F5344CB8AC3E}">
        <p14:creationId xmlns:p14="http://schemas.microsoft.com/office/powerpoint/2010/main" val="52019318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p:cNvPicPr>
          <p:nvPr/>
        </p:nvPicPr>
        <p:blipFill>
          <a:blip r:embed="rId2">
            <a:extLst>
              <a:ext uri="{28A0092B-C50C-407E-A947-70E740481C1C}">
                <a14:useLocalDpi xmlns:a14="http://schemas.microsoft.com/office/drawing/2010/main" val="0"/>
              </a:ext>
            </a:extLst>
          </a:blip>
          <a:stretch>
            <a:fillRect/>
          </a:stretch>
        </p:blipFill>
        <p:spPr>
          <a:xfrm>
            <a:off x="-18033" y="-96253"/>
            <a:ext cx="13004800" cy="9753600"/>
          </a:xfrm>
          <a:prstGeom prst="rect">
            <a:avLst/>
          </a:prstGeom>
        </p:spPr>
      </p:pic>
      <p:sp>
        <p:nvSpPr>
          <p:cNvPr id="3" name="TextBox 2"/>
          <p:cNvSpPr txBox="1"/>
          <p:nvPr/>
        </p:nvSpPr>
        <p:spPr>
          <a:xfrm>
            <a:off x="497209" y="482808"/>
            <a:ext cx="67326" cy="192360"/>
          </a:xfrm>
          <a:prstGeom prst="rect">
            <a:avLst/>
          </a:prstGeom>
          <a:noFill/>
        </p:spPr>
        <p:txBody>
          <a:bodyPr vert="horz" wrap="none" lIns="0" tIns="0" rIns="0" bIns="0" rtlCol="0">
            <a:spAutoFit/>
          </a:bodyPr>
          <a:lstStyle/>
          <a:p>
            <a:pPr>
              <a:lnSpc>
                <a:spcPts val="1500"/>
              </a:lnSpc>
            </a:pPr>
            <a:r>
              <a:rPr lang="en-US" altLang="zh-CN" sz="1500">
                <a:solidFill>
                  <a:srgbClr val="FFFFFF"/>
                </a:solidFill>
                <a:latin typeface="Times New Roman"/>
              </a:rPr>
              <a:t>•</a:t>
            </a:r>
            <a:endParaRPr lang="zh-CN" altLang="en-US" sz="1500">
              <a:solidFill>
                <a:srgbClr val="FFFFFF"/>
              </a:solidFill>
              <a:latin typeface="Times New Roman"/>
            </a:endParaRPr>
          </a:p>
        </p:txBody>
      </p:sp>
      <p:sp>
        <p:nvSpPr>
          <p:cNvPr id="4" name="TextBox 3"/>
          <p:cNvSpPr txBox="1"/>
          <p:nvPr/>
        </p:nvSpPr>
        <p:spPr>
          <a:xfrm>
            <a:off x="281309" y="44569"/>
            <a:ext cx="1538883" cy="256480"/>
          </a:xfrm>
          <a:prstGeom prst="rect">
            <a:avLst/>
          </a:prstGeom>
          <a:noFill/>
        </p:spPr>
        <p:txBody>
          <a:bodyPr vert="horz" wrap="none" lIns="0" tIns="0" rIns="0" bIns="0" rtlCol="0">
            <a:spAutoFit/>
          </a:bodyPr>
          <a:lstStyle/>
          <a:p>
            <a:pPr>
              <a:lnSpc>
                <a:spcPts val="2000"/>
              </a:lnSpc>
            </a:pPr>
            <a:r>
              <a:rPr lang="zh-CN" altLang="en-US" sz="2000">
                <a:solidFill>
                  <a:srgbClr val="FFFFFF"/>
                </a:solidFill>
                <a:latin typeface="微软雅黑"/>
              </a:rPr>
              <a:t>机器学习基础</a:t>
            </a:r>
          </a:p>
        </p:txBody>
      </p:sp>
      <p:sp>
        <p:nvSpPr>
          <p:cNvPr id="5" name="TextBox 4"/>
          <p:cNvSpPr txBox="1"/>
          <p:nvPr/>
        </p:nvSpPr>
        <p:spPr>
          <a:xfrm>
            <a:off x="301803" y="434548"/>
            <a:ext cx="2051845"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深度前馈神经网络</a:t>
            </a:r>
          </a:p>
        </p:txBody>
      </p:sp>
      <p:sp>
        <p:nvSpPr>
          <p:cNvPr id="6" name="TextBox 5"/>
          <p:cNvSpPr txBox="1"/>
          <p:nvPr/>
        </p:nvSpPr>
        <p:spPr>
          <a:xfrm>
            <a:off x="0" y="880990"/>
            <a:ext cx="11883286" cy="4103688"/>
          </a:xfrm>
          <a:prstGeom prst="rect">
            <a:avLst/>
          </a:prstGeom>
          <a:noFill/>
        </p:spPr>
        <p:txBody>
          <a:bodyPr vert="horz" wrap="square" lIns="0" tIns="0" rIns="0" bIns="0" rtlCol="0">
            <a:spAutoFit/>
          </a:bodyPr>
          <a:lstStyle/>
          <a:p>
            <a:pPr algn="l">
              <a:lnSpc>
                <a:spcPts val="8000"/>
              </a:lnSpc>
            </a:pPr>
            <a:r>
              <a:rPr lang="zh-CN" altLang="en-US" sz="2800" b="1" dirty="0">
                <a:solidFill>
                  <a:srgbClr val="FF0000"/>
                </a:solidFill>
                <a:latin typeface="宋体" panose="02010600030101010101" pitchFamily="2" charset="-122"/>
                <a:ea typeface="宋体" panose="02010600030101010101" pitchFamily="2" charset="-122"/>
              </a:rPr>
              <a:t>深度前馈神经网络设计</a:t>
            </a:r>
            <a:r>
              <a:rPr lang="zh-CN" altLang="en-US" sz="2800" b="1" dirty="0">
                <a:solidFill>
                  <a:srgbClr val="000000"/>
                </a:solidFill>
                <a:latin typeface="宋体" panose="02010600030101010101" pitchFamily="2" charset="-122"/>
                <a:ea typeface="宋体" panose="02010600030101010101" pitchFamily="2" charset="-122"/>
              </a:rPr>
              <a:t>：</a:t>
            </a:r>
            <a:endParaRPr lang="en-US" altLang="zh-CN" sz="2800" b="1" dirty="0">
              <a:solidFill>
                <a:srgbClr val="000000"/>
              </a:solidFill>
              <a:latin typeface="宋体" panose="02010600030101010101" pitchFamily="2" charset="-122"/>
              <a:ea typeface="宋体" panose="02010600030101010101" pitchFamily="2" charset="-122"/>
            </a:endParaRPr>
          </a:p>
          <a:p>
            <a:pPr algn="l">
              <a:lnSpc>
                <a:spcPts val="8000"/>
              </a:lnSpc>
            </a:pPr>
            <a:r>
              <a:rPr lang="en-US" altLang="zh-CN" sz="2800" b="1" dirty="0">
                <a:latin typeface="宋体" panose="02010600030101010101" pitchFamily="2" charset="-122"/>
                <a:ea typeface="宋体" panose="02010600030101010101" pitchFamily="2" charset="-122"/>
              </a:rPr>
              <a:t>1.</a:t>
            </a:r>
            <a:r>
              <a:rPr lang="zh-CN" altLang="en-US" sz="2800" b="1" dirty="0">
                <a:latin typeface="宋体" panose="02010600030101010101" pitchFamily="2" charset="-122"/>
                <a:ea typeface="宋体" panose="02010600030101010101" pitchFamily="2" charset="-122"/>
              </a:rPr>
              <a:t>目标函数：最大似然准则</a:t>
            </a:r>
            <a:endParaRPr lang="en-US" altLang="zh-CN" sz="2800" b="1" dirty="0">
              <a:latin typeface="宋体" panose="02010600030101010101" pitchFamily="2" charset="-122"/>
              <a:ea typeface="宋体" panose="02010600030101010101" pitchFamily="2" charset="-122"/>
            </a:endParaRPr>
          </a:p>
          <a:p>
            <a:pPr algn="l">
              <a:lnSpc>
                <a:spcPts val="8000"/>
              </a:lnSpc>
            </a:pPr>
            <a:r>
              <a:rPr lang="en-US" altLang="zh-CN" sz="2800" b="1" dirty="0">
                <a:solidFill>
                  <a:srgbClr val="000000"/>
                </a:solidFill>
                <a:latin typeface="宋体" panose="02010600030101010101" pitchFamily="2" charset="-122"/>
                <a:ea typeface="宋体" panose="02010600030101010101" pitchFamily="2" charset="-122"/>
              </a:rPr>
              <a:t>2.</a:t>
            </a:r>
            <a:r>
              <a:rPr lang="zh-CN" altLang="en-US" sz="2800" b="1" dirty="0">
                <a:solidFill>
                  <a:srgbClr val="000000"/>
                </a:solidFill>
                <a:latin typeface="宋体" panose="02010600030101010101" pitchFamily="2" charset="-122"/>
                <a:ea typeface="宋体" panose="02010600030101010101" pitchFamily="2" charset="-122"/>
              </a:rPr>
              <a:t>输出单元设计：根据任务进行设计</a:t>
            </a:r>
            <a:endParaRPr lang="en-US" altLang="zh-CN" sz="2800" b="1" dirty="0">
              <a:solidFill>
                <a:srgbClr val="000000"/>
              </a:solidFill>
              <a:latin typeface="宋体" panose="02010600030101010101" pitchFamily="2" charset="-122"/>
              <a:ea typeface="宋体" panose="02010600030101010101" pitchFamily="2" charset="-122"/>
            </a:endParaRPr>
          </a:p>
          <a:p>
            <a:pPr algn="l">
              <a:lnSpc>
                <a:spcPts val="8000"/>
              </a:lnSpc>
            </a:pPr>
            <a:r>
              <a:rPr lang="en-US" altLang="zh-CN" sz="2800" b="1" dirty="0">
                <a:latin typeface="宋体" panose="02010600030101010101" pitchFamily="2" charset="-122"/>
                <a:ea typeface="宋体" panose="02010600030101010101" pitchFamily="2" charset="-122"/>
              </a:rPr>
              <a:t>3.</a:t>
            </a:r>
            <a:r>
              <a:rPr lang="zh-CN" altLang="en-US" sz="2800" b="1" dirty="0">
                <a:latin typeface="宋体" panose="02010600030101010101" pitchFamily="2" charset="-122"/>
                <a:ea typeface="宋体" panose="02010600030101010101" pitchFamily="2" charset="-122"/>
              </a:rPr>
              <a:t>隐藏层单元设计：</a:t>
            </a:r>
            <a:r>
              <a:rPr lang="en-US" altLang="zh-CN" sz="2800" b="1" dirty="0" err="1">
                <a:latin typeface="宋体" panose="02010600030101010101" pitchFamily="2" charset="-122"/>
                <a:ea typeface="宋体" panose="02010600030101010101" pitchFamily="2" charset="-122"/>
              </a:rPr>
              <a:t>ReLu</a:t>
            </a:r>
            <a:r>
              <a:rPr lang="zh-CN" altLang="en-US" sz="2800" b="1" dirty="0">
                <a:latin typeface="宋体" panose="02010600030101010101" pitchFamily="2" charset="-122"/>
                <a:ea typeface="宋体" panose="02010600030101010101" pitchFamily="2" charset="-122"/>
              </a:rPr>
              <a:t>及其它</a:t>
            </a:r>
            <a:endParaRPr lang="en-US" altLang="zh-CN" sz="2800" b="1" dirty="0">
              <a:solidFill>
                <a:srgbClr val="000000"/>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19976112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p:cNvPicPr>
          <p:nvPr/>
        </p:nvPicPr>
        <p:blipFill>
          <a:blip r:embed="rId2">
            <a:extLst>
              <a:ext uri="{28A0092B-C50C-407E-A947-70E740481C1C}">
                <a14:useLocalDpi xmlns:a14="http://schemas.microsoft.com/office/drawing/2010/main" val="0"/>
              </a:ext>
            </a:extLst>
          </a:blip>
          <a:stretch>
            <a:fillRect/>
          </a:stretch>
        </p:blipFill>
        <p:spPr>
          <a:xfrm>
            <a:off x="-18033" y="-96253"/>
            <a:ext cx="13004800" cy="9753600"/>
          </a:xfrm>
          <a:prstGeom prst="rect">
            <a:avLst/>
          </a:prstGeom>
        </p:spPr>
      </p:pic>
      <p:sp>
        <p:nvSpPr>
          <p:cNvPr id="3" name="TextBox 2"/>
          <p:cNvSpPr txBox="1"/>
          <p:nvPr/>
        </p:nvSpPr>
        <p:spPr>
          <a:xfrm>
            <a:off x="497209" y="482808"/>
            <a:ext cx="67326" cy="192360"/>
          </a:xfrm>
          <a:prstGeom prst="rect">
            <a:avLst/>
          </a:prstGeom>
          <a:noFill/>
        </p:spPr>
        <p:txBody>
          <a:bodyPr vert="horz" wrap="none" lIns="0" tIns="0" rIns="0" bIns="0" rtlCol="0">
            <a:spAutoFit/>
          </a:bodyPr>
          <a:lstStyle/>
          <a:p>
            <a:pPr>
              <a:lnSpc>
                <a:spcPts val="1500"/>
              </a:lnSpc>
            </a:pPr>
            <a:r>
              <a:rPr lang="en-US" altLang="zh-CN" sz="1500">
                <a:solidFill>
                  <a:srgbClr val="FFFFFF"/>
                </a:solidFill>
                <a:latin typeface="Times New Roman"/>
              </a:rPr>
              <a:t>•</a:t>
            </a:r>
            <a:endParaRPr lang="zh-CN" altLang="en-US" sz="1500">
              <a:solidFill>
                <a:srgbClr val="FFFFFF"/>
              </a:solidFill>
              <a:latin typeface="Times New Roman"/>
            </a:endParaRPr>
          </a:p>
        </p:txBody>
      </p:sp>
      <p:sp>
        <p:nvSpPr>
          <p:cNvPr id="4" name="TextBox 3"/>
          <p:cNvSpPr txBox="1"/>
          <p:nvPr/>
        </p:nvSpPr>
        <p:spPr>
          <a:xfrm>
            <a:off x="281309" y="44569"/>
            <a:ext cx="1538883" cy="256480"/>
          </a:xfrm>
          <a:prstGeom prst="rect">
            <a:avLst/>
          </a:prstGeom>
          <a:noFill/>
        </p:spPr>
        <p:txBody>
          <a:bodyPr vert="horz" wrap="none" lIns="0" tIns="0" rIns="0" bIns="0" rtlCol="0">
            <a:spAutoFit/>
          </a:bodyPr>
          <a:lstStyle/>
          <a:p>
            <a:pPr>
              <a:lnSpc>
                <a:spcPts val="2000"/>
              </a:lnSpc>
            </a:pPr>
            <a:r>
              <a:rPr lang="zh-CN" altLang="en-US" sz="2000">
                <a:solidFill>
                  <a:srgbClr val="FFFFFF"/>
                </a:solidFill>
                <a:latin typeface="微软雅黑"/>
              </a:rPr>
              <a:t>机器学习基础</a:t>
            </a:r>
          </a:p>
        </p:txBody>
      </p:sp>
      <p:sp>
        <p:nvSpPr>
          <p:cNvPr id="5" name="TextBox 4"/>
          <p:cNvSpPr txBox="1"/>
          <p:nvPr/>
        </p:nvSpPr>
        <p:spPr>
          <a:xfrm>
            <a:off x="301803" y="434548"/>
            <a:ext cx="2051845"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深度前馈神经网络</a:t>
            </a:r>
          </a:p>
        </p:txBody>
      </p:sp>
      <p:sp>
        <p:nvSpPr>
          <p:cNvPr id="6" name="TextBox 5"/>
          <p:cNvSpPr txBox="1"/>
          <p:nvPr/>
        </p:nvSpPr>
        <p:spPr>
          <a:xfrm>
            <a:off x="-18033" y="150401"/>
            <a:ext cx="11883286" cy="9037410"/>
          </a:xfrm>
          <a:prstGeom prst="rect">
            <a:avLst/>
          </a:prstGeom>
          <a:noFill/>
        </p:spPr>
        <p:txBody>
          <a:bodyPr vert="horz" wrap="square" lIns="0" tIns="0" rIns="0" bIns="0" rtlCol="0">
            <a:spAutoFit/>
          </a:bodyPr>
          <a:lstStyle/>
          <a:p>
            <a:pPr algn="l">
              <a:lnSpc>
                <a:spcPts val="8000"/>
              </a:lnSpc>
            </a:pPr>
            <a:r>
              <a:rPr lang="zh-CN" altLang="en-US" sz="2800" b="1" dirty="0">
                <a:solidFill>
                  <a:srgbClr val="FF0000"/>
                </a:solidFill>
                <a:latin typeface="宋体" panose="02010600030101010101" pitchFamily="2" charset="-122"/>
                <a:ea typeface="宋体" panose="02010600030101010101" pitchFamily="2" charset="-122"/>
              </a:rPr>
              <a:t>深度前馈神经网络设计</a:t>
            </a:r>
            <a:r>
              <a:rPr lang="zh-CN" altLang="en-US" sz="2800" b="1" dirty="0">
                <a:solidFill>
                  <a:srgbClr val="000000"/>
                </a:solidFill>
                <a:latin typeface="宋体" panose="02010600030101010101" pitchFamily="2" charset="-122"/>
                <a:ea typeface="宋体" panose="02010600030101010101" pitchFamily="2" charset="-122"/>
              </a:rPr>
              <a:t>：</a:t>
            </a:r>
            <a:endParaRPr lang="en-US" altLang="zh-CN" sz="2800" b="1" dirty="0">
              <a:solidFill>
                <a:srgbClr val="000000"/>
              </a:solidFill>
              <a:latin typeface="宋体" panose="02010600030101010101" pitchFamily="2" charset="-122"/>
              <a:ea typeface="宋体" panose="02010600030101010101" pitchFamily="2" charset="-122"/>
            </a:endParaRPr>
          </a:p>
          <a:p>
            <a:pPr algn="l">
              <a:lnSpc>
                <a:spcPts val="8000"/>
              </a:lnSpc>
            </a:pPr>
            <a:r>
              <a:rPr lang="en-US" altLang="zh-CN" sz="2800" b="1" dirty="0">
                <a:latin typeface="宋体" panose="02010600030101010101" pitchFamily="2" charset="-122"/>
                <a:ea typeface="宋体" panose="02010600030101010101" pitchFamily="2" charset="-122"/>
              </a:rPr>
              <a:t>1.</a:t>
            </a:r>
            <a:r>
              <a:rPr lang="zh-CN" altLang="en-US" sz="2800" b="1" dirty="0">
                <a:latin typeface="宋体" panose="02010600030101010101" pitchFamily="2" charset="-122"/>
                <a:ea typeface="宋体" panose="02010600030101010101" pitchFamily="2" charset="-122"/>
              </a:rPr>
              <a:t>目标函数：最大似然准则</a:t>
            </a:r>
            <a:endParaRPr lang="en-US" altLang="zh-CN" sz="2800" b="1" dirty="0">
              <a:latin typeface="宋体" panose="02010600030101010101" pitchFamily="2" charset="-122"/>
              <a:ea typeface="宋体" panose="02010600030101010101" pitchFamily="2" charset="-122"/>
            </a:endParaRPr>
          </a:p>
          <a:p>
            <a:pPr algn="l">
              <a:lnSpc>
                <a:spcPts val="8000"/>
              </a:lnSpc>
            </a:pPr>
            <a:endParaRPr lang="en-US" altLang="zh-CN" sz="2800" b="1" dirty="0">
              <a:latin typeface="宋体" panose="02010600030101010101" pitchFamily="2" charset="-122"/>
              <a:ea typeface="宋体" panose="02010600030101010101" pitchFamily="2" charset="-122"/>
            </a:endParaRPr>
          </a:p>
          <a:p>
            <a:pPr algn="l">
              <a:lnSpc>
                <a:spcPts val="8000"/>
              </a:lnSpc>
            </a:pPr>
            <a:endParaRPr lang="en-US" altLang="zh-CN" sz="2800" b="1" dirty="0">
              <a:latin typeface="宋体" panose="02010600030101010101" pitchFamily="2" charset="-122"/>
              <a:ea typeface="宋体" panose="02010600030101010101" pitchFamily="2" charset="-122"/>
            </a:endParaRPr>
          </a:p>
          <a:p>
            <a:pPr algn="l">
              <a:lnSpc>
                <a:spcPts val="8000"/>
              </a:lnSpc>
            </a:pPr>
            <a:r>
              <a:rPr lang="zh-CN" altLang="en-US" sz="2800" b="1" dirty="0">
                <a:latin typeface="宋体" panose="02010600030101010101" pitchFamily="2" charset="-122"/>
                <a:ea typeface="宋体" panose="02010600030101010101" pitchFamily="2" charset="-122"/>
              </a:rPr>
              <a:t>其具体的形式依赖于</a:t>
            </a:r>
            <a:r>
              <a:rPr lang="en-US" altLang="zh-CN" sz="2800" b="1" dirty="0" err="1">
                <a:latin typeface="宋体" panose="02010600030101010101" pitchFamily="2" charset="-122"/>
                <a:ea typeface="宋体" panose="02010600030101010101" pitchFamily="2" charset="-122"/>
              </a:rPr>
              <a:t>P</a:t>
            </a:r>
            <a:r>
              <a:rPr lang="en-US" altLang="zh-CN" sz="2800" b="1" baseline="-25000" dirty="0" err="1">
                <a:latin typeface="宋体" panose="02010600030101010101" pitchFamily="2" charset="-122"/>
                <a:ea typeface="宋体" panose="02010600030101010101" pitchFamily="2" charset="-122"/>
              </a:rPr>
              <a:t>model</a:t>
            </a:r>
            <a:r>
              <a:rPr lang="zh-CN" altLang="en-US" sz="2800" b="1" dirty="0">
                <a:latin typeface="宋体" panose="02010600030101010101" pitchFamily="2" charset="-122"/>
                <a:ea typeface="宋体" panose="02010600030101010101" pitchFamily="2" charset="-122"/>
              </a:rPr>
              <a:t>（</a:t>
            </a:r>
            <a:r>
              <a:rPr lang="en-US" altLang="zh-CN" sz="2800" b="1" dirty="0" err="1">
                <a:latin typeface="宋体" panose="02010600030101010101" pitchFamily="2" charset="-122"/>
                <a:ea typeface="宋体" panose="02010600030101010101" pitchFamily="2" charset="-122"/>
              </a:rPr>
              <a:t>y|x</a:t>
            </a:r>
            <a:r>
              <a:rPr lang="zh-CN" altLang="en-US" sz="2800" b="1" dirty="0">
                <a:latin typeface="宋体" panose="02010600030101010101" pitchFamily="2" charset="-122"/>
                <a:ea typeface="宋体" panose="02010600030101010101" pitchFamily="2" charset="-122"/>
              </a:rPr>
              <a:t>）的形式，如假设</a:t>
            </a:r>
            <a:endParaRPr lang="en-US" altLang="zh-CN" sz="2800" b="1" dirty="0">
              <a:latin typeface="宋体" panose="02010600030101010101" pitchFamily="2" charset="-122"/>
              <a:ea typeface="宋体" panose="02010600030101010101" pitchFamily="2" charset="-122"/>
            </a:endParaRPr>
          </a:p>
          <a:p>
            <a:pPr algn="l">
              <a:lnSpc>
                <a:spcPts val="8000"/>
              </a:lnSpc>
            </a:pPr>
            <a:endParaRPr lang="en-US" altLang="zh-CN" sz="2800" b="1" dirty="0">
              <a:latin typeface="宋体" panose="02010600030101010101" pitchFamily="2" charset="-122"/>
              <a:ea typeface="宋体" panose="02010600030101010101" pitchFamily="2" charset="-122"/>
            </a:endParaRPr>
          </a:p>
          <a:p>
            <a:pPr algn="l">
              <a:lnSpc>
                <a:spcPts val="8000"/>
              </a:lnSpc>
            </a:pPr>
            <a:r>
              <a:rPr lang="zh-CN" altLang="en-US" sz="2800" b="1" dirty="0">
                <a:latin typeface="宋体" panose="02010600030101010101" pitchFamily="2" charset="-122"/>
                <a:ea typeface="宋体" panose="02010600030101010101" pitchFamily="2" charset="-122"/>
              </a:rPr>
              <a:t>则目标函数为：</a:t>
            </a:r>
            <a:endParaRPr lang="en-US" altLang="zh-CN" sz="2800" b="1" dirty="0">
              <a:latin typeface="宋体" panose="02010600030101010101" pitchFamily="2" charset="-122"/>
              <a:ea typeface="宋体" panose="02010600030101010101" pitchFamily="2" charset="-122"/>
            </a:endParaRPr>
          </a:p>
          <a:p>
            <a:pPr algn="l">
              <a:lnSpc>
                <a:spcPts val="8000"/>
              </a:lnSpc>
            </a:pPr>
            <a:endParaRPr lang="en-US" altLang="zh-CN" sz="2800" b="1" dirty="0">
              <a:latin typeface="宋体" panose="02010600030101010101" pitchFamily="2" charset="-122"/>
              <a:ea typeface="宋体" panose="02010600030101010101" pitchFamily="2" charset="-122"/>
            </a:endParaRPr>
          </a:p>
          <a:p>
            <a:pPr algn="l">
              <a:lnSpc>
                <a:spcPts val="8000"/>
              </a:lnSpc>
            </a:pPr>
            <a:endParaRPr lang="en-US" altLang="zh-CN" sz="2800" b="1" dirty="0">
              <a:latin typeface="宋体" panose="02010600030101010101" pitchFamily="2" charset="-122"/>
              <a:ea typeface="宋体" panose="02010600030101010101" pitchFamily="2" charset="-122"/>
            </a:endParaRPr>
          </a:p>
        </p:txBody>
      </p:sp>
      <p:pic>
        <p:nvPicPr>
          <p:cNvPr id="7" name="图片 6">
            <a:extLst>
              <a:ext uri="{FF2B5EF4-FFF2-40B4-BE49-F238E27FC236}">
                <a16:creationId xmlns:a16="http://schemas.microsoft.com/office/drawing/2014/main" id="{2A9645DA-C059-4802-91E8-881FE553CFC4}"/>
              </a:ext>
            </a:extLst>
          </p:cNvPr>
          <p:cNvPicPr>
            <a:picLocks noChangeAspect="1"/>
          </p:cNvPicPr>
          <p:nvPr/>
        </p:nvPicPr>
        <p:blipFill>
          <a:blip r:embed="rId3"/>
          <a:stretch>
            <a:fillRect/>
          </a:stretch>
        </p:blipFill>
        <p:spPr>
          <a:xfrm>
            <a:off x="1123751" y="2372272"/>
            <a:ext cx="9599718" cy="1910970"/>
          </a:xfrm>
          <a:prstGeom prst="rect">
            <a:avLst/>
          </a:prstGeom>
        </p:spPr>
      </p:pic>
      <p:pic>
        <p:nvPicPr>
          <p:cNvPr id="8" name="图片 7">
            <a:extLst>
              <a:ext uri="{FF2B5EF4-FFF2-40B4-BE49-F238E27FC236}">
                <a16:creationId xmlns:a16="http://schemas.microsoft.com/office/drawing/2014/main" id="{43117A12-2532-47D3-B0D0-A76FEC774AC9}"/>
              </a:ext>
            </a:extLst>
          </p:cNvPr>
          <p:cNvPicPr>
            <a:picLocks noChangeAspect="1"/>
          </p:cNvPicPr>
          <p:nvPr/>
        </p:nvPicPr>
        <p:blipFill>
          <a:blip r:embed="rId4"/>
          <a:stretch>
            <a:fillRect/>
          </a:stretch>
        </p:blipFill>
        <p:spPr>
          <a:xfrm>
            <a:off x="2502055" y="5987002"/>
            <a:ext cx="6930703" cy="940678"/>
          </a:xfrm>
          <a:prstGeom prst="rect">
            <a:avLst/>
          </a:prstGeom>
        </p:spPr>
      </p:pic>
      <p:pic>
        <p:nvPicPr>
          <p:cNvPr id="9" name="图片 8">
            <a:extLst>
              <a:ext uri="{FF2B5EF4-FFF2-40B4-BE49-F238E27FC236}">
                <a16:creationId xmlns:a16="http://schemas.microsoft.com/office/drawing/2014/main" id="{5D05F796-11BA-46C0-9234-2EF0465E62F4}"/>
              </a:ext>
            </a:extLst>
          </p:cNvPr>
          <p:cNvPicPr>
            <a:picLocks noChangeAspect="1"/>
          </p:cNvPicPr>
          <p:nvPr/>
        </p:nvPicPr>
        <p:blipFill>
          <a:blip r:embed="rId5"/>
          <a:stretch>
            <a:fillRect/>
          </a:stretch>
        </p:blipFill>
        <p:spPr>
          <a:xfrm>
            <a:off x="155156" y="7110499"/>
            <a:ext cx="11536908" cy="1765121"/>
          </a:xfrm>
          <a:prstGeom prst="rect">
            <a:avLst/>
          </a:prstGeom>
        </p:spPr>
      </p:pic>
    </p:spTree>
    <p:extLst>
      <p:ext uri="{BB962C8B-B14F-4D97-AF65-F5344CB8AC3E}">
        <p14:creationId xmlns:p14="http://schemas.microsoft.com/office/powerpoint/2010/main" val="24263067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p:cNvPicPr>
          <p:nvPr/>
        </p:nvPicPr>
        <p:blipFill>
          <a:blip r:embed="rId3">
            <a:extLst>
              <a:ext uri="{28A0092B-C50C-407E-A947-70E740481C1C}">
                <a14:useLocalDpi xmlns:a14="http://schemas.microsoft.com/office/drawing/2010/main" val="0"/>
              </a:ext>
            </a:extLst>
          </a:blip>
          <a:stretch>
            <a:fillRect/>
          </a:stretch>
        </p:blipFill>
        <p:spPr>
          <a:xfrm>
            <a:off x="-47384" y="-245256"/>
            <a:ext cx="13004800" cy="9753600"/>
          </a:xfrm>
          <a:prstGeom prst="rect">
            <a:avLst/>
          </a:prstGeom>
        </p:spPr>
      </p:pic>
      <p:sp>
        <p:nvSpPr>
          <p:cNvPr id="3" name="TextBox 2"/>
          <p:cNvSpPr txBox="1"/>
          <p:nvPr/>
        </p:nvSpPr>
        <p:spPr>
          <a:xfrm>
            <a:off x="497209" y="482808"/>
            <a:ext cx="67326" cy="192360"/>
          </a:xfrm>
          <a:prstGeom prst="rect">
            <a:avLst/>
          </a:prstGeom>
          <a:noFill/>
        </p:spPr>
        <p:txBody>
          <a:bodyPr vert="horz" wrap="none" lIns="0" tIns="0" rIns="0" bIns="0" rtlCol="0">
            <a:spAutoFit/>
          </a:bodyPr>
          <a:lstStyle/>
          <a:p>
            <a:pPr>
              <a:lnSpc>
                <a:spcPts val="1500"/>
              </a:lnSpc>
            </a:pPr>
            <a:r>
              <a:rPr lang="en-US" altLang="zh-CN" sz="1500">
                <a:solidFill>
                  <a:srgbClr val="FFFFFF"/>
                </a:solidFill>
                <a:latin typeface="Times New Roman"/>
              </a:rPr>
              <a:t>•</a:t>
            </a:r>
            <a:endParaRPr lang="zh-CN" altLang="en-US" sz="1500">
              <a:solidFill>
                <a:srgbClr val="FFFFFF"/>
              </a:solidFill>
              <a:latin typeface="Times New Roman"/>
            </a:endParaRPr>
          </a:p>
        </p:txBody>
      </p:sp>
      <p:sp>
        <p:nvSpPr>
          <p:cNvPr id="4" name="TextBox 3"/>
          <p:cNvSpPr txBox="1"/>
          <p:nvPr/>
        </p:nvSpPr>
        <p:spPr>
          <a:xfrm>
            <a:off x="281309" y="44569"/>
            <a:ext cx="1538883" cy="256480"/>
          </a:xfrm>
          <a:prstGeom prst="rect">
            <a:avLst/>
          </a:prstGeom>
          <a:noFill/>
        </p:spPr>
        <p:txBody>
          <a:bodyPr vert="horz" wrap="none" lIns="0" tIns="0" rIns="0" bIns="0" rtlCol="0">
            <a:spAutoFit/>
          </a:bodyPr>
          <a:lstStyle/>
          <a:p>
            <a:pPr>
              <a:lnSpc>
                <a:spcPts val="2000"/>
              </a:lnSpc>
            </a:pPr>
            <a:r>
              <a:rPr lang="zh-CN" altLang="en-US" sz="2000">
                <a:solidFill>
                  <a:srgbClr val="FFFFFF"/>
                </a:solidFill>
                <a:latin typeface="微软雅黑"/>
              </a:rPr>
              <a:t>机器学习基础</a:t>
            </a:r>
          </a:p>
        </p:txBody>
      </p:sp>
      <p:sp>
        <p:nvSpPr>
          <p:cNvPr id="5" name="TextBox 4"/>
          <p:cNvSpPr txBox="1"/>
          <p:nvPr/>
        </p:nvSpPr>
        <p:spPr>
          <a:xfrm>
            <a:off x="301803" y="434548"/>
            <a:ext cx="2051845"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深度前馈神经网络</a:t>
            </a:r>
          </a:p>
        </p:txBody>
      </p:sp>
      <p:sp>
        <p:nvSpPr>
          <p:cNvPr id="6" name="TextBox 5"/>
          <p:cNvSpPr txBox="1"/>
          <p:nvPr/>
        </p:nvSpPr>
        <p:spPr>
          <a:xfrm>
            <a:off x="179757" y="293384"/>
            <a:ext cx="11883286" cy="12311063"/>
          </a:xfrm>
          <a:prstGeom prst="rect">
            <a:avLst/>
          </a:prstGeom>
          <a:noFill/>
        </p:spPr>
        <p:txBody>
          <a:bodyPr vert="horz" wrap="square" lIns="0" tIns="0" rIns="0" bIns="0" rtlCol="0">
            <a:spAutoFit/>
          </a:bodyPr>
          <a:lstStyle/>
          <a:p>
            <a:pPr algn="l">
              <a:lnSpc>
                <a:spcPts val="8000"/>
              </a:lnSpc>
            </a:pPr>
            <a:r>
              <a:rPr lang="zh-CN" altLang="en-US" sz="2800" b="1" dirty="0">
                <a:solidFill>
                  <a:srgbClr val="FF0000"/>
                </a:solidFill>
                <a:latin typeface="宋体" panose="02010600030101010101" pitchFamily="2" charset="-122"/>
                <a:ea typeface="宋体" panose="02010600030101010101" pitchFamily="2" charset="-122"/>
              </a:rPr>
              <a:t>深度前馈神经网络设计</a:t>
            </a:r>
            <a:r>
              <a:rPr lang="zh-CN" altLang="en-US" sz="2800" b="1" dirty="0">
                <a:solidFill>
                  <a:srgbClr val="000000"/>
                </a:solidFill>
                <a:latin typeface="宋体" panose="02010600030101010101" pitchFamily="2" charset="-122"/>
                <a:ea typeface="宋体" panose="02010600030101010101" pitchFamily="2" charset="-122"/>
              </a:rPr>
              <a:t>：</a:t>
            </a:r>
            <a:endParaRPr lang="en-US" altLang="zh-CN" sz="2800" b="1" dirty="0">
              <a:solidFill>
                <a:srgbClr val="000000"/>
              </a:solidFill>
              <a:latin typeface="宋体" panose="02010600030101010101" pitchFamily="2" charset="-122"/>
              <a:ea typeface="宋体" panose="02010600030101010101" pitchFamily="2" charset="-122"/>
            </a:endParaRPr>
          </a:p>
          <a:p>
            <a:pPr algn="l">
              <a:lnSpc>
                <a:spcPts val="8000"/>
              </a:lnSpc>
            </a:pPr>
            <a:r>
              <a:rPr lang="en-US" altLang="zh-CN" sz="2800" b="1" dirty="0">
                <a:latin typeface="宋体" panose="02010600030101010101" pitchFamily="2" charset="-122"/>
                <a:ea typeface="宋体" panose="02010600030101010101" pitchFamily="2" charset="-122"/>
              </a:rPr>
              <a:t>2.</a:t>
            </a:r>
            <a:r>
              <a:rPr lang="zh-CN" altLang="en-US" sz="2800" b="1" dirty="0">
                <a:latin typeface="宋体" panose="02010600030101010101" pitchFamily="2" charset="-122"/>
                <a:ea typeface="宋体" panose="02010600030101010101" pitchFamily="2" charset="-122"/>
              </a:rPr>
              <a:t>输出单元设计：</a:t>
            </a:r>
            <a:endParaRPr lang="en-US" altLang="zh-CN" sz="2800" b="1" dirty="0">
              <a:latin typeface="宋体" panose="02010600030101010101" pitchFamily="2" charset="-122"/>
              <a:ea typeface="宋体" panose="02010600030101010101" pitchFamily="2" charset="-122"/>
            </a:endParaRPr>
          </a:p>
          <a:p>
            <a:pPr algn="l">
              <a:lnSpc>
                <a:spcPts val="8000"/>
              </a:lnSpc>
            </a:pPr>
            <a:r>
              <a:rPr lang="zh-CN" altLang="en-US" sz="2800" b="1" dirty="0">
                <a:latin typeface="宋体" panose="02010600030101010101" pitchFamily="2" charset="-122"/>
                <a:ea typeface="宋体" panose="02010600030101010101" pitchFamily="2" charset="-122"/>
              </a:rPr>
              <a:t>输出单元设计与任务、代价函数相关。</a:t>
            </a:r>
            <a:endParaRPr lang="en-US" altLang="zh-CN" sz="2800" b="1" dirty="0">
              <a:latin typeface="宋体" panose="02010600030101010101" pitchFamily="2" charset="-122"/>
              <a:ea typeface="宋体" panose="02010600030101010101" pitchFamily="2" charset="-122"/>
            </a:endParaRPr>
          </a:p>
          <a:p>
            <a:pPr algn="l">
              <a:lnSpc>
                <a:spcPts val="8000"/>
              </a:lnSpc>
            </a:pPr>
            <a:endParaRPr lang="en-US" altLang="zh-CN" sz="2800" b="1" dirty="0">
              <a:latin typeface="宋体" panose="02010600030101010101" pitchFamily="2" charset="-122"/>
              <a:ea typeface="宋体" panose="02010600030101010101" pitchFamily="2" charset="-122"/>
            </a:endParaRPr>
          </a:p>
          <a:p>
            <a:pPr algn="l">
              <a:lnSpc>
                <a:spcPts val="8000"/>
              </a:lnSpc>
            </a:pPr>
            <a:endParaRPr lang="en-US" altLang="zh-CN" sz="2800" b="1" dirty="0">
              <a:latin typeface="宋体" panose="02010600030101010101" pitchFamily="2" charset="-122"/>
              <a:ea typeface="宋体" panose="02010600030101010101" pitchFamily="2" charset="-122"/>
            </a:endParaRPr>
          </a:p>
          <a:p>
            <a:pPr algn="l">
              <a:lnSpc>
                <a:spcPts val="8000"/>
              </a:lnSpc>
            </a:pPr>
            <a:r>
              <a:rPr lang="zh-CN" altLang="en-US" sz="2800" b="1" dirty="0">
                <a:latin typeface="宋体" panose="02010600030101010101" pitchFamily="2" charset="-122"/>
                <a:ea typeface="宋体" panose="02010600030101010101" pitchFamily="2" charset="-122"/>
              </a:rPr>
              <a:t>（</a:t>
            </a:r>
            <a:r>
              <a:rPr lang="en-US" altLang="zh-CN" sz="2800" b="1" dirty="0">
                <a:latin typeface="宋体" panose="02010600030101010101" pitchFamily="2" charset="-122"/>
                <a:ea typeface="宋体" panose="02010600030101010101" pitchFamily="2" charset="-122"/>
              </a:rPr>
              <a:t>1</a:t>
            </a:r>
            <a:r>
              <a:rPr lang="zh-CN" altLang="en-US" sz="2800" b="1" dirty="0">
                <a:latin typeface="宋体" panose="02010600030101010101" pitchFamily="2" charset="-122"/>
                <a:ea typeface="宋体" panose="02010600030101010101" pitchFamily="2" charset="-122"/>
              </a:rPr>
              <a:t>）线性输出单元</a:t>
            </a:r>
            <a:endParaRPr lang="en-US" altLang="zh-CN" sz="2800" b="1" dirty="0">
              <a:latin typeface="宋体" panose="02010600030101010101" pitchFamily="2" charset="-122"/>
              <a:ea typeface="宋体" panose="02010600030101010101" pitchFamily="2" charset="-122"/>
            </a:endParaRPr>
          </a:p>
          <a:p>
            <a:pPr algn="l">
              <a:lnSpc>
                <a:spcPts val="8000"/>
              </a:lnSpc>
            </a:pPr>
            <a:endParaRPr lang="en-US" altLang="zh-CN" sz="2800" b="1" dirty="0">
              <a:latin typeface="宋体" panose="02010600030101010101" pitchFamily="2" charset="-122"/>
              <a:ea typeface="宋体" panose="02010600030101010101" pitchFamily="2" charset="-122"/>
            </a:endParaRPr>
          </a:p>
          <a:p>
            <a:pPr algn="l">
              <a:lnSpc>
                <a:spcPts val="8000"/>
              </a:lnSpc>
            </a:pPr>
            <a:r>
              <a:rPr lang="zh-CN" altLang="en-US" sz="2800" b="1" dirty="0">
                <a:latin typeface="宋体" panose="02010600030101010101" pitchFamily="2" charset="-122"/>
                <a:ea typeface="宋体" panose="02010600030101010101" pitchFamily="2" charset="-122"/>
              </a:rPr>
              <a:t>应用于高斯分布均值：</a:t>
            </a:r>
            <a:endParaRPr lang="en-US" altLang="zh-CN" sz="2800" b="1" dirty="0">
              <a:latin typeface="宋体" panose="02010600030101010101" pitchFamily="2" charset="-122"/>
              <a:ea typeface="宋体" panose="02010600030101010101" pitchFamily="2" charset="-122"/>
            </a:endParaRPr>
          </a:p>
          <a:p>
            <a:pPr algn="l">
              <a:lnSpc>
                <a:spcPts val="8000"/>
              </a:lnSpc>
            </a:pPr>
            <a:endParaRPr lang="en-US" altLang="zh-CN" sz="2800" b="1" dirty="0">
              <a:latin typeface="宋体" panose="02010600030101010101" pitchFamily="2" charset="-122"/>
              <a:ea typeface="宋体" panose="02010600030101010101" pitchFamily="2" charset="-122"/>
            </a:endParaRPr>
          </a:p>
          <a:p>
            <a:pPr algn="l">
              <a:lnSpc>
                <a:spcPts val="8000"/>
              </a:lnSpc>
            </a:pPr>
            <a:endParaRPr lang="en-US" altLang="zh-CN" sz="2800" b="1" dirty="0">
              <a:latin typeface="宋体" panose="02010600030101010101" pitchFamily="2" charset="-122"/>
              <a:ea typeface="宋体" panose="02010600030101010101" pitchFamily="2" charset="-122"/>
            </a:endParaRPr>
          </a:p>
          <a:p>
            <a:pPr algn="l">
              <a:lnSpc>
                <a:spcPts val="8000"/>
              </a:lnSpc>
            </a:pPr>
            <a:endParaRPr lang="en-US" altLang="zh-CN" sz="2800" b="1" dirty="0">
              <a:latin typeface="宋体" panose="02010600030101010101" pitchFamily="2" charset="-122"/>
              <a:ea typeface="宋体" panose="02010600030101010101" pitchFamily="2" charset="-122"/>
            </a:endParaRPr>
          </a:p>
          <a:p>
            <a:pPr algn="l">
              <a:lnSpc>
                <a:spcPts val="8000"/>
              </a:lnSpc>
            </a:pPr>
            <a:endParaRPr lang="en-US" altLang="zh-CN" sz="2800" b="1" dirty="0">
              <a:latin typeface="宋体" panose="02010600030101010101" pitchFamily="2" charset="-122"/>
              <a:ea typeface="宋体" panose="02010600030101010101" pitchFamily="2" charset="-122"/>
            </a:endParaRPr>
          </a:p>
        </p:txBody>
      </p:sp>
      <p:sp>
        <p:nvSpPr>
          <p:cNvPr id="12" name="Oval 8">
            <a:extLst>
              <a:ext uri="{FF2B5EF4-FFF2-40B4-BE49-F238E27FC236}">
                <a16:creationId xmlns:a16="http://schemas.microsoft.com/office/drawing/2014/main" id="{21581A4F-F6AE-4EF5-9D04-E5AE1EDB28F6}"/>
              </a:ext>
            </a:extLst>
          </p:cNvPr>
          <p:cNvSpPr>
            <a:spLocks noChangeArrowheads="1"/>
          </p:cNvSpPr>
          <p:nvPr/>
        </p:nvSpPr>
        <p:spPr bwMode="auto">
          <a:xfrm>
            <a:off x="7484562" y="3451427"/>
            <a:ext cx="2047805" cy="195072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5120"/>
          </a:p>
        </p:txBody>
      </p:sp>
      <p:sp>
        <p:nvSpPr>
          <p:cNvPr id="14" name="Line 10">
            <a:extLst>
              <a:ext uri="{FF2B5EF4-FFF2-40B4-BE49-F238E27FC236}">
                <a16:creationId xmlns:a16="http://schemas.microsoft.com/office/drawing/2014/main" id="{C3AA1649-5CF6-4098-BD40-22399E4CAFDF}"/>
              </a:ext>
            </a:extLst>
          </p:cNvPr>
          <p:cNvSpPr>
            <a:spLocks noChangeShapeType="1"/>
          </p:cNvSpPr>
          <p:nvPr/>
        </p:nvSpPr>
        <p:spPr bwMode="auto">
          <a:xfrm>
            <a:off x="5436758" y="4426787"/>
            <a:ext cx="195072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5120"/>
          </a:p>
        </p:txBody>
      </p:sp>
      <p:sp>
        <p:nvSpPr>
          <p:cNvPr id="15" name="Line 11">
            <a:extLst>
              <a:ext uri="{FF2B5EF4-FFF2-40B4-BE49-F238E27FC236}">
                <a16:creationId xmlns:a16="http://schemas.microsoft.com/office/drawing/2014/main" id="{5ED1AFE4-CE40-40DF-BDB0-528749E87507}"/>
              </a:ext>
            </a:extLst>
          </p:cNvPr>
          <p:cNvSpPr>
            <a:spLocks noChangeShapeType="1"/>
          </p:cNvSpPr>
          <p:nvPr/>
        </p:nvSpPr>
        <p:spPr bwMode="auto">
          <a:xfrm>
            <a:off x="9532367" y="4426787"/>
            <a:ext cx="195072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5120"/>
          </a:p>
        </p:txBody>
      </p:sp>
      <p:graphicFrame>
        <p:nvGraphicFramePr>
          <p:cNvPr id="19" name="Object 15">
            <a:extLst>
              <a:ext uri="{FF2B5EF4-FFF2-40B4-BE49-F238E27FC236}">
                <a16:creationId xmlns:a16="http://schemas.microsoft.com/office/drawing/2014/main" id="{8CAC4280-F1E4-49F7-86E9-2ABA4505FC67}"/>
              </a:ext>
            </a:extLst>
          </p:cNvPr>
          <p:cNvGraphicFramePr>
            <a:graphicFrameLocks noChangeAspect="1"/>
          </p:cNvGraphicFramePr>
          <p:nvPr>
            <p:extLst>
              <p:ext uri="{D42A27DB-BD31-4B8C-83A1-F6EECF244321}">
                <p14:modId xmlns:p14="http://schemas.microsoft.com/office/powerpoint/2010/main" val="512133000"/>
              </p:ext>
            </p:extLst>
          </p:nvPr>
        </p:nvGraphicFramePr>
        <p:xfrm>
          <a:off x="7931150" y="4198938"/>
          <a:ext cx="292100" cy="322262"/>
        </p:xfrm>
        <a:graphic>
          <a:graphicData uri="http://schemas.openxmlformats.org/presentationml/2006/ole">
            <mc:AlternateContent xmlns:mc="http://schemas.openxmlformats.org/markup-compatibility/2006">
              <mc:Choice xmlns:v="urn:schemas-microsoft-com:vml" Requires="v">
                <p:oleObj spid="_x0000_s30812" name="Equation" r:id="rId4" imgW="126720" imgH="126720" progId="Equation.DSMT4">
                  <p:embed/>
                </p:oleObj>
              </mc:Choice>
              <mc:Fallback>
                <p:oleObj name="Equation" r:id="rId4" imgW="126720" imgH="126720" progId="Equation.DSMT4">
                  <p:embed/>
                  <p:pic>
                    <p:nvPicPr>
                      <p:cNvPr id="20487" name="Object 15">
                        <a:extLst>
                          <a:ext uri="{FF2B5EF4-FFF2-40B4-BE49-F238E27FC236}">
                            <a16:creationId xmlns:a16="http://schemas.microsoft.com/office/drawing/2014/main" id="{9DD65342-4310-4BDB-9924-DE5142919526}"/>
                          </a:ext>
                        </a:extLst>
                      </p:cNvPr>
                      <p:cNvPicPr>
                        <a:picLocks noChangeAspect="1" noChangeArrowheads="1"/>
                      </p:cNvPicPr>
                      <p:nvPr/>
                    </p:nvPicPr>
                    <p:blipFill>
                      <a:blip r:embed="rId5"/>
                      <a:srcRect/>
                      <a:stretch>
                        <a:fillRect/>
                      </a:stretch>
                    </p:blipFill>
                    <p:spPr bwMode="auto">
                      <a:xfrm>
                        <a:off x="7931150" y="4198938"/>
                        <a:ext cx="292100" cy="322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16">
            <a:extLst>
              <a:ext uri="{FF2B5EF4-FFF2-40B4-BE49-F238E27FC236}">
                <a16:creationId xmlns:a16="http://schemas.microsoft.com/office/drawing/2014/main" id="{EC84E9E3-A35E-4580-A32E-97A49C29F4E9}"/>
              </a:ext>
            </a:extLst>
          </p:cNvPr>
          <p:cNvGraphicFramePr>
            <a:graphicFrameLocks noChangeAspect="1"/>
          </p:cNvGraphicFramePr>
          <p:nvPr>
            <p:extLst>
              <p:ext uri="{D42A27DB-BD31-4B8C-83A1-F6EECF244321}">
                <p14:modId xmlns:p14="http://schemas.microsoft.com/office/powerpoint/2010/main" val="2422317136"/>
              </p:ext>
            </p:extLst>
          </p:nvPr>
        </p:nvGraphicFramePr>
        <p:xfrm>
          <a:off x="10218738" y="4329113"/>
          <a:ext cx="288925" cy="776287"/>
        </p:xfrm>
        <a:graphic>
          <a:graphicData uri="http://schemas.openxmlformats.org/presentationml/2006/ole">
            <mc:AlternateContent xmlns:mc="http://schemas.openxmlformats.org/markup-compatibility/2006">
              <mc:Choice xmlns:v="urn:schemas-microsoft-com:vml" Requires="v">
                <p:oleObj spid="_x0000_s30813" name="Equation" r:id="rId6" imgW="126720" imgH="304560" progId="Equation.DSMT4">
                  <p:embed/>
                </p:oleObj>
              </mc:Choice>
              <mc:Fallback>
                <p:oleObj name="Equation" r:id="rId6" imgW="126720" imgH="304560" progId="Equation.DSMT4">
                  <p:embed/>
                  <p:pic>
                    <p:nvPicPr>
                      <p:cNvPr id="20488" name="Object 16">
                        <a:extLst>
                          <a:ext uri="{FF2B5EF4-FFF2-40B4-BE49-F238E27FC236}">
                            <a16:creationId xmlns:a16="http://schemas.microsoft.com/office/drawing/2014/main" id="{4016FEE6-39E3-4901-871C-DEE4BA6CAE72}"/>
                          </a:ext>
                        </a:extLst>
                      </p:cNvPr>
                      <p:cNvPicPr>
                        <a:picLocks noChangeAspect="1" noChangeArrowheads="1"/>
                      </p:cNvPicPr>
                      <p:nvPr/>
                    </p:nvPicPr>
                    <p:blipFill>
                      <a:blip r:embed="rId7"/>
                      <a:srcRect/>
                      <a:stretch>
                        <a:fillRect/>
                      </a:stretch>
                    </p:blipFill>
                    <p:spPr bwMode="auto">
                      <a:xfrm>
                        <a:off x="10218738" y="4329113"/>
                        <a:ext cx="288925" cy="776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17">
            <a:extLst>
              <a:ext uri="{FF2B5EF4-FFF2-40B4-BE49-F238E27FC236}">
                <a16:creationId xmlns:a16="http://schemas.microsoft.com/office/drawing/2014/main" id="{B65AAB5A-2916-4E9A-ACB7-30297B56623A}"/>
              </a:ext>
            </a:extLst>
          </p:cNvPr>
          <p:cNvGraphicFramePr>
            <a:graphicFrameLocks noChangeAspect="1"/>
          </p:cNvGraphicFramePr>
          <p:nvPr>
            <p:extLst>
              <p:ext uri="{D42A27DB-BD31-4B8C-83A1-F6EECF244321}">
                <p14:modId xmlns:p14="http://schemas.microsoft.com/office/powerpoint/2010/main" val="4170478851"/>
              </p:ext>
            </p:extLst>
          </p:nvPr>
        </p:nvGraphicFramePr>
        <p:xfrm>
          <a:off x="6159247" y="3654627"/>
          <a:ext cx="388338" cy="559929"/>
        </p:xfrm>
        <a:graphic>
          <a:graphicData uri="http://schemas.openxmlformats.org/presentationml/2006/ole">
            <mc:AlternateContent xmlns:mc="http://schemas.openxmlformats.org/markup-compatibility/2006">
              <mc:Choice xmlns:v="urn:schemas-microsoft-com:vml" Requires="v">
                <p:oleObj spid="_x0000_s30814" name="Equation" r:id="rId8" imgW="126720" imgH="164880" progId="Equation.DSMT4">
                  <p:embed/>
                </p:oleObj>
              </mc:Choice>
              <mc:Fallback>
                <p:oleObj name="Equation" r:id="rId8" imgW="126720" imgH="164880" progId="Equation.DSMT4">
                  <p:embed/>
                  <p:pic>
                    <p:nvPicPr>
                      <p:cNvPr id="20489" name="Object 17">
                        <a:extLst>
                          <a:ext uri="{FF2B5EF4-FFF2-40B4-BE49-F238E27FC236}">
                            <a16:creationId xmlns:a16="http://schemas.microsoft.com/office/drawing/2014/main" id="{024CBDB8-AB6F-42A3-82F8-7041F6490EE0}"/>
                          </a:ext>
                        </a:extLst>
                      </p:cNvPr>
                      <p:cNvPicPr>
                        <a:picLocks noChangeAspect="1" noChangeArrowheads="1"/>
                      </p:cNvPicPr>
                      <p:nvPr/>
                    </p:nvPicPr>
                    <p:blipFill>
                      <a:blip r:embed="rId9"/>
                      <a:srcRect/>
                      <a:stretch>
                        <a:fillRect/>
                      </a:stretch>
                    </p:blipFill>
                    <p:spPr bwMode="auto">
                      <a:xfrm>
                        <a:off x="6159247" y="3654627"/>
                        <a:ext cx="388338" cy="559929"/>
                      </a:xfrm>
                      <a:prstGeom prst="rect">
                        <a:avLst/>
                      </a:prstGeom>
                      <a:noFill/>
                      <a:ln>
                        <a:noFill/>
                      </a:ln>
                      <a:effectLst/>
                      <a:extLst/>
                    </p:spPr>
                  </p:pic>
                </p:oleObj>
              </mc:Fallback>
            </mc:AlternateContent>
          </a:graphicData>
        </a:graphic>
      </p:graphicFrame>
      <p:graphicFrame>
        <p:nvGraphicFramePr>
          <p:cNvPr id="22" name="Object 18">
            <a:extLst>
              <a:ext uri="{FF2B5EF4-FFF2-40B4-BE49-F238E27FC236}">
                <a16:creationId xmlns:a16="http://schemas.microsoft.com/office/drawing/2014/main" id="{F7BB2064-6789-4638-B943-AA7CC964A40D}"/>
              </a:ext>
            </a:extLst>
          </p:cNvPr>
          <p:cNvGraphicFramePr>
            <a:graphicFrameLocks noChangeAspect="1"/>
          </p:cNvGraphicFramePr>
          <p:nvPr>
            <p:extLst>
              <p:ext uri="{D42A27DB-BD31-4B8C-83A1-F6EECF244321}">
                <p14:modId xmlns:p14="http://schemas.microsoft.com/office/powerpoint/2010/main" val="2838386659"/>
              </p:ext>
            </p:extLst>
          </p:nvPr>
        </p:nvGraphicFramePr>
        <p:xfrm>
          <a:off x="6121400" y="4506913"/>
          <a:ext cx="290513" cy="419100"/>
        </p:xfrm>
        <a:graphic>
          <a:graphicData uri="http://schemas.openxmlformats.org/presentationml/2006/ole">
            <mc:AlternateContent xmlns:mc="http://schemas.openxmlformats.org/markup-compatibility/2006">
              <mc:Choice xmlns:v="urn:schemas-microsoft-com:vml" Requires="v">
                <p:oleObj spid="_x0000_s30815" name="Equation" r:id="rId10" imgW="126720" imgH="164880" progId="Equation.DSMT4">
                  <p:embed/>
                </p:oleObj>
              </mc:Choice>
              <mc:Fallback>
                <p:oleObj name="Equation" r:id="rId10" imgW="126720" imgH="164880" progId="Equation.DSMT4">
                  <p:embed/>
                  <p:pic>
                    <p:nvPicPr>
                      <p:cNvPr id="20490" name="Object 18">
                        <a:extLst>
                          <a:ext uri="{FF2B5EF4-FFF2-40B4-BE49-F238E27FC236}">
                            <a16:creationId xmlns:a16="http://schemas.microsoft.com/office/drawing/2014/main" id="{9D22D9A6-B415-4EA4-B361-53C456DB0893}"/>
                          </a:ext>
                        </a:extLst>
                      </p:cNvPr>
                      <p:cNvPicPr>
                        <a:picLocks noChangeAspect="1" noChangeArrowheads="1"/>
                      </p:cNvPicPr>
                      <p:nvPr/>
                    </p:nvPicPr>
                    <p:blipFill>
                      <a:blip r:embed="rId11"/>
                      <a:srcRect/>
                      <a:stretch>
                        <a:fillRect/>
                      </a:stretch>
                    </p:blipFill>
                    <p:spPr bwMode="auto">
                      <a:xfrm>
                        <a:off x="6121400" y="4506913"/>
                        <a:ext cx="290513"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Line 21">
            <a:extLst>
              <a:ext uri="{FF2B5EF4-FFF2-40B4-BE49-F238E27FC236}">
                <a16:creationId xmlns:a16="http://schemas.microsoft.com/office/drawing/2014/main" id="{8EF2C3F4-88F1-4EB4-9A5E-56EB2F55304D}"/>
              </a:ext>
            </a:extLst>
          </p:cNvPr>
          <p:cNvSpPr>
            <a:spLocks noChangeShapeType="1"/>
          </p:cNvSpPr>
          <p:nvPr/>
        </p:nvSpPr>
        <p:spPr bwMode="auto">
          <a:xfrm>
            <a:off x="8459922" y="3451427"/>
            <a:ext cx="0" cy="19507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5120"/>
          </a:p>
        </p:txBody>
      </p:sp>
      <p:graphicFrame>
        <p:nvGraphicFramePr>
          <p:cNvPr id="26" name="Object 22">
            <a:extLst>
              <a:ext uri="{FF2B5EF4-FFF2-40B4-BE49-F238E27FC236}">
                <a16:creationId xmlns:a16="http://schemas.microsoft.com/office/drawing/2014/main" id="{429C0C3F-0064-44E2-B873-558C2C53B858}"/>
              </a:ext>
            </a:extLst>
          </p:cNvPr>
          <p:cNvGraphicFramePr>
            <a:graphicFrameLocks noChangeAspect="1"/>
          </p:cNvGraphicFramePr>
          <p:nvPr>
            <p:extLst>
              <p:ext uri="{D42A27DB-BD31-4B8C-83A1-F6EECF244321}">
                <p14:modId xmlns:p14="http://schemas.microsoft.com/office/powerpoint/2010/main" val="3667206728"/>
              </p:ext>
            </p:extLst>
          </p:nvPr>
        </p:nvGraphicFramePr>
        <p:xfrm>
          <a:off x="8723313" y="4181475"/>
          <a:ext cx="347662" cy="417513"/>
        </p:xfrm>
        <a:graphic>
          <a:graphicData uri="http://schemas.openxmlformats.org/presentationml/2006/ole">
            <mc:AlternateContent xmlns:mc="http://schemas.openxmlformats.org/markup-compatibility/2006">
              <mc:Choice xmlns:v="urn:schemas-microsoft-com:vml" Requires="v">
                <p:oleObj spid="_x0000_s30816" name="Equation" r:id="rId12" imgW="152280" imgH="164880" progId="Equation.DSMT4">
                  <p:embed/>
                </p:oleObj>
              </mc:Choice>
              <mc:Fallback>
                <p:oleObj name="Equation" r:id="rId12" imgW="152280" imgH="164880" progId="Equation.DSMT4">
                  <p:embed/>
                  <p:pic>
                    <p:nvPicPr>
                      <p:cNvPr id="20492" name="Object 22">
                        <a:extLst>
                          <a:ext uri="{FF2B5EF4-FFF2-40B4-BE49-F238E27FC236}">
                            <a16:creationId xmlns:a16="http://schemas.microsoft.com/office/drawing/2014/main" id="{AAD318E7-88C5-4862-9865-6EA943B32AB9}"/>
                          </a:ext>
                        </a:extLst>
                      </p:cNvPr>
                      <p:cNvPicPr>
                        <a:picLocks noChangeAspect="1" noChangeArrowheads="1"/>
                      </p:cNvPicPr>
                      <p:nvPr/>
                    </p:nvPicPr>
                    <p:blipFill>
                      <a:blip r:embed="rId13"/>
                      <a:srcRect/>
                      <a:stretch>
                        <a:fillRect/>
                      </a:stretch>
                    </p:blipFill>
                    <p:spPr bwMode="auto">
                      <a:xfrm>
                        <a:off x="8723313" y="4181475"/>
                        <a:ext cx="347662"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7" name="图片 26">
            <a:extLst>
              <a:ext uri="{FF2B5EF4-FFF2-40B4-BE49-F238E27FC236}">
                <a16:creationId xmlns:a16="http://schemas.microsoft.com/office/drawing/2014/main" id="{A6F6661E-9FF0-4669-AC7C-3C41D3055268}"/>
              </a:ext>
            </a:extLst>
          </p:cNvPr>
          <p:cNvPicPr>
            <a:picLocks noChangeAspect="1"/>
          </p:cNvPicPr>
          <p:nvPr/>
        </p:nvPicPr>
        <p:blipFill>
          <a:blip r:embed="rId14"/>
          <a:stretch>
            <a:fillRect/>
          </a:stretch>
        </p:blipFill>
        <p:spPr>
          <a:xfrm>
            <a:off x="3505121" y="6781882"/>
            <a:ext cx="3629605" cy="1009414"/>
          </a:xfrm>
          <a:prstGeom prst="rect">
            <a:avLst/>
          </a:prstGeom>
        </p:spPr>
      </p:pic>
      <p:pic>
        <p:nvPicPr>
          <p:cNvPr id="28" name="图片 27">
            <a:extLst>
              <a:ext uri="{FF2B5EF4-FFF2-40B4-BE49-F238E27FC236}">
                <a16:creationId xmlns:a16="http://schemas.microsoft.com/office/drawing/2014/main" id="{9CA578AA-0BB6-4487-86E4-C41A8938CAE5}"/>
              </a:ext>
            </a:extLst>
          </p:cNvPr>
          <p:cNvPicPr>
            <a:picLocks noChangeAspect="1"/>
          </p:cNvPicPr>
          <p:nvPr/>
        </p:nvPicPr>
        <p:blipFill>
          <a:blip r:embed="rId15"/>
          <a:stretch>
            <a:fillRect/>
          </a:stretch>
        </p:blipFill>
        <p:spPr>
          <a:xfrm>
            <a:off x="3552286" y="8261250"/>
            <a:ext cx="4907636" cy="1064613"/>
          </a:xfrm>
          <a:prstGeom prst="rect">
            <a:avLst/>
          </a:prstGeom>
        </p:spPr>
      </p:pic>
    </p:spTree>
    <p:extLst>
      <p:ext uri="{BB962C8B-B14F-4D97-AF65-F5344CB8AC3E}">
        <p14:creationId xmlns:p14="http://schemas.microsoft.com/office/powerpoint/2010/main" val="355727395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p:cNvPicPr>
          <p:nvPr/>
        </p:nvPicPr>
        <p:blipFill>
          <a:blip r:embed="rId3">
            <a:extLst>
              <a:ext uri="{28A0092B-C50C-407E-A947-70E740481C1C}">
                <a14:useLocalDpi xmlns:a14="http://schemas.microsoft.com/office/drawing/2010/main" val="0"/>
              </a:ext>
            </a:extLst>
          </a:blip>
          <a:stretch>
            <a:fillRect/>
          </a:stretch>
        </p:blipFill>
        <p:spPr>
          <a:xfrm>
            <a:off x="-47384" y="-245256"/>
            <a:ext cx="13004800" cy="9753600"/>
          </a:xfrm>
          <a:prstGeom prst="rect">
            <a:avLst/>
          </a:prstGeom>
        </p:spPr>
      </p:pic>
      <p:sp>
        <p:nvSpPr>
          <p:cNvPr id="3" name="TextBox 2"/>
          <p:cNvSpPr txBox="1"/>
          <p:nvPr/>
        </p:nvSpPr>
        <p:spPr>
          <a:xfrm>
            <a:off x="497209" y="482808"/>
            <a:ext cx="67326" cy="192360"/>
          </a:xfrm>
          <a:prstGeom prst="rect">
            <a:avLst/>
          </a:prstGeom>
          <a:noFill/>
        </p:spPr>
        <p:txBody>
          <a:bodyPr vert="horz" wrap="none" lIns="0" tIns="0" rIns="0" bIns="0" rtlCol="0">
            <a:spAutoFit/>
          </a:bodyPr>
          <a:lstStyle/>
          <a:p>
            <a:pPr>
              <a:lnSpc>
                <a:spcPts val="1500"/>
              </a:lnSpc>
            </a:pPr>
            <a:r>
              <a:rPr lang="en-US" altLang="zh-CN" sz="1500">
                <a:solidFill>
                  <a:srgbClr val="FFFFFF"/>
                </a:solidFill>
                <a:latin typeface="Times New Roman"/>
              </a:rPr>
              <a:t>•</a:t>
            </a:r>
            <a:endParaRPr lang="zh-CN" altLang="en-US" sz="1500">
              <a:solidFill>
                <a:srgbClr val="FFFFFF"/>
              </a:solidFill>
              <a:latin typeface="Times New Roman"/>
            </a:endParaRPr>
          </a:p>
        </p:txBody>
      </p:sp>
      <p:sp>
        <p:nvSpPr>
          <p:cNvPr id="4" name="TextBox 3"/>
          <p:cNvSpPr txBox="1"/>
          <p:nvPr/>
        </p:nvSpPr>
        <p:spPr>
          <a:xfrm>
            <a:off x="281309" y="44569"/>
            <a:ext cx="1538883" cy="256480"/>
          </a:xfrm>
          <a:prstGeom prst="rect">
            <a:avLst/>
          </a:prstGeom>
          <a:noFill/>
        </p:spPr>
        <p:txBody>
          <a:bodyPr vert="horz" wrap="none" lIns="0" tIns="0" rIns="0" bIns="0" rtlCol="0">
            <a:spAutoFit/>
          </a:bodyPr>
          <a:lstStyle/>
          <a:p>
            <a:pPr>
              <a:lnSpc>
                <a:spcPts val="2000"/>
              </a:lnSpc>
            </a:pPr>
            <a:r>
              <a:rPr lang="zh-CN" altLang="en-US" sz="2000">
                <a:solidFill>
                  <a:srgbClr val="FFFFFF"/>
                </a:solidFill>
                <a:latin typeface="微软雅黑"/>
              </a:rPr>
              <a:t>机器学习基础</a:t>
            </a:r>
          </a:p>
        </p:txBody>
      </p:sp>
      <p:sp>
        <p:nvSpPr>
          <p:cNvPr id="5" name="TextBox 4"/>
          <p:cNvSpPr txBox="1"/>
          <p:nvPr/>
        </p:nvSpPr>
        <p:spPr>
          <a:xfrm>
            <a:off x="301803" y="434548"/>
            <a:ext cx="2051845"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深度前馈神经网络</a:t>
            </a:r>
          </a:p>
        </p:txBody>
      </p:sp>
      <p:sp>
        <p:nvSpPr>
          <p:cNvPr id="6" name="TextBox 5"/>
          <p:cNvSpPr txBox="1"/>
          <p:nvPr/>
        </p:nvSpPr>
        <p:spPr>
          <a:xfrm>
            <a:off x="179757" y="293384"/>
            <a:ext cx="11883286" cy="10259219"/>
          </a:xfrm>
          <a:prstGeom prst="rect">
            <a:avLst/>
          </a:prstGeom>
          <a:noFill/>
        </p:spPr>
        <p:txBody>
          <a:bodyPr vert="horz" wrap="square" lIns="0" tIns="0" rIns="0" bIns="0" rtlCol="0">
            <a:spAutoFit/>
          </a:bodyPr>
          <a:lstStyle/>
          <a:p>
            <a:pPr algn="l">
              <a:lnSpc>
                <a:spcPts val="8000"/>
              </a:lnSpc>
            </a:pPr>
            <a:r>
              <a:rPr lang="zh-CN" altLang="en-US" sz="2800" b="1" dirty="0">
                <a:solidFill>
                  <a:srgbClr val="FF0000"/>
                </a:solidFill>
                <a:latin typeface="宋体" panose="02010600030101010101" pitchFamily="2" charset="-122"/>
                <a:ea typeface="宋体" panose="02010600030101010101" pitchFamily="2" charset="-122"/>
              </a:rPr>
              <a:t>深度前馈神经网络设计</a:t>
            </a:r>
            <a:r>
              <a:rPr lang="zh-CN" altLang="en-US" sz="2800" b="1" dirty="0">
                <a:solidFill>
                  <a:srgbClr val="000000"/>
                </a:solidFill>
                <a:latin typeface="宋体" panose="02010600030101010101" pitchFamily="2" charset="-122"/>
                <a:ea typeface="宋体" panose="02010600030101010101" pitchFamily="2" charset="-122"/>
              </a:rPr>
              <a:t>：</a:t>
            </a:r>
            <a:endParaRPr lang="en-US" altLang="zh-CN" sz="2800" b="1" dirty="0">
              <a:solidFill>
                <a:srgbClr val="000000"/>
              </a:solidFill>
              <a:latin typeface="宋体" panose="02010600030101010101" pitchFamily="2" charset="-122"/>
              <a:ea typeface="宋体" panose="02010600030101010101" pitchFamily="2" charset="-122"/>
            </a:endParaRPr>
          </a:p>
          <a:p>
            <a:pPr algn="l">
              <a:lnSpc>
                <a:spcPts val="8000"/>
              </a:lnSpc>
            </a:pPr>
            <a:r>
              <a:rPr lang="en-US" altLang="zh-CN" sz="2800" b="1" dirty="0">
                <a:latin typeface="宋体" panose="02010600030101010101" pitchFamily="2" charset="-122"/>
                <a:ea typeface="宋体" panose="02010600030101010101" pitchFamily="2" charset="-122"/>
              </a:rPr>
              <a:t>2.</a:t>
            </a:r>
            <a:r>
              <a:rPr lang="zh-CN" altLang="en-US" sz="2800" b="1" dirty="0">
                <a:latin typeface="宋体" panose="02010600030101010101" pitchFamily="2" charset="-122"/>
                <a:ea typeface="宋体" panose="02010600030101010101" pitchFamily="2" charset="-122"/>
              </a:rPr>
              <a:t>输出单元设计：</a:t>
            </a:r>
            <a:endParaRPr lang="en-US" altLang="zh-CN" sz="2800" b="1" dirty="0">
              <a:latin typeface="宋体" panose="02010600030101010101" pitchFamily="2" charset="-122"/>
              <a:ea typeface="宋体" panose="02010600030101010101" pitchFamily="2" charset="-122"/>
            </a:endParaRPr>
          </a:p>
          <a:p>
            <a:pPr algn="l">
              <a:lnSpc>
                <a:spcPts val="8000"/>
              </a:lnSpc>
            </a:pPr>
            <a:r>
              <a:rPr lang="zh-CN" altLang="en-US" sz="2800" b="1" dirty="0">
                <a:latin typeface="宋体" panose="02010600030101010101" pitchFamily="2" charset="-122"/>
                <a:ea typeface="宋体" panose="02010600030101010101" pitchFamily="2" charset="-122"/>
              </a:rPr>
              <a:t>（</a:t>
            </a:r>
            <a:r>
              <a:rPr lang="en-US" altLang="zh-CN" sz="2800" b="1" dirty="0">
                <a:latin typeface="宋体" panose="02010600030101010101" pitchFamily="2" charset="-122"/>
                <a:ea typeface="宋体" panose="02010600030101010101" pitchFamily="2" charset="-122"/>
              </a:rPr>
              <a:t>2</a:t>
            </a:r>
            <a:r>
              <a:rPr lang="zh-CN" altLang="en-US" sz="2800" b="1" dirty="0">
                <a:latin typeface="宋体" panose="02010600030101010101" pitchFamily="2" charset="-122"/>
                <a:ea typeface="宋体" panose="02010600030101010101" pitchFamily="2" charset="-122"/>
              </a:rPr>
              <a:t>）</a:t>
            </a:r>
            <a:r>
              <a:rPr lang="en-US" altLang="zh-CN" sz="2800" b="1" dirty="0">
                <a:latin typeface="宋体" panose="02010600030101010101" pitchFamily="2" charset="-122"/>
                <a:ea typeface="宋体" panose="02010600030101010101" pitchFamily="2" charset="-122"/>
              </a:rPr>
              <a:t>sigmoid</a:t>
            </a:r>
            <a:r>
              <a:rPr lang="zh-CN" altLang="en-US" sz="2800" b="1" dirty="0">
                <a:latin typeface="宋体" panose="02010600030101010101" pitchFamily="2" charset="-122"/>
                <a:ea typeface="宋体" panose="02010600030101010101" pitchFamily="2" charset="-122"/>
              </a:rPr>
              <a:t>输出单元</a:t>
            </a:r>
            <a:endParaRPr lang="en-US" altLang="zh-CN" sz="2800" b="1" dirty="0">
              <a:latin typeface="宋体" panose="02010600030101010101" pitchFamily="2" charset="-122"/>
              <a:ea typeface="宋体" panose="02010600030101010101" pitchFamily="2" charset="-122"/>
            </a:endParaRPr>
          </a:p>
          <a:p>
            <a:pPr algn="l">
              <a:lnSpc>
                <a:spcPts val="8000"/>
              </a:lnSpc>
            </a:pPr>
            <a:endParaRPr lang="en-US" altLang="zh-CN" sz="2800" b="1" dirty="0">
              <a:latin typeface="宋体" panose="02010600030101010101" pitchFamily="2" charset="-122"/>
              <a:ea typeface="宋体" panose="02010600030101010101" pitchFamily="2" charset="-122"/>
            </a:endParaRPr>
          </a:p>
          <a:p>
            <a:pPr algn="l">
              <a:lnSpc>
                <a:spcPts val="8000"/>
              </a:lnSpc>
            </a:pPr>
            <a:r>
              <a:rPr lang="zh-CN" altLang="en-US" sz="2800" b="1" dirty="0">
                <a:latin typeface="宋体" panose="02010600030101010101" pitchFamily="2" charset="-122"/>
                <a:ea typeface="宋体" panose="02010600030101010101" pitchFamily="2" charset="-122"/>
              </a:rPr>
              <a:t>应用于二分类问题的贝努力分布：</a:t>
            </a:r>
            <a:endParaRPr lang="en-US" altLang="zh-CN" sz="2800" b="1" dirty="0">
              <a:latin typeface="宋体" panose="02010600030101010101" pitchFamily="2" charset="-122"/>
              <a:ea typeface="宋体" panose="02010600030101010101" pitchFamily="2" charset="-122"/>
            </a:endParaRPr>
          </a:p>
          <a:p>
            <a:pPr algn="l">
              <a:lnSpc>
                <a:spcPts val="8000"/>
              </a:lnSpc>
            </a:pPr>
            <a:endParaRPr lang="en-US" altLang="zh-CN" sz="2800" b="1" dirty="0">
              <a:latin typeface="宋体" panose="02010600030101010101" pitchFamily="2" charset="-122"/>
              <a:ea typeface="宋体" panose="02010600030101010101" pitchFamily="2" charset="-122"/>
            </a:endParaRPr>
          </a:p>
          <a:p>
            <a:pPr algn="l">
              <a:lnSpc>
                <a:spcPts val="8000"/>
              </a:lnSpc>
            </a:pPr>
            <a:r>
              <a:rPr lang="zh-CN" altLang="en-US" sz="2800" b="1" dirty="0">
                <a:latin typeface="宋体" panose="02010600030101010101" pitchFamily="2" charset="-122"/>
                <a:ea typeface="宋体" panose="02010600030101010101" pitchFamily="2" charset="-122"/>
              </a:rPr>
              <a:t>目标函数：</a:t>
            </a:r>
            <a:endParaRPr lang="en-US" altLang="zh-CN" sz="2800" b="1" dirty="0">
              <a:latin typeface="宋体" panose="02010600030101010101" pitchFamily="2" charset="-122"/>
              <a:ea typeface="宋体" panose="02010600030101010101" pitchFamily="2" charset="-122"/>
            </a:endParaRPr>
          </a:p>
          <a:p>
            <a:pPr algn="l">
              <a:lnSpc>
                <a:spcPts val="8000"/>
              </a:lnSpc>
            </a:pPr>
            <a:endParaRPr lang="en-US" altLang="zh-CN" sz="2800" b="1" dirty="0">
              <a:latin typeface="宋体" panose="02010600030101010101" pitchFamily="2" charset="-122"/>
              <a:ea typeface="宋体" panose="02010600030101010101" pitchFamily="2" charset="-122"/>
            </a:endParaRPr>
          </a:p>
          <a:p>
            <a:pPr algn="l">
              <a:lnSpc>
                <a:spcPts val="8000"/>
              </a:lnSpc>
            </a:pPr>
            <a:endParaRPr lang="en-US" altLang="zh-CN" sz="2800" b="1" dirty="0">
              <a:latin typeface="宋体" panose="02010600030101010101" pitchFamily="2" charset="-122"/>
              <a:ea typeface="宋体" panose="02010600030101010101" pitchFamily="2" charset="-122"/>
            </a:endParaRPr>
          </a:p>
          <a:p>
            <a:pPr algn="l">
              <a:lnSpc>
                <a:spcPts val="8000"/>
              </a:lnSpc>
            </a:pPr>
            <a:endParaRPr lang="en-US" altLang="zh-CN" sz="2800" b="1" dirty="0">
              <a:latin typeface="宋体" panose="02010600030101010101" pitchFamily="2" charset="-122"/>
              <a:ea typeface="宋体" panose="02010600030101010101" pitchFamily="2" charset="-122"/>
            </a:endParaRPr>
          </a:p>
        </p:txBody>
      </p:sp>
      <p:sp>
        <p:nvSpPr>
          <p:cNvPr id="12" name="Oval 8">
            <a:extLst>
              <a:ext uri="{FF2B5EF4-FFF2-40B4-BE49-F238E27FC236}">
                <a16:creationId xmlns:a16="http://schemas.microsoft.com/office/drawing/2014/main" id="{21581A4F-F6AE-4EF5-9D04-E5AE1EDB28F6}"/>
              </a:ext>
            </a:extLst>
          </p:cNvPr>
          <p:cNvSpPr>
            <a:spLocks noChangeArrowheads="1"/>
          </p:cNvSpPr>
          <p:nvPr/>
        </p:nvSpPr>
        <p:spPr bwMode="auto">
          <a:xfrm>
            <a:off x="7484562" y="3451427"/>
            <a:ext cx="2047805" cy="195072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5120"/>
          </a:p>
        </p:txBody>
      </p:sp>
      <p:sp>
        <p:nvSpPr>
          <p:cNvPr id="14" name="Line 10">
            <a:extLst>
              <a:ext uri="{FF2B5EF4-FFF2-40B4-BE49-F238E27FC236}">
                <a16:creationId xmlns:a16="http://schemas.microsoft.com/office/drawing/2014/main" id="{C3AA1649-5CF6-4098-BD40-22399E4CAFDF}"/>
              </a:ext>
            </a:extLst>
          </p:cNvPr>
          <p:cNvSpPr>
            <a:spLocks noChangeShapeType="1"/>
          </p:cNvSpPr>
          <p:nvPr/>
        </p:nvSpPr>
        <p:spPr bwMode="auto">
          <a:xfrm>
            <a:off x="5436758" y="4426787"/>
            <a:ext cx="195072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5120"/>
          </a:p>
        </p:txBody>
      </p:sp>
      <p:sp>
        <p:nvSpPr>
          <p:cNvPr id="15" name="Line 11">
            <a:extLst>
              <a:ext uri="{FF2B5EF4-FFF2-40B4-BE49-F238E27FC236}">
                <a16:creationId xmlns:a16="http://schemas.microsoft.com/office/drawing/2014/main" id="{5ED1AFE4-CE40-40DF-BDB0-528749E87507}"/>
              </a:ext>
            </a:extLst>
          </p:cNvPr>
          <p:cNvSpPr>
            <a:spLocks noChangeShapeType="1"/>
          </p:cNvSpPr>
          <p:nvPr/>
        </p:nvSpPr>
        <p:spPr bwMode="auto">
          <a:xfrm>
            <a:off x="9532367" y="4426787"/>
            <a:ext cx="195072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5120"/>
          </a:p>
        </p:txBody>
      </p:sp>
      <p:graphicFrame>
        <p:nvGraphicFramePr>
          <p:cNvPr id="19" name="Object 15">
            <a:extLst>
              <a:ext uri="{FF2B5EF4-FFF2-40B4-BE49-F238E27FC236}">
                <a16:creationId xmlns:a16="http://schemas.microsoft.com/office/drawing/2014/main" id="{8CAC4280-F1E4-49F7-86E9-2ABA4505FC67}"/>
              </a:ext>
            </a:extLst>
          </p:cNvPr>
          <p:cNvGraphicFramePr>
            <a:graphicFrameLocks noChangeAspect="1"/>
          </p:cNvGraphicFramePr>
          <p:nvPr>
            <p:extLst>
              <p:ext uri="{D42A27DB-BD31-4B8C-83A1-F6EECF244321}">
                <p14:modId xmlns:p14="http://schemas.microsoft.com/office/powerpoint/2010/main" val="699492478"/>
              </p:ext>
            </p:extLst>
          </p:nvPr>
        </p:nvGraphicFramePr>
        <p:xfrm>
          <a:off x="7945438" y="4198938"/>
          <a:ext cx="263525" cy="322262"/>
        </p:xfrm>
        <a:graphic>
          <a:graphicData uri="http://schemas.openxmlformats.org/presentationml/2006/ole">
            <mc:AlternateContent xmlns:mc="http://schemas.openxmlformats.org/markup-compatibility/2006">
              <mc:Choice xmlns:v="urn:schemas-microsoft-com:vml" Requires="v">
                <p:oleObj spid="_x0000_s31836" name="Equation" r:id="rId4" imgW="114120" imgH="126720" progId="Equation.DSMT4">
                  <p:embed/>
                </p:oleObj>
              </mc:Choice>
              <mc:Fallback>
                <p:oleObj name="Equation" r:id="rId4" imgW="114120" imgH="126720" progId="Equation.DSMT4">
                  <p:embed/>
                  <p:pic>
                    <p:nvPicPr>
                      <p:cNvPr id="19" name="Object 15">
                        <a:extLst>
                          <a:ext uri="{FF2B5EF4-FFF2-40B4-BE49-F238E27FC236}">
                            <a16:creationId xmlns:a16="http://schemas.microsoft.com/office/drawing/2014/main" id="{8CAC4280-F1E4-49F7-86E9-2ABA4505FC67}"/>
                          </a:ext>
                        </a:extLst>
                      </p:cNvPr>
                      <p:cNvPicPr>
                        <a:picLocks noChangeAspect="1" noChangeArrowheads="1"/>
                      </p:cNvPicPr>
                      <p:nvPr/>
                    </p:nvPicPr>
                    <p:blipFill>
                      <a:blip r:embed="rId5"/>
                      <a:srcRect/>
                      <a:stretch>
                        <a:fillRect/>
                      </a:stretch>
                    </p:blipFill>
                    <p:spPr bwMode="auto">
                      <a:xfrm>
                        <a:off x="7945438" y="4198938"/>
                        <a:ext cx="263525" cy="322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16">
            <a:extLst>
              <a:ext uri="{FF2B5EF4-FFF2-40B4-BE49-F238E27FC236}">
                <a16:creationId xmlns:a16="http://schemas.microsoft.com/office/drawing/2014/main" id="{EC84E9E3-A35E-4580-A32E-97A49C29F4E9}"/>
              </a:ext>
            </a:extLst>
          </p:cNvPr>
          <p:cNvGraphicFramePr>
            <a:graphicFrameLocks noChangeAspect="1"/>
          </p:cNvGraphicFramePr>
          <p:nvPr/>
        </p:nvGraphicFramePr>
        <p:xfrm>
          <a:off x="10218738" y="4329113"/>
          <a:ext cx="288925" cy="776287"/>
        </p:xfrm>
        <a:graphic>
          <a:graphicData uri="http://schemas.openxmlformats.org/presentationml/2006/ole">
            <mc:AlternateContent xmlns:mc="http://schemas.openxmlformats.org/markup-compatibility/2006">
              <mc:Choice xmlns:v="urn:schemas-microsoft-com:vml" Requires="v">
                <p:oleObj spid="_x0000_s31837" name="Equation" r:id="rId6" imgW="126720" imgH="304560" progId="Equation.DSMT4">
                  <p:embed/>
                </p:oleObj>
              </mc:Choice>
              <mc:Fallback>
                <p:oleObj name="Equation" r:id="rId6" imgW="126720" imgH="304560" progId="Equation.DSMT4">
                  <p:embed/>
                  <p:pic>
                    <p:nvPicPr>
                      <p:cNvPr id="20" name="Object 16">
                        <a:extLst>
                          <a:ext uri="{FF2B5EF4-FFF2-40B4-BE49-F238E27FC236}">
                            <a16:creationId xmlns:a16="http://schemas.microsoft.com/office/drawing/2014/main" id="{EC84E9E3-A35E-4580-A32E-97A49C29F4E9}"/>
                          </a:ext>
                        </a:extLst>
                      </p:cNvPr>
                      <p:cNvPicPr>
                        <a:picLocks noChangeAspect="1" noChangeArrowheads="1"/>
                      </p:cNvPicPr>
                      <p:nvPr/>
                    </p:nvPicPr>
                    <p:blipFill>
                      <a:blip r:embed="rId7"/>
                      <a:srcRect/>
                      <a:stretch>
                        <a:fillRect/>
                      </a:stretch>
                    </p:blipFill>
                    <p:spPr bwMode="auto">
                      <a:xfrm>
                        <a:off x="10218738" y="4329113"/>
                        <a:ext cx="288925" cy="776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17">
            <a:extLst>
              <a:ext uri="{FF2B5EF4-FFF2-40B4-BE49-F238E27FC236}">
                <a16:creationId xmlns:a16="http://schemas.microsoft.com/office/drawing/2014/main" id="{B65AAB5A-2916-4E9A-ACB7-30297B56623A}"/>
              </a:ext>
            </a:extLst>
          </p:cNvPr>
          <p:cNvGraphicFramePr>
            <a:graphicFrameLocks noChangeAspect="1"/>
          </p:cNvGraphicFramePr>
          <p:nvPr/>
        </p:nvGraphicFramePr>
        <p:xfrm>
          <a:off x="6159247" y="3654627"/>
          <a:ext cx="388338" cy="559929"/>
        </p:xfrm>
        <a:graphic>
          <a:graphicData uri="http://schemas.openxmlformats.org/presentationml/2006/ole">
            <mc:AlternateContent xmlns:mc="http://schemas.openxmlformats.org/markup-compatibility/2006">
              <mc:Choice xmlns:v="urn:schemas-microsoft-com:vml" Requires="v">
                <p:oleObj spid="_x0000_s31838" name="Equation" r:id="rId8" imgW="126720" imgH="164880" progId="Equation.DSMT4">
                  <p:embed/>
                </p:oleObj>
              </mc:Choice>
              <mc:Fallback>
                <p:oleObj name="Equation" r:id="rId8" imgW="126720" imgH="164880" progId="Equation.DSMT4">
                  <p:embed/>
                  <p:pic>
                    <p:nvPicPr>
                      <p:cNvPr id="21" name="Object 17">
                        <a:extLst>
                          <a:ext uri="{FF2B5EF4-FFF2-40B4-BE49-F238E27FC236}">
                            <a16:creationId xmlns:a16="http://schemas.microsoft.com/office/drawing/2014/main" id="{B65AAB5A-2916-4E9A-ACB7-30297B56623A}"/>
                          </a:ext>
                        </a:extLst>
                      </p:cNvPr>
                      <p:cNvPicPr>
                        <a:picLocks noChangeAspect="1" noChangeArrowheads="1"/>
                      </p:cNvPicPr>
                      <p:nvPr/>
                    </p:nvPicPr>
                    <p:blipFill>
                      <a:blip r:embed="rId9"/>
                      <a:srcRect/>
                      <a:stretch>
                        <a:fillRect/>
                      </a:stretch>
                    </p:blipFill>
                    <p:spPr bwMode="auto">
                      <a:xfrm>
                        <a:off x="6159247" y="3654627"/>
                        <a:ext cx="388338" cy="559929"/>
                      </a:xfrm>
                      <a:prstGeom prst="rect">
                        <a:avLst/>
                      </a:prstGeom>
                      <a:noFill/>
                      <a:ln>
                        <a:noFill/>
                      </a:ln>
                      <a:effectLst/>
                      <a:extLst/>
                    </p:spPr>
                  </p:pic>
                </p:oleObj>
              </mc:Fallback>
            </mc:AlternateContent>
          </a:graphicData>
        </a:graphic>
      </p:graphicFrame>
      <p:graphicFrame>
        <p:nvGraphicFramePr>
          <p:cNvPr id="22" name="Object 18">
            <a:extLst>
              <a:ext uri="{FF2B5EF4-FFF2-40B4-BE49-F238E27FC236}">
                <a16:creationId xmlns:a16="http://schemas.microsoft.com/office/drawing/2014/main" id="{F7BB2064-6789-4638-B943-AA7CC964A40D}"/>
              </a:ext>
            </a:extLst>
          </p:cNvPr>
          <p:cNvGraphicFramePr>
            <a:graphicFrameLocks noChangeAspect="1"/>
          </p:cNvGraphicFramePr>
          <p:nvPr/>
        </p:nvGraphicFramePr>
        <p:xfrm>
          <a:off x="6121400" y="4506913"/>
          <a:ext cx="290513" cy="419100"/>
        </p:xfrm>
        <a:graphic>
          <a:graphicData uri="http://schemas.openxmlformats.org/presentationml/2006/ole">
            <mc:AlternateContent xmlns:mc="http://schemas.openxmlformats.org/markup-compatibility/2006">
              <mc:Choice xmlns:v="urn:schemas-microsoft-com:vml" Requires="v">
                <p:oleObj spid="_x0000_s31839" name="Equation" r:id="rId10" imgW="126720" imgH="164880" progId="Equation.DSMT4">
                  <p:embed/>
                </p:oleObj>
              </mc:Choice>
              <mc:Fallback>
                <p:oleObj name="Equation" r:id="rId10" imgW="126720" imgH="164880" progId="Equation.DSMT4">
                  <p:embed/>
                  <p:pic>
                    <p:nvPicPr>
                      <p:cNvPr id="22" name="Object 18">
                        <a:extLst>
                          <a:ext uri="{FF2B5EF4-FFF2-40B4-BE49-F238E27FC236}">
                            <a16:creationId xmlns:a16="http://schemas.microsoft.com/office/drawing/2014/main" id="{F7BB2064-6789-4638-B943-AA7CC964A40D}"/>
                          </a:ext>
                        </a:extLst>
                      </p:cNvPr>
                      <p:cNvPicPr>
                        <a:picLocks noChangeAspect="1" noChangeArrowheads="1"/>
                      </p:cNvPicPr>
                      <p:nvPr/>
                    </p:nvPicPr>
                    <p:blipFill>
                      <a:blip r:embed="rId11"/>
                      <a:srcRect/>
                      <a:stretch>
                        <a:fillRect/>
                      </a:stretch>
                    </p:blipFill>
                    <p:spPr bwMode="auto">
                      <a:xfrm>
                        <a:off x="6121400" y="4506913"/>
                        <a:ext cx="290513"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Line 21">
            <a:extLst>
              <a:ext uri="{FF2B5EF4-FFF2-40B4-BE49-F238E27FC236}">
                <a16:creationId xmlns:a16="http://schemas.microsoft.com/office/drawing/2014/main" id="{8EF2C3F4-88F1-4EB4-9A5E-56EB2F55304D}"/>
              </a:ext>
            </a:extLst>
          </p:cNvPr>
          <p:cNvSpPr>
            <a:spLocks noChangeShapeType="1"/>
          </p:cNvSpPr>
          <p:nvPr/>
        </p:nvSpPr>
        <p:spPr bwMode="auto">
          <a:xfrm>
            <a:off x="8459922" y="3451427"/>
            <a:ext cx="0" cy="19507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5120"/>
          </a:p>
        </p:txBody>
      </p:sp>
      <p:graphicFrame>
        <p:nvGraphicFramePr>
          <p:cNvPr id="26" name="Object 22">
            <a:extLst>
              <a:ext uri="{FF2B5EF4-FFF2-40B4-BE49-F238E27FC236}">
                <a16:creationId xmlns:a16="http://schemas.microsoft.com/office/drawing/2014/main" id="{429C0C3F-0064-44E2-B873-558C2C53B858}"/>
              </a:ext>
            </a:extLst>
          </p:cNvPr>
          <p:cNvGraphicFramePr>
            <a:graphicFrameLocks noChangeAspect="1"/>
          </p:cNvGraphicFramePr>
          <p:nvPr/>
        </p:nvGraphicFramePr>
        <p:xfrm>
          <a:off x="8723313" y="4181475"/>
          <a:ext cx="347662" cy="417513"/>
        </p:xfrm>
        <a:graphic>
          <a:graphicData uri="http://schemas.openxmlformats.org/presentationml/2006/ole">
            <mc:AlternateContent xmlns:mc="http://schemas.openxmlformats.org/markup-compatibility/2006">
              <mc:Choice xmlns:v="urn:schemas-microsoft-com:vml" Requires="v">
                <p:oleObj spid="_x0000_s31840" name="Equation" r:id="rId12" imgW="152280" imgH="164880" progId="Equation.DSMT4">
                  <p:embed/>
                </p:oleObj>
              </mc:Choice>
              <mc:Fallback>
                <p:oleObj name="Equation" r:id="rId12" imgW="152280" imgH="164880" progId="Equation.DSMT4">
                  <p:embed/>
                  <p:pic>
                    <p:nvPicPr>
                      <p:cNvPr id="26" name="Object 22">
                        <a:extLst>
                          <a:ext uri="{FF2B5EF4-FFF2-40B4-BE49-F238E27FC236}">
                            <a16:creationId xmlns:a16="http://schemas.microsoft.com/office/drawing/2014/main" id="{429C0C3F-0064-44E2-B873-558C2C53B858}"/>
                          </a:ext>
                        </a:extLst>
                      </p:cNvPr>
                      <p:cNvPicPr>
                        <a:picLocks noChangeAspect="1" noChangeArrowheads="1"/>
                      </p:cNvPicPr>
                      <p:nvPr/>
                    </p:nvPicPr>
                    <p:blipFill>
                      <a:blip r:embed="rId13"/>
                      <a:srcRect/>
                      <a:stretch>
                        <a:fillRect/>
                      </a:stretch>
                    </p:blipFill>
                    <p:spPr bwMode="auto">
                      <a:xfrm>
                        <a:off x="8723313" y="4181475"/>
                        <a:ext cx="347662"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 name="图片 6">
            <a:extLst>
              <a:ext uri="{FF2B5EF4-FFF2-40B4-BE49-F238E27FC236}">
                <a16:creationId xmlns:a16="http://schemas.microsoft.com/office/drawing/2014/main" id="{1E1F2A66-B488-4C29-99C7-53A2FFAE195C}"/>
              </a:ext>
            </a:extLst>
          </p:cNvPr>
          <p:cNvPicPr>
            <a:picLocks noChangeAspect="1"/>
          </p:cNvPicPr>
          <p:nvPr/>
        </p:nvPicPr>
        <p:blipFill>
          <a:blip r:embed="rId14"/>
          <a:stretch>
            <a:fillRect/>
          </a:stretch>
        </p:blipFill>
        <p:spPr>
          <a:xfrm>
            <a:off x="685567" y="3605245"/>
            <a:ext cx="4216560" cy="901668"/>
          </a:xfrm>
          <a:prstGeom prst="rect">
            <a:avLst/>
          </a:prstGeom>
        </p:spPr>
      </p:pic>
      <p:pic>
        <p:nvPicPr>
          <p:cNvPr id="8" name="图片 7">
            <a:extLst>
              <a:ext uri="{FF2B5EF4-FFF2-40B4-BE49-F238E27FC236}">
                <a16:creationId xmlns:a16="http://schemas.microsoft.com/office/drawing/2014/main" id="{1F843E51-3123-4222-9549-2DDD35EDA435}"/>
              </a:ext>
            </a:extLst>
          </p:cNvPr>
          <p:cNvPicPr>
            <a:picLocks noChangeAspect="1"/>
          </p:cNvPicPr>
          <p:nvPr/>
        </p:nvPicPr>
        <p:blipFill>
          <a:blip r:embed="rId15"/>
          <a:stretch>
            <a:fillRect/>
          </a:stretch>
        </p:blipFill>
        <p:spPr>
          <a:xfrm>
            <a:off x="1714238" y="5578206"/>
            <a:ext cx="4639178" cy="686383"/>
          </a:xfrm>
          <a:prstGeom prst="rect">
            <a:avLst/>
          </a:prstGeom>
        </p:spPr>
      </p:pic>
      <p:pic>
        <p:nvPicPr>
          <p:cNvPr id="9" name="图片 8">
            <a:extLst>
              <a:ext uri="{FF2B5EF4-FFF2-40B4-BE49-F238E27FC236}">
                <a16:creationId xmlns:a16="http://schemas.microsoft.com/office/drawing/2014/main" id="{51B9EF78-A5C0-4265-A7BC-26944697341E}"/>
              </a:ext>
            </a:extLst>
          </p:cNvPr>
          <p:cNvPicPr>
            <a:picLocks noChangeAspect="1"/>
          </p:cNvPicPr>
          <p:nvPr/>
        </p:nvPicPr>
        <p:blipFill>
          <a:blip r:embed="rId16"/>
          <a:stretch>
            <a:fillRect/>
          </a:stretch>
        </p:blipFill>
        <p:spPr>
          <a:xfrm>
            <a:off x="1820192" y="6916782"/>
            <a:ext cx="5567286" cy="2506762"/>
          </a:xfrm>
          <a:prstGeom prst="rect">
            <a:avLst/>
          </a:prstGeom>
        </p:spPr>
      </p:pic>
    </p:spTree>
    <p:extLst>
      <p:ext uri="{BB962C8B-B14F-4D97-AF65-F5344CB8AC3E}">
        <p14:creationId xmlns:p14="http://schemas.microsoft.com/office/powerpoint/2010/main" val="408581948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p:cNvPicPr>
          <p:nvPr/>
        </p:nvPicPr>
        <p:blipFill>
          <a:blip r:embed="rId3">
            <a:extLst>
              <a:ext uri="{28A0092B-C50C-407E-A947-70E740481C1C}">
                <a14:useLocalDpi xmlns:a14="http://schemas.microsoft.com/office/drawing/2010/main" val="0"/>
              </a:ext>
            </a:extLst>
          </a:blip>
          <a:stretch>
            <a:fillRect/>
          </a:stretch>
        </p:blipFill>
        <p:spPr>
          <a:xfrm>
            <a:off x="-47384" y="-245256"/>
            <a:ext cx="13004800" cy="9753600"/>
          </a:xfrm>
          <a:prstGeom prst="rect">
            <a:avLst/>
          </a:prstGeom>
        </p:spPr>
      </p:pic>
      <p:sp>
        <p:nvSpPr>
          <p:cNvPr id="3" name="TextBox 2"/>
          <p:cNvSpPr txBox="1"/>
          <p:nvPr/>
        </p:nvSpPr>
        <p:spPr>
          <a:xfrm>
            <a:off x="497209" y="482808"/>
            <a:ext cx="67326" cy="192360"/>
          </a:xfrm>
          <a:prstGeom prst="rect">
            <a:avLst/>
          </a:prstGeom>
          <a:noFill/>
        </p:spPr>
        <p:txBody>
          <a:bodyPr vert="horz" wrap="none" lIns="0" tIns="0" rIns="0" bIns="0" rtlCol="0">
            <a:spAutoFit/>
          </a:bodyPr>
          <a:lstStyle/>
          <a:p>
            <a:pPr>
              <a:lnSpc>
                <a:spcPts val="1500"/>
              </a:lnSpc>
            </a:pPr>
            <a:r>
              <a:rPr lang="en-US" altLang="zh-CN" sz="1500">
                <a:solidFill>
                  <a:srgbClr val="FFFFFF"/>
                </a:solidFill>
                <a:latin typeface="Times New Roman"/>
              </a:rPr>
              <a:t>•</a:t>
            </a:r>
            <a:endParaRPr lang="zh-CN" altLang="en-US" sz="1500">
              <a:solidFill>
                <a:srgbClr val="FFFFFF"/>
              </a:solidFill>
              <a:latin typeface="Times New Roman"/>
            </a:endParaRPr>
          </a:p>
        </p:txBody>
      </p:sp>
      <p:sp>
        <p:nvSpPr>
          <p:cNvPr id="4" name="TextBox 3"/>
          <p:cNvSpPr txBox="1"/>
          <p:nvPr/>
        </p:nvSpPr>
        <p:spPr>
          <a:xfrm>
            <a:off x="281309" y="44569"/>
            <a:ext cx="1538883" cy="256480"/>
          </a:xfrm>
          <a:prstGeom prst="rect">
            <a:avLst/>
          </a:prstGeom>
          <a:noFill/>
        </p:spPr>
        <p:txBody>
          <a:bodyPr vert="horz" wrap="none" lIns="0" tIns="0" rIns="0" bIns="0" rtlCol="0">
            <a:spAutoFit/>
          </a:bodyPr>
          <a:lstStyle/>
          <a:p>
            <a:pPr>
              <a:lnSpc>
                <a:spcPts val="2000"/>
              </a:lnSpc>
            </a:pPr>
            <a:r>
              <a:rPr lang="zh-CN" altLang="en-US" sz="2000">
                <a:solidFill>
                  <a:srgbClr val="FFFFFF"/>
                </a:solidFill>
                <a:latin typeface="微软雅黑"/>
              </a:rPr>
              <a:t>机器学习基础</a:t>
            </a:r>
          </a:p>
        </p:txBody>
      </p:sp>
      <p:sp>
        <p:nvSpPr>
          <p:cNvPr id="5" name="TextBox 4"/>
          <p:cNvSpPr txBox="1"/>
          <p:nvPr/>
        </p:nvSpPr>
        <p:spPr>
          <a:xfrm>
            <a:off x="301803" y="434548"/>
            <a:ext cx="2051845"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深度前馈神经网络</a:t>
            </a:r>
          </a:p>
        </p:txBody>
      </p:sp>
      <p:sp>
        <p:nvSpPr>
          <p:cNvPr id="6" name="TextBox 5"/>
          <p:cNvSpPr txBox="1"/>
          <p:nvPr/>
        </p:nvSpPr>
        <p:spPr>
          <a:xfrm>
            <a:off x="179757" y="293384"/>
            <a:ext cx="11883286" cy="11285141"/>
          </a:xfrm>
          <a:prstGeom prst="rect">
            <a:avLst/>
          </a:prstGeom>
          <a:noFill/>
        </p:spPr>
        <p:txBody>
          <a:bodyPr vert="horz" wrap="square" lIns="0" tIns="0" rIns="0" bIns="0" rtlCol="0">
            <a:spAutoFit/>
          </a:bodyPr>
          <a:lstStyle/>
          <a:p>
            <a:pPr algn="l">
              <a:lnSpc>
                <a:spcPts val="8000"/>
              </a:lnSpc>
            </a:pPr>
            <a:r>
              <a:rPr lang="zh-CN" altLang="en-US" sz="2800" b="1" dirty="0">
                <a:solidFill>
                  <a:srgbClr val="FF0000"/>
                </a:solidFill>
                <a:latin typeface="宋体" panose="02010600030101010101" pitchFamily="2" charset="-122"/>
                <a:ea typeface="宋体" panose="02010600030101010101" pitchFamily="2" charset="-122"/>
              </a:rPr>
              <a:t>深度前馈神经网络设计</a:t>
            </a:r>
            <a:r>
              <a:rPr lang="zh-CN" altLang="en-US" sz="2800" b="1" dirty="0">
                <a:solidFill>
                  <a:srgbClr val="000000"/>
                </a:solidFill>
                <a:latin typeface="宋体" panose="02010600030101010101" pitchFamily="2" charset="-122"/>
                <a:ea typeface="宋体" panose="02010600030101010101" pitchFamily="2" charset="-122"/>
              </a:rPr>
              <a:t>：</a:t>
            </a:r>
            <a:endParaRPr lang="en-US" altLang="zh-CN" sz="2800" b="1" dirty="0">
              <a:solidFill>
                <a:srgbClr val="000000"/>
              </a:solidFill>
              <a:latin typeface="宋体" panose="02010600030101010101" pitchFamily="2" charset="-122"/>
              <a:ea typeface="宋体" panose="02010600030101010101" pitchFamily="2" charset="-122"/>
            </a:endParaRPr>
          </a:p>
          <a:p>
            <a:pPr algn="l">
              <a:lnSpc>
                <a:spcPts val="8000"/>
              </a:lnSpc>
            </a:pPr>
            <a:r>
              <a:rPr lang="en-US" altLang="zh-CN" sz="2800" b="1" dirty="0">
                <a:latin typeface="宋体" panose="02010600030101010101" pitchFamily="2" charset="-122"/>
                <a:ea typeface="宋体" panose="02010600030101010101" pitchFamily="2" charset="-122"/>
              </a:rPr>
              <a:t>2.</a:t>
            </a:r>
            <a:r>
              <a:rPr lang="zh-CN" altLang="en-US" sz="2800" b="1" dirty="0">
                <a:latin typeface="宋体" panose="02010600030101010101" pitchFamily="2" charset="-122"/>
                <a:ea typeface="宋体" panose="02010600030101010101" pitchFamily="2" charset="-122"/>
              </a:rPr>
              <a:t>输出单元设计：</a:t>
            </a:r>
            <a:endParaRPr lang="en-US" altLang="zh-CN" sz="2800" b="1" dirty="0">
              <a:latin typeface="宋体" panose="02010600030101010101" pitchFamily="2" charset="-122"/>
              <a:ea typeface="宋体" panose="02010600030101010101" pitchFamily="2" charset="-122"/>
            </a:endParaRPr>
          </a:p>
          <a:p>
            <a:pPr algn="l">
              <a:lnSpc>
                <a:spcPts val="8000"/>
              </a:lnSpc>
            </a:pPr>
            <a:r>
              <a:rPr lang="zh-CN" altLang="en-US" sz="2800" b="1" dirty="0">
                <a:latin typeface="宋体" panose="02010600030101010101" pitchFamily="2" charset="-122"/>
                <a:ea typeface="宋体" panose="02010600030101010101" pitchFamily="2" charset="-122"/>
              </a:rPr>
              <a:t>（</a:t>
            </a:r>
            <a:r>
              <a:rPr lang="en-US" altLang="zh-CN" sz="2800" b="1" dirty="0">
                <a:latin typeface="宋体" panose="02010600030101010101" pitchFamily="2" charset="-122"/>
                <a:ea typeface="宋体" panose="02010600030101010101" pitchFamily="2" charset="-122"/>
              </a:rPr>
              <a:t>3</a:t>
            </a:r>
            <a:r>
              <a:rPr lang="zh-CN" altLang="en-US" sz="2800" b="1" dirty="0">
                <a:latin typeface="宋体" panose="02010600030101010101" pitchFamily="2" charset="-122"/>
                <a:ea typeface="宋体" panose="02010600030101010101" pitchFamily="2" charset="-122"/>
              </a:rPr>
              <a:t>）</a:t>
            </a:r>
            <a:r>
              <a:rPr lang="en-US" altLang="zh-CN" sz="2800" b="1" dirty="0" err="1">
                <a:latin typeface="宋体" panose="02010600030101010101" pitchFamily="2" charset="-122"/>
                <a:ea typeface="宋体" panose="02010600030101010101" pitchFamily="2" charset="-122"/>
              </a:rPr>
              <a:t>softmax</a:t>
            </a:r>
            <a:r>
              <a:rPr lang="zh-CN" altLang="en-US" sz="2800" b="1" dirty="0">
                <a:latin typeface="宋体" panose="02010600030101010101" pitchFamily="2" charset="-122"/>
                <a:ea typeface="宋体" panose="02010600030101010101" pitchFamily="2" charset="-122"/>
              </a:rPr>
              <a:t>输出单元</a:t>
            </a:r>
            <a:endParaRPr lang="en-US" altLang="zh-CN" sz="2800" b="1" dirty="0">
              <a:latin typeface="宋体" panose="02010600030101010101" pitchFamily="2" charset="-122"/>
              <a:ea typeface="宋体" panose="02010600030101010101" pitchFamily="2" charset="-122"/>
            </a:endParaRPr>
          </a:p>
          <a:p>
            <a:pPr algn="l">
              <a:lnSpc>
                <a:spcPts val="8000"/>
              </a:lnSpc>
            </a:pPr>
            <a:r>
              <a:rPr lang="zh-CN" altLang="en-US" sz="2800" b="1" dirty="0">
                <a:latin typeface="宋体" panose="02010600030101010101" pitchFamily="2" charset="-122"/>
                <a:ea typeface="宋体" panose="02010600030101010101" pitchFamily="2" charset="-122"/>
              </a:rPr>
              <a:t>输入输出都是一个向量</a:t>
            </a:r>
            <a:endParaRPr lang="en-US" altLang="zh-CN" sz="2800" b="1" dirty="0">
              <a:latin typeface="宋体" panose="02010600030101010101" pitchFamily="2" charset="-122"/>
              <a:ea typeface="宋体" panose="02010600030101010101" pitchFamily="2" charset="-122"/>
            </a:endParaRPr>
          </a:p>
          <a:p>
            <a:pPr algn="l">
              <a:lnSpc>
                <a:spcPts val="8000"/>
              </a:lnSpc>
            </a:pPr>
            <a:endParaRPr lang="en-US" altLang="zh-CN" sz="2800" b="1" dirty="0">
              <a:latin typeface="宋体" panose="02010600030101010101" pitchFamily="2" charset="-122"/>
              <a:ea typeface="宋体" panose="02010600030101010101" pitchFamily="2" charset="-122"/>
            </a:endParaRPr>
          </a:p>
          <a:p>
            <a:pPr algn="l">
              <a:lnSpc>
                <a:spcPts val="8000"/>
              </a:lnSpc>
            </a:pPr>
            <a:r>
              <a:rPr lang="en-US" altLang="zh-CN" sz="2800" b="1" dirty="0" err="1">
                <a:latin typeface="宋体" panose="02010600030101010101" pitchFamily="2" charset="-122"/>
                <a:ea typeface="宋体" panose="02010600030101010101" pitchFamily="2" charset="-122"/>
              </a:rPr>
              <a:t>Softmax</a:t>
            </a:r>
            <a:r>
              <a:rPr lang="zh-CN" altLang="en-US" sz="2800" b="1" dirty="0">
                <a:latin typeface="宋体" panose="02010600030101010101" pitchFamily="2" charset="-122"/>
                <a:ea typeface="宋体" panose="02010600030101010101" pitchFamily="2" charset="-122"/>
              </a:rPr>
              <a:t>函数：</a:t>
            </a:r>
            <a:endParaRPr lang="en-US" altLang="zh-CN" sz="2800" b="1" dirty="0">
              <a:latin typeface="宋体" panose="02010600030101010101" pitchFamily="2" charset="-122"/>
              <a:ea typeface="宋体" panose="02010600030101010101" pitchFamily="2" charset="-122"/>
            </a:endParaRPr>
          </a:p>
          <a:p>
            <a:pPr algn="l">
              <a:lnSpc>
                <a:spcPts val="8000"/>
              </a:lnSpc>
            </a:pPr>
            <a:endParaRPr lang="en-US" altLang="zh-CN" sz="2800" b="1" dirty="0">
              <a:latin typeface="宋体" panose="02010600030101010101" pitchFamily="2" charset="-122"/>
              <a:ea typeface="宋体" panose="02010600030101010101" pitchFamily="2" charset="-122"/>
            </a:endParaRPr>
          </a:p>
          <a:p>
            <a:pPr algn="l">
              <a:lnSpc>
                <a:spcPts val="8000"/>
              </a:lnSpc>
            </a:pPr>
            <a:r>
              <a:rPr lang="zh-CN" altLang="en-US" sz="2800" b="1" dirty="0">
                <a:latin typeface="宋体" panose="02010600030101010101" pitchFamily="2" charset="-122"/>
                <a:ea typeface="宋体" panose="02010600030101010101" pitchFamily="2" charset="-122"/>
              </a:rPr>
              <a:t>表示：</a:t>
            </a:r>
            <a:endParaRPr lang="en-US" altLang="zh-CN" sz="2800" b="1" dirty="0">
              <a:latin typeface="宋体" panose="02010600030101010101" pitchFamily="2" charset="-122"/>
              <a:ea typeface="宋体" panose="02010600030101010101" pitchFamily="2" charset="-122"/>
            </a:endParaRPr>
          </a:p>
          <a:p>
            <a:pPr algn="l">
              <a:lnSpc>
                <a:spcPts val="8000"/>
              </a:lnSpc>
            </a:pPr>
            <a:r>
              <a:rPr lang="en-US" altLang="zh-CN" sz="2800" b="1" dirty="0">
                <a:latin typeface="宋体" panose="02010600030101010101" pitchFamily="2" charset="-122"/>
                <a:ea typeface="宋体" panose="02010600030101010101" pitchFamily="2" charset="-122"/>
              </a:rPr>
              <a:t>   P</a:t>
            </a:r>
            <a:r>
              <a:rPr lang="zh-CN" altLang="en-US" sz="2800" b="1" dirty="0">
                <a:latin typeface="宋体" panose="02010600030101010101" pitchFamily="2" charset="-122"/>
                <a:ea typeface="宋体" panose="02010600030101010101" pitchFamily="2" charset="-122"/>
              </a:rPr>
              <a:t>（</a:t>
            </a:r>
            <a:r>
              <a:rPr lang="en-US" altLang="zh-CN" sz="2800" b="1" dirty="0">
                <a:latin typeface="宋体" panose="02010600030101010101" pitchFamily="2" charset="-122"/>
                <a:ea typeface="宋体" panose="02010600030101010101" pitchFamily="2" charset="-122"/>
              </a:rPr>
              <a:t>y=</a:t>
            </a:r>
            <a:r>
              <a:rPr lang="en-US" altLang="zh-CN" sz="2800" b="1" dirty="0" err="1">
                <a:latin typeface="宋体" panose="02010600030101010101" pitchFamily="2" charset="-122"/>
                <a:ea typeface="宋体" panose="02010600030101010101" pitchFamily="2" charset="-122"/>
              </a:rPr>
              <a:t>i|x</a:t>
            </a:r>
            <a:r>
              <a:rPr lang="zh-CN" altLang="en-US" sz="2800" b="1" dirty="0">
                <a:latin typeface="宋体" panose="02010600030101010101" pitchFamily="2" charset="-122"/>
                <a:ea typeface="宋体" panose="02010600030101010101" pitchFamily="2" charset="-122"/>
              </a:rPr>
              <a:t>）</a:t>
            </a:r>
            <a:r>
              <a:rPr lang="en-US" altLang="zh-CN" sz="2800" b="1" dirty="0">
                <a:latin typeface="宋体" panose="02010600030101010101" pitchFamily="2" charset="-122"/>
                <a:ea typeface="宋体" panose="02010600030101010101" pitchFamily="2" charset="-122"/>
              </a:rPr>
              <a:t>=</a:t>
            </a:r>
          </a:p>
          <a:p>
            <a:pPr algn="l">
              <a:lnSpc>
                <a:spcPts val="8000"/>
              </a:lnSpc>
            </a:pPr>
            <a:endParaRPr lang="en-US" altLang="zh-CN" sz="2800" b="1" dirty="0">
              <a:latin typeface="宋体" panose="02010600030101010101" pitchFamily="2" charset="-122"/>
              <a:ea typeface="宋体" panose="02010600030101010101" pitchFamily="2" charset="-122"/>
            </a:endParaRPr>
          </a:p>
          <a:p>
            <a:pPr algn="l">
              <a:lnSpc>
                <a:spcPts val="8000"/>
              </a:lnSpc>
            </a:pPr>
            <a:endParaRPr lang="en-US" altLang="zh-CN" sz="2800" b="1" dirty="0">
              <a:latin typeface="宋体" panose="02010600030101010101" pitchFamily="2" charset="-122"/>
              <a:ea typeface="宋体" panose="02010600030101010101" pitchFamily="2" charset="-122"/>
            </a:endParaRPr>
          </a:p>
        </p:txBody>
      </p:sp>
      <p:sp>
        <p:nvSpPr>
          <p:cNvPr id="12" name="Oval 8">
            <a:extLst>
              <a:ext uri="{FF2B5EF4-FFF2-40B4-BE49-F238E27FC236}">
                <a16:creationId xmlns:a16="http://schemas.microsoft.com/office/drawing/2014/main" id="{21581A4F-F6AE-4EF5-9D04-E5AE1EDB28F6}"/>
              </a:ext>
            </a:extLst>
          </p:cNvPr>
          <p:cNvSpPr>
            <a:spLocks noChangeArrowheads="1"/>
          </p:cNvSpPr>
          <p:nvPr/>
        </p:nvSpPr>
        <p:spPr bwMode="auto">
          <a:xfrm>
            <a:off x="7484562" y="3451427"/>
            <a:ext cx="2047805" cy="195072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5120"/>
          </a:p>
        </p:txBody>
      </p:sp>
      <p:sp>
        <p:nvSpPr>
          <p:cNvPr id="14" name="Line 10">
            <a:extLst>
              <a:ext uri="{FF2B5EF4-FFF2-40B4-BE49-F238E27FC236}">
                <a16:creationId xmlns:a16="http://schemas.microsoft.com/office/drawing/2014/main" id="{C3AA1649-5CF6-4098-BD40-22399E4CAFDF}"/>
              </a:ext>
            </a:extLst>
          </p:cNvPr>
          <p:cNvSpPr>
            <a:spLocks noChangeShapeType="1"/>
          </p:cNvSpPr>
          <p:nvPr/>
        </p:nvSpPr>
        <p:spPr bwMode="auto">
          <a:xfrm>
            <a:off x="5436758" y="4426787"/>
            <a:ext cx="195072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5120"/>
          </a:p>
        </p:txBody>
      </p:sp>
      <p:sp>
        <p:nvSpPr>
          <p:cNvPr id="15" name="Line 11">
            <a:extLst>
              <a:ext uri="{FF2B5EF4-FFF2-40B4-BE49-F238E27FC236}">
                <a16:creationId xmlns:a16="http://schemas.microsoft.com/office/drawing/2014/main" id="{5ED1AFE4-CE40-40DF-BDB0-528749E87507}"/>
              </a:ext>
            </a:extLst>
          </p:cNvPr>
          <p:cNvSpPr>
            <a:spLocks noChangeShapeType="1"/>
          </p:cNvSpPr>
          <p:nvPr/>
        </p:nvSpPr>
        <p:spPr bwMode="auto">
          <a:xfrm>
            <a:off x="9532367" y="4426787"/>
            <a:ext cx="195072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5120"/>
          </a:p>
        </p:txBody>
      </p:sp>
      <p:graphicFrame>
        <p:nvGraphicFramePr>
          <p:cNvPr id="19" name="Object 15">
            <a:extLst>
              <a:ext uri="{FF2B5EF4-FFF2-40B4-BE49-F238E27FC236}">
                <a16:creationId xmlns:a16="http://schemas.microsoft.com/office/drawing/2014/main" id="{8CAC4280-F1E4-49F7-86E9-2ABA4505FC67}"/>
              </a:ext>
            </a:extLst>
          </p:cNvPr>
          <p:cNvGraphicFramePr>
            <a:graphicFrameLocks noChangeAspect="1"/>
          </p:cNvGraphicFramePr>
          <p:nvPr/>
        </p:nvGraphicFramePr>
        <p:xfrm>
          <a:off x="7945438" y="4198938"/>
          <a:ext cx="263525" cy="322262"/>
        </p:xfrm>
        <a:graphic>
          <a:graphicData uri="http://schemas.openxmlformats.org/presentationml/2006/ole">
            <mc:AlternateContent xmlns:mc="http://schemas.openxmlformats.org/markup-compatibility/2006">
              <mc:Choice xmlns:v="urn:schemas-microsoft-com:vml" Requires="v">
                <p:oleObj spid="_x0000_s32855" name="Equation" r:id="rId4" imgW="114120" imgH="126720" progId="Equation.DSMT4">
                  <p:embed/>
                </p:oleObj>
              </mc:Choice>
              <mc:Fallback>
                <p:oleObj name="Equation" r:id="rId4" imgW="114120" imgH="126720" progId="Equation.DSMT4">
                  <p:embed/>
                  <p:pic>
                    <p:nvPicPr>
                      <p:cNvPr id="19" name="Object 15">
                        <a:extLst>
                          <a:ext uri="{FF2B5EF4-FFF2-40B4-BE49-F238E27FC236}">
                            <a16:creationId xmlns:a16="http://schemas.microsoft.com/office/drawing/2014/main" id="{8CAC4280-F1E4-49F7-86E9-2ABA4505FC67}"/>
                          </a:ext>
                        </a:extLst>
                      </p:cNvPr>
                      <p:cNvPicPr>
                        <a:picLocks noChangeAspect="1" noChangeArrowheads="1"/>
                      </p:cNvPicPr>
                      <p:nvPr/>
                    </p:nvPicPr>
                    <p:blipFill>
                      <a:blip r:embed="rId5"/>
                      <a:srcRect/>
                      <a:stretch>
                        <a:fillRect/>
                      </a:stretch>
                    </p:blipFill>
                    <p:spPr bwMode="auto">
                      <a:xfrm>
                        <a:off x="7945438" y="4198938"/>
                        <a:ext cx="263525" cy="322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16">
            <a:extLst>
              <a:ext uri="{FF2B5EF4-FFF2-40B4-BE49-F238E27FC236}">
                <a16:creationId xmlns:a16="http://schemas.microsoft.com/office/drawing/2014/main" id="{EC84E9E3-A35E-4580-A32E-97A49C29F4E9}"/>
              </a:ext>
            </a:extLst>
          </p:cNvPr>
          <p:cNvGraphicFramePr>
            <a:graphicFrameLocks noChangeAspect="1"/>
          </p:cNvGraphicFramePr>
          <p:nvPr/>
        </p:nvGraphicFramePr>
        <p:xfrm>
          <a:off x="10218738" y="4329113"/>
          <a:ext cx="288925" cy="776287"/>
        </p:xfrm>
        <a:graphic>
          <a:graphicData uri="http://schemas.openxmlformats.org/presentationml/2006/ole">
            <mc:AlternateContent xmlns:mc="http://schemas.openxmlformats.org/markup-compatibility/2006">
              <mc:Choice xmlns:v="urn:schemas-microsoft-com:vml" Requires="v">
                <p:oleObj spid="_x0000_s32856" name="Equation" r:id="rId6" imgW="126720" imgH="304560" progId="Equation.DSMT4">
                  <p:embed/>
                </p:oleObj>
              </mc:Choice>
              <mc:Fallback>
                <p:oleObj name="Equation" r:id="rId6" imgW="126720" imgH="304560" progId="Equation.DSMT4">
                  <p:embed/>
                  <p:pic>
                    <p:nvPicPr>
                      <p:cNvPr id="20" name="Object 16">
                        <a:extLst>
                          <a:ext uri="{FF2B5EF4-FFF2-40B4-BE49-F238E27FC236}">
                            <a16:creationId xmlns:a16="http://schemas.microsoft.com/office/drawing/2014/main" id="{EC84E9E3-A35E-4580-A32E-97A49C29F4E9}"/>
                          </a:ext>
                        </a:extLst>
                      </p:cNvPr>
                      <p:cNvPicPr>
                        <a:picLocks noChangeAspect="1" noChangeArrowheads="1"/>
                      </p:cNvPicPr>
                      <p:nvPr/>
                    </p:nvPicPr>
                    <p:blipFill>
                      <a:blip r:embed="rId7"/>
                      <a:srcRect/>
                      <a:stretch>
                        <a:fillRect/>
                      </a:stretch>
                    </p:blipFill>
                    <p:spPr bwMode="auto">
                      <a:xfrm>
                        <a:off x="10218738" y="4329113"/>
                        <a:ext cx="288925" cy="776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17">
            <a:extLst>
              <a:ext uri="{FF2B5EF4-FFF2-40B4-BE49-F238E27FC236}">
                <a16:creationId xmlns:a16="http://schemas.microsoft.com/office/drawing/2014/main" id="{B65AAB5A-2916-4E9A-ACB7-30297B56623A}"/>
              </a:ext>
            </a:extLst>
          </p:cNvPr>
          <p:cNvGraphicFramePr>
            <a:graphicFrameLocks noChangeAspect="1"/>
          </p:cNvGraphicFramePr>
          <p:nvPr/>
        </p:nvGraphicFramePr>
        <p:xfrm>
          <a:off x="6159247" y="3654627"/>
          <a:ext cx="388338" cy="559929"/>
        </p:xfrm>
        <a:graphic>
          <a:graphicData uri="http://schemas.openxmlformats.org/presentationml/2006/ole">
            <mc:AlternateContent xmlns:mc="http://schemas.openxmlformats.org/markup-compatibility/2006">
              <mc:Choice xmlns:v="urn:schemas-microsoft-com:vml" Requires="v">
                <p:oleObj spid="_x0000_s32857" name="Equation" r:id="rId8" imgW="126720" imgH="164880" progId="Equation.DSMT4">
                  <p:embed/>
                </p:oleObj>
              </mc:Choice>
              <mc:Fallback>
                <p:oleObj name="Equation" r:id="rId8" imgW="126720" imgH="164880" progId="Equation.DSMT4">
                  <p:embed/>
                  <p:pic>
                    <p:nvPicPr>
                      <p:cNvPr id="21" name="Object 17">
                        <a:extLst>
                          <a:ext uri="{FF2B5EF4-FFF2-40B4-BE49-F238E27FC236}">
                            <a16:creationId xmlns:a16="http://schemas.microsoft.com/office/drawing/2014/main" id="{B65AAB5A-2916-4E9A-ACB7-30297B56623A}"/>
                          </a:ext>
                        </a:extLst>
                      </p:cNvPr>
                      <p:cNvPicPr>
                        <a:picLocks noChangeAspect="1" noChangeArrowheads="1"/>
                      </p:cNvPicPr>
                      <p:nvPr/>
                    </p:nvPicPr>
                    <p:blipFill>
                      <a:blip r:embed="rId9"/>
                      <a:srcRect/>
                      <a:stretch>
                        <a:fillRect/>
                      </a:stretch>
                    </p:blipFill>
                    <p:spPr bwMode="auto">
                      <a:xfrm>
                        <a:off x="6159247" y="3654627"/>
                        <a:ext cx="388338" cy="559929"/>
                      </a:xfrm>
                      <a:prstGeom prst="rect">
                        <a:avLst/>
                      </a:prstGeom>
                      <a:noFill/>
                      <a:ln>
                        <a:noFill/>
                      </a:ln>
                      <a:effectLst/>
                      <a:extLst/>
                    </p:spPr>
                  </p:pic>
                </p:oleObj>
              </mc:Fallback>
            </mc:AlternateContent>
          </a:graphicData>
        </a:graphic>
      </p:graphicFrame>
      <p:graphicFrame>
        <p:nvGraphicFramePr>
          <p:cNvPr id="22" name="Object 18">
            <a:extLst>
              <a:ext uri="{FF2B5EF4-FFF2-40B4-BE49-F238E27FC236}">
                <a16:creationId xmlns:a16="http://schemas.microsoft.com/office/drawing/2014/main" id="{F7BB2064-6789-4638-B943-AA7CC964A40D}"/>
              </a:ext>
            </a:extLst>
          </p:cNvPr>
          <p:cNvGraphicFramePr>
            <a:graphicFrameLocks noChangeAspect="1"/>
          </p:cNvGraphicFramePr>
          <p:nvPr/>
        </p:nvGraphicFramePr>
        <p:xfrm>
          <a:off x="6121400" y="4506913"/>
          <a:ext cx="290513" cy="419100"/>
        </p:xfrm>
        <a:graphic>
          <a:graphicData uri="http://schemas.openxmlformats.org/presentationml/2006/ole">
            <mc:AlternateContent xmlns:mc="http://schemas.openxmlformats.org/markup-compatibility/2006">
              <mc:Choice xmlns:v="urn:schemas-microsoft-com:vml" Requires="v">
                <p:oleObj spid="_x0000_s32858" name="Equation" r:id="rId10" imgW="126720" imgH="164880" progId="Equation.DSMT4">
                  <p:embed/>
                </p:oleObj>
              </mc:Choice>
              <mc:Fallback>
                <p:oleObj name="Equation" r:id="rId10" imgW="126720" imgH="164880" progId="Equation.DSMT4">
                  <p:embed/>
                  <p:pic>
                    <p:nvPicPr>
                      <p:cNvPr id="22" name="Object 18">
                        <a:extLst>
                          <a:ext uri="{FF2B5EF4-FFF2-40B4-BE49-F238E27FC236}">
                            <a16:creationId xmlns:a16="http://schemas.microsoft.com/office/drawing/2014/main" id="{F7BB2064-6789-4638-B943-AA7CC964A40D}"/>
                          </a:ext>
                        </a:extLst>
                      </p:cNvPr>
                      <p:cNvPicPr>
                        <a:picLocks noChangeAspect="1" noChangeArrowheads="1"/>
                      </p:cNvPicPr>
                      <p:nvPr/>
                    </p:nvPicPr>
                    <p:blipFill>
                      <a:blip r:embed="rId11"/>
                      <a:srcRect/>
                      <a:stretch>
                        <a:fillRect/>
                      </a:stretch>
                    </p:blipFill>
                    <p:spPr bwMode="auto">
                      <a:xfrm>
                        <a:off x="6121400" y="4506913"/>
                        <a:ext cx="290513"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Line 21">
            <a:extLst>
              <a:ext uri="{FF2B5EF4-FFF2-40B4-BE49-F238E27FC236}">
                <a16:creationId xmlns:a16="http://schemas.microsoft.com/office/drawing/2014/main" id="{8EF2C3F4-88F1-4EB4-9A5E-56EB2F55304D}"/>
              </a:ext>
            </a:extLst>
          </p:cNvPr>
          <p:cNvSpPr>
            <a:spLocks noChangeShapeType="1"/>
          </p:cNvSpPr>
          <p:nvPr/>
        </p:nvSpPr>
        <p:spPr bwMode="auto">
          <a:xfrm>
            <a:off x="8459922" y="3451427"/>
            <a:ext cx="0" cy="19507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5120"/>
          </a:p>
        </p:txBody>
      </p:sp>
      <p:graphicFrame>
        <p:nvGraphicFramePr>
          <p:cNvPr id="26" name="Object 22">
            <a:extLst>
              <a:ext uri="{FF2B5EF4-FFF2-40B4-BE49-F238E27FC236}">
                <a16:creationId xmlns:a16="http://schemas.microsoft.com/office/drawing/2014/main" id="{429C0C3F-0064-44E2-B873-558C2C53B858}"/>
              </a:ext>
            </a:extLst>
          </p:cNvPr>
          <p:cNvGraphicFramePr>
            <a:graphicFrameLocks noChangeAspect="1"/>
          </p:cNvGraphicFramePr>
          <p:nvPr/>
        </p:nvGraphicFramePr>
        <p:xfrm>
          <a:off x="8723313" y="4181475"/>
          <a:ext cx="347662" cy="417513"/>
        </p:xfrm>
        <a:graphic>
          <a:graphicData uri="http://schemas.openxmlformats.org/presentationml/2006/ole">
            <mc:AlternateContent xmlns:mc="http://schemas.openxmlformats.org/markup-compatibility/2006">
              <mc:Choice xmlns:v="urn:schemas-microsoft-com:vml" Requires="v">
                <p:oleObj spid="_x0000_s32859" name="Equation" r:id="rId12" imgW="152280" imgH="164880" progId="Equation.DSMT4">
                  <p:embed/>
                </p:oleObj>
              </mc:Choice>
              <mc:Fallback>
                <p:oleObj name="Equation" r:id="rId12" imgW="152280" imgH="164880" progId="Equation.DSMT4">
                  <p:embed/>
                  <p:pic>
                    <p:nvPicPr>
                      <p:cNvPr id="26" name="Object 22">
                        <a:extLst>
                          <a:ext uri="{FF2B5EF4-FFF2-40B4-BE49-F238E27FC236}">
                            <a16:creationId xmlns:a16="http://schemas.microsoft.com/office/drawing/2014/main" id="{429C0C3F-0064-44E2-B873-558C2C53B858}"/>
                          </a:ext>
                        </a:extLst>
                      </p:cNvPr>
                      <p:cNvPicPr>
                        <a:picLocks noChangeAspect="1" noChangeArrowheads="1"/>
                      </p:cNvPicPr>
                      <p:nvPr/>
                    </p:nvPicPr>
                    <p:blipFill>
                      <a:blip r:embed="rId13"/>
                      <a:srcRect/>
                      <a:stretch>
                        <a:fillRect/>
                      </a:stretch>
                    </p:blipFill>
                    <p:spPr bwMode="auto">
                      <a:xfrm>
                        <a:off x="8723313" y="4181475"/>
                        <a:ext cx="347662"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0" name="图片 9">
            <a:extLst>
              <a:ext uri="{FF2B5EF4-FFF2-40B4-BE49-F238E27FC236}">
                <a16:creationId xmlns:a16="http://schemas.microsoft.com/office/drawing/2014/main" id="{BFC1D577-0594-4945-9DDE-4D105461233C}"/>
              </a:ext>
            </a:extLst>
          </p:cNvPr>
          <p:cNvPicPr>
            <a:picLocks noChangeAspect="1"/>
          </p:cNvPicPr>
          <p:nvPr/>
        </p:nvPicPr>
        <p:blipFill>
          <a:blip r:embed="rId14"/>
          <a:stretch>
            <a:fillRect/>
          </a:stretch>
        </p:blipFill>
        <p:spPr>
          <a:xfrm>
            <a:off x="1050750" y="4537242"/>
            <a:ext cx="3677661" cy="1048225"/>
          </a:xfrm>
          <a:prstGeom prst="rect">
            <a:avLst/>
          </a:prstGeom>
        </p:spPr>
      </p:pic>
      <p:pic>
        <p:nvPicPr>
          <p:cNvPr id="11" name="图片 10">
            <a:extLst>
              <a:ext uri="{FF2B5EF4-FFF2-40B4-BE49-F238E27FC236}">
                <a16:creationId xmlns:a16="http://schemas.microsoft.com/office/drawing/2014/main" id="{3D26C768-D99D-4649-A1C5-B12B8D1CBDFF}"/>
              </a:ext>
            </a:extLst>
          </p:cNvPr>
          <p:cNvPicPr>
            <a:picLocks noChangeAspect="1"/>
          </p:cNvPicPr>
          <p:nvPr/>
        </p:nvPicPr>
        <p:blipFill>
          <a:blip r:embed="rId15"/>
          <a:stretch>
            <a:fillRect/>
          </a:stretch>
        </p:blipFill>
        <p:spPr>
          <a:xfrm>
            <a:off x="2224330" y="6349997"/>
            <a:ext cx="5721107" cy="1468545"/>
          </a:xfrm>
          <a:prstGeom prst="rect">
            <a:avLst/>
          </a:prstGeom>
        </p:spPr>
      </p:pic>
      <p:pic>
        <p:nvPicPr>
          <p:cNvPr id="13" name="图片 12">
            <a:extLst>
              <a:ext uri="{FF2B5EF4-FFF2-40B4-BE49-F238E27FC236}">
                <a16:creationId xmlns:a16="http://schemas.microsoft.com/office/drawing/2014/main" id="{91A304D9-DA51-432D-8A28-A0A8DD68A1BE}"/>
              </a:ext>
            </a:extLst>
          </p:cNvPr>
          <p:cNvPicPr>
            <a:picLocks noChangeAspect="1"/>
          </p:cNvPicPr>
          <p:nvPr/>
        </p:nvPicPr>
        <p:blipFill>
          <a:blip r:embed="rId15"/>
          <a:stretch>
            <a:fillRect/>
          </a:stretch>
        </p:blipFill>
        <p:spPr>
          <a:xfrm>
            <a:off x="3079492" y="8667706"/>
            <a:ext cx="2900203" cy="744450"/>
          </a:xfrm>
          <a:prstGeom prst="rect">
            <a:avLst/>
          </a:prstGeom>
        </p:spPr>
      </p:pic>
    </p:spTree>
    <p:extLst>
      <p:ext uri="{BB962C8B-B14F-4D97-AF65-F5344CB8AC3E}">
        <p14:creationId xmlns:p14="http://schemas.microsoft.com/office/powerpoint/2010/main" val="154224816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p:cNvPicPr>
          <p:nvPr/>
        </p:nvPicPr>
        <p:blipFill>
          <a:blip r:embed="rId3">
            <a:extLst>
              <a:ext uri="{28A0092B-C50C-407E-A947-70E740481C1C}">
                <a14:useLocalDpi xmlns:a14="http://schemas.microsoft.com/office/drawing/2010/main" val="0"/>
              </a:ext>
            </a:extLst>
          </a:blip>
          <a:stretch>
            <a:fillRect/>
          </a:stretch>
        </p:blipFill>
        <p:spPr>
          <a:xfrm>
            <a:off x="-47384" y="-245256"/>
            <a:ext cx="13004800" cy="9753600"/>
          </a:xfrm>
          <a:prstGeom prst="rect">
            <a:avLst/>
          </a:prstGeom>
        </p:spPr>
      </p:pic>
      <p:sp>
        <p:nvSpPr>
          <p:cNvPr id="3" name="TextBox 2"/>
          <p:cNvSpPr txBox="1"/>
          <p:nvPr/>
        </p:nvSpPr>
        <p:spPr>
          <a:xfrm>
            <a:off x="497209" y="482808"/>
            <a:ext cx="67326" cy="192360"/>
          </a:xfrm>
          <a:prstGeom prst="rect">
            <a:avLst/>
          </a:prstGeom>
          <a:noFill/>
        </p:spPr>
        <p:txBody>
          <a:bodyPr vert="horz" wrap="none" lIns="0" tIns="0" rIns="0" bIns="0" rtlCol="0">
            <a:spAutoFit/>
          </a:bodyPr>
          <a:lstStyle/>
          <a:p>
            <a:pPr>
              <a:lnSpc>
                <a:spcPts val="1500"/>
              </a:lnSpc>
            </a:pPr>
            <a:r>
              <a:rPr lang="en-US" altLang="zh-CN" sz="1500">
                <a:solidFill>
                  <a:srgbClr val="FFFFFF"/>
                </a:solidFill>
                <a:latin typeface="Times New Roman"/>
              </a:rPr>
              <a:t>•</a:t>
            </a:r>
            <a:endParaRPr lang="zh-CN" altLang="en-US" sz="1500">
              <a:solidFill>
                <a:srgbClr val="FFFFFF"/>
              </a:solidFill>
              <a:latin typeface="Times New Roman"/>
            </a:endParaRPr>
          </a:p>
        </p:txBody>
      </p:sp>
      <p:sp>
        <p:nvSpPr>
          <p:cNvPr id="4" name="TextBox 3"/>
          <p:cNvSpPr txBox="1"/>
          <p:nvPr/>
        </p:nvSpPr>
        <p:spPr>
          <a:xfrm>
            <a:off x="281309" y="44569"/>
            <a:ext cx="1538883" cy="256480"/>
          </a:xfrm>
          <a:prstGeom prst="rect">
            <a:avLst/>
          </a:prstGeom>
          <a:noFill/>
        </p:spPr>
        <p:txBody>
          <a:bodyPr vert="horz" wrap="none" lIns="0" tIns="0" rIns="0" bIns="0" rtlCol="0">
            <a:spAutoFit/>
          </a:bodyPr>
          <a:lstStyle/>
          <a:p>
            <a:pPr>
              <a:lnSpc>
                <a:spcPts val="2000"/>
              </a:lnSpc>
            </a:pPr>
            <a:r>
              <a:rPr lang="zh-CN" altLang="en-US" sz="2000">
                <a:solidFill>
                  <a:srgbClr val="FFFFFF"/>
                </a:solidFill>
                <a:latin typeface="微软雅黑"/>
              </a:rPr>
              <a:t>机器学习基础</a:t>
            </a:r>
          </a:p>
        </p:txBody>
      </p:sp>
      <p:sp>
        <p:nvSpPr>
          <p:cNvPr id="5" name="TextBox 4"/>
          <p:cNvSpPr txBox="1"/>
          <p:nvPr/>
        </p:nvSpPr>
        <p:spPr>
          <a:xfrm>
            <a:off x="301803" y="434548"/>
            <a:ext cx="2051845"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深度前馈神经网络</a:t>
            </a:r>
          </a:p>
        </p:txBody>
      </p:sp>
      <p:sp>
        <p:nvSpPr>
          <p:cNvPr id="6" name="TextBox 5"/>
          <p:cNvSpPr txBox="1"/>
          <p:nvPr/>
        </p:nvSpPr>
        <p:spPr>
          <a:xfrm>
            <a:off x="179757" y="293384"/>
            <a:ext cx="11883286" cy="10063332"/>
          </a:xfrm>
          <a:prstGeom prst="rect">
            <a:avLst/>
          </a:prstGeom>
          <a:noFill/>
        </p:spPr>
        <p:txBody>
          <a:bodyPr vert="horz" wrap="square" lIns="0" tIns="0" rIns="0" bIns="0" rtlCol="0">
            <a:spAutoFit/>
          </a:bodyPr>
          <a:lstStyle/>
          <a:p>
            <a:pPr algn="l">
              <a:lnSpc>
                <a:spcPts val="8000"/>
              </a:lnSpc>
            </a:pPr>
            <a:r>
              <a:rPr lang="zh-CN" altLang="en-US" sz="2800" b="1" dirty="0">
                <a:solidFill>
                  <a:srgbClr val="FF0000"/>
                </a:solidFill>
                <a:latin typeface="宋体" panose="02010600030101010101" pitchFamily="2" charset="-122"/>
                <a:ea typeface="宋体" panose="02010600030101010101" pitchFamily="2" charset="-122"/>
              </a:rPr>
              <a:t>深度前馈神经网络设计</a:t>
            </a:r>
            <a:r>
              <a:rPr lang="zh-CN" altLang="en-US" sz="2800" b="1" dirty="0">
                <a:solidFill>
                  <a:srgbClr val="000000"/>
                </a:solidFill>
                <a:latin typeface="宋体" panose="02010600030101010101" pitchFamily="2" charset="-122"/>
                <a:ea typeface="宋体" panose="02010600030101010101" pitchFamily="2" charset="-122"/>
              </a:rPr>
              <a:t>：</a:t>
            </a:r>
            <a:endParaRPr lang="en-US" altLang="zh-CN" sz="2800" b="1" dirty="0">
              <a:solidFill>
                <a:srgbClr val="000000"/>
              </a:solidFill>
              <a:latin typeface="宋体" panose="02010600030101010101" pitchFamily="2" charset="-122"/>
              <a:ea typeface="宋体" panose="02010600030101010101" pitchFamily="2" charset="-122"/>
            </a:endParaRPr>
          </a:p>
          <a:p>
            <a:pPr algn="l">
              <a:lnSpc>
                <a:spcPts val="8000"/>
              </a:lnSpc>
            </a:pPr>
            <a:r>
              <a:rPr lang="en-US" altLang="zh-CN" sz="2800" b="1" dirty="0">
                <a:latin typeface="宋体" panose="02010600030101010101" pitchFamily="2" charset="-122"/>
                <a:ea typeface="宋体" panose="02010600030101010101" pitchFamily="2" charset="-122"/>
              </a:rPr>
              <a:t>3.</a:t>
            </a:r>
            <a:r>
              <a:rPr lang="zh-CN" altLang="en-US" sz="2800" b="1" dirty="0">
                <a:latin typeface="宋体" panose="02010600030101010101" pitchFamily="2" charset="-122"/>
                <a:ea typeface="宋体" panose="02010600030101010101" pitchFamily="2" charset="-122"/>
              </a:rPr>
              <a:t>隐藏单元设计：</a:t>
            </a:r>
            <a:endParaRPr lang="en-US" altLang="zh-CN" sz="2800" b="1" dirty="0">
              <a:latin typeface="宋体" panose="02010600030101010101" pitchFamily="2" charset="-122"/>
              <a:ea typeface="宋体" panose="02010600030101010101" pitchFamily="2" charset="-122"/>
            </a:endParaRPr>
          </a:p>
          <a:p>
            <a:pPr algn="l">
              <a:lnSpc>
                <a:spcPts val="8000"/>
              </a:lnSpc>
            </a:pPr>
            <a:r>
              <a:rPr lang="zh-CN" altLang="en-US" sz="2800" b="1" dirty="0">
                <a:latin typeface="宋体" panose="02010600030101010101" pitchFamily="2" charset="-122"/>
                <a:ea typeface="宋体" panose="02010600030101010101" pitchFamily="2" charset="-122"/>
              </a:rPr>
              <a:t>（</a:t>
            </a:r>
            <a:r>
              <a:rPr lang="en-US" altLang="zh-CN" sz="2800" b="1" dirty="0">
                <a:latin typeface="宋体" panose="02010600030101010101" pitchFamily="2" charset="-122"/>
                <a:ea typeface="宋体" panose="02010600030101010101" pitchFamily="2" charset="-122"/>
              </a:rPr>
              <a:t>1</a:t>
            </a:r>
            <a:r>
              <a:rPr lang="zh-CN" altLang="en-US" sz="2800" b="1" dirty="0">
                <a:latin typeface="宋体" panose="02010600030101010101" pitchFamily="2" charset="-122"/>
                <a:ea typeface="宋体" panose="02010600030101010101" pitchFamily="2" charset="-122"/>
              </a:rPr>
              <a:t>）</a:t>
            </a:r>
            <a:r>
              <a:rPr lang="en-US" altLang="zh-CN" sz="2800" b="1" dirty="0" err="1">
                <a:latin typeface="宋体" panose="02010600030101010101" pitchFamily="2" charset="-122"/>
                <a:ea typeface="宋体" panose="02010600030101010101" pitchFamily="2" charset="-122"/>
              </a:rPr>
              <a:t>ReLU</a:t>
            </a:r>
            <a:r>
              <a:rPr lang="zh-CN" altLang="en-US" sz="2800" b="1" dirty="0">
                <a:latin typeface="宋体" panose="02010600030101010101" pitchFamily="2" charset="-122"/>
                <a:ea typeface="宋体" panose="02010600030101010101" pitchFamily="2" charset="-122"/>
              </a:rPr>
              <a:t>激活函数</a:t>
            </a:r>
            <a:endParaRPr lang="en-US" altLang="zh-CN" sz="2800" b="1" dirty="0">
              <a:latin typeface="宋体" panose="02010600030101010101" pitchFamily="2" charset="-122"/>
              <a:ea typeface="宋体" panose="02010600030101010101" pitchFamily="2" charset="-122"/>
            </a:endParaRPr>
          </a:p>
          <a:p>
            <a:pPr algn="l">
              <a:lnSpc>
                <a:spcPts val="8000"/>
              </a:lnSpc>
            </a:pPr>
            <a:endParaRPr lang="en-US" altLang="zh-CN" sz="2800" b="1" dirty="0">
              <a:latin typeface="宋体" panose="02010600030101010101" pitchFamily="2" charset="-122"/>
              <a:ea typeface="宋体" panose="02010600030101010101" pitchFamily="2" charset="-122"/>
            </a:endParaRPr>
          </a:p>
          <a:p>
            <a:pPr algn="l">
              <a:lnSpc>
                <a:spcPts val="8000"/>
              </a:lnSpc>
            </a:pPr>
            <a:endParaRPr lang="en-US" altLang="zh-CN" sz="2800" b="1" dirty="0">
              <a:latin typeface="宋体" panose="02010600030101010101" pitchFamily="2" charset="-122"/>
              <a:ea typeface="宋体" panose="02010600030101010101" pitchFamily="2" charset="-122"/>
            </a:endParaRPr>
          </a:p>
          <a:p>
            <a:pPr algn="l">
              <a:lnSpc>
                <a:spcPts val="8000"/>
              </a:lnSpc>
            </a:pPr>
            <a:r>
              <a:rPr lang="zh-CN" altLang="en-US" sz="2800" b="1" dirty="0">
                <a:latin typeface="宋体" panose="02010600030101010101" pitchFamily="2" charset="-122"/>
                <a:ea typeface="宋体" panose="02010600030101010101" pitchFamily="2" charset="-122"/>
              </a:rPr>
              <a:t>则激活函数为：</a:t>
            </a:r>
            <a:endParaRPr lang="en-US" altLang="zh-CN" sz="2800" b="1" dirty="0">
              <a:latin typeface="宋体" panose="02010600030101010101" pitchFamily="2" charset="-122"/>
              <a:ea typeface="宋体" panose="02010600030101010101" pitchFamily="2" charset="-122"/>
            </a:endParaRPr>
          </a:p>
          <a:p>
            <a:pPr algn="l">
              <a:lnSpc>
                <a:spcPts val="8000"/>
              </a:lnSpc>
            </a:pPr>
            <a:r>
              <a:rPr lang="en-US" altLang="zh-CN" sz="2800" b="1" dirty="0">
                <a:latin typeface="宋体" panose="02010600030101010101" pitchFamily="2" charset="-122"/>
                <a:ea typeface="宋体" panose="02010600030101010101" pitchFamily="2" charset="-122"/>
              </a:rPr>
              <a:t>f</a:t>
            </a:r>
            <a:r>
              <a:rPr lang="zh-CN" altLang="en-US" sz="2800" b="1" dirty="0">
                <a:latin typeface="宋体" panose="02010600030101010101" pitchFamily="2" charset="-122"/>
                <a:ea typeface="宋体" panose="02010600030101010101" pitchFamily="2" charset="-122"/>
              </a:rPr>
              <a:t>（</a:t>
            </a:r>
            <a:r>
              <a:rPr lang="en-US" altLang="zh-CN" sz="2800" b="1" dirty="0">
                <a:latin typeface="宋体" panose="02010600030101010101" pitchFamily="2" charset="-122"/>
                <a:ea typeface="宋体" panose="02010600030101010101" pitchFamily="2" charset="-122"/>
              </a:rPr>
              <a:t>x</a:t>
            </a:r>
            <a:r>
              <a:rPr lang="zh-CN" altLang="en-US" sz="2800" b="1" dirty="0">
                <a:latin typeface="宋体" panose="02010600030101010101" pitchFamily="2" charset="-122"/>
                <a:ea typeface="宋体" panose="02010600030101010101" pitchFamily="2" charset="-122"/>
              </a:rPr>
              <a:t>）</a:t>
            </a:r>
            <a:r>
              <a:rPr lang="en-US" altLang="zh-CN" sz="2800" b="1" dirty="0">
                <a:latin typeface="宋体" panose="02010600030101010101" pitchFamily="2" charset="-122"/>
                <a:ea typeface="宋体" panose="02010600030101010101" pitchFamily="2" charset="-122"/>
              </a:rPr>
              <a:t>= max{0</a:t>
            </a:r>
            <a:r>
              <a:rPr lang="zh-CN" altLang="en-US" sz="2800" b="1" dirty="0">
                <a:latin typeface="宋体" panose="02010600030101010101" pitchFamily="2" charset="-122"/>
                <a:ea typeface="宋体" panose="02010600030101010101" pitchFamily="2" charset="-122"/>
              </a:rPr>
              <a:t>，</a:t>
            </a:r>
            <a:r>
              <a:rPr lang="en-US" altLang="zh-CN" sz="2800" b="1" dirty="0">
                <a:latin typeface="宋体" panose="02010600030101010101" pitchFamily="2" charset="-122"/>
                <a:ea typeface="宋体" panose="02010600030101010101" pitchFamily="2" charset="-122"/>
              </a:rPr>
              <a:t>z}</a:t>
            </a:r>
          </a:p>
          <a:p>
            <a:pPr algn="l">
              <a:lnSpc>
                <a:spcPts val="8000"/>
              </a:lnSpc>
            </a:pPr>
            <a:r>
              <a:rPr lang="zh-CN" altLang="en-US" sz="2800" b="1" dirty="0">
                <a:latin typeface="宋体" panose="02010600030101010101" pitchFamily="2" charset="-122"/>
                <a:ea typeface="宋体" panose="02010600030101010101" pitchFamily="2" charset="-122"/>
              </a:rPr>
              <a:t>特点：神经元被激活时导数为</a:t>
            </a:r>
            <a:r>
              <a:rPr lang="en-US" altLang="zh-CN" sz="2800" b="1" dirty="0">
                <a:latin typeface="宋体" panose="02010600030101010101" pitchFamily="2" charset="-122"/>
                <a:ea typeface="宋体" panose="02010600030101010101" pitchFamily="2" charset="-122"/>
              </a:rPr>
              <a:t>1</a:t>
            </a:r>
            <a:r>
              <a:rPr lang="zh-CN" altLang="en-US" sz="2800" b="1" dirty="0">
                <a:latin typeface="宋体" panose="02010600030101010101" pitchFamily="2" charset="-122"/>
                <a:ea typeface="宋体" panose="02010600030101010101" pitchFamily="2" charset="-122"/>
              </a:rPr>
              <a:t>，所以不会梯度消失；导数为常数，计算稳定。</a:t>
            </a:r>
            <a:endParaRPr lang="en-US" altLang="zh-CN" sz="2800" b="1" dirty="0">
              <a:latin typeface="宋体" panose="02010600030101010101" pitchFamily="2" charset="-122"/>
              <a:ea typeface="宋体" panose="02010600030101010101" pitchFamily="2" charset="-122"/>
            </a:endParaRPr>
          </a:p>
          <a:p>
            <a:pPr algn="l">
              <a:lnSpc>
                <a:spcPts val="8000"/>
              </a:lnSpc>
            </a:pPr>
            <a:endParaRPr lang="en-US" altLang="zh-CN" sz="2800" b="1" dirty="0">
              <a:latin typeface="宋体" panose="02010600030101010101" pitchFamily="2" charset="-122"/>
              <a:ea typeface="宋体" panose="02010600030101010101" pitchFamily="2" charset="-122"/>
            </a:endParaRPr>
          </a:p>
        </p:txBody>
      </p:sp>
      <p:sp>
        <p:nvSpPr>
          <p:cNvPr id="12" name="Oval 8">
            <a:extLst>
              <a:ext uri="{FF2B5EF4-FFF2-40B4-BE49-F238E27FC236}">
                <a16:creationId xmlns:a16="http://schemas.microsoft.com/office/drawing/2014/main" id="{21581A4F-F6AE-4EF5-9D04-E5AE1EDB28F6}"/>
              </a:ext>
            </a:extLst>
          </p:cNvPr>
          <p:cNvSpPr>
            <a:spLocks noChangeArrowheads="1"/>
          </p:cNvSpPr>
          <p:nvPr/>
        </p:nvSpPr>
        <p:spPr bwMode="auto">
          <a:xfrm>
            <a:off x="7484562" y="3451427"/>
            <a:ext cx="2047805" cy="195072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5120"/>
          </a:p>
        </p:txBody>
      </p:sp>
      <p:sp>
        <p:nvSpPr>
          <p:cNvPr id="14" name="Line 10">
            <a:extLst>
              <a:ext uri="{FF2B5EF4-FFF2-40B4-BE49-F238E27FC236}">
                <a16:creationId xmlns:a16="http://schemas.microsoft.com/office/drawing/2014/main" id="{C3AA1649-5CF6-4098-BD40-22399E4CAFDF}"/>
              </a:ext>
            </a:extLst>
          </p:cNvPr>
          <p:cNvSpPr>
            <a:spLocks noChangeShapeType="1"/>
          </p:cNvSpPr>
          <p:nvPr/>
        </p:nvSpPr>
        <p:spPr bwMode="auto">
          <a:xfrm>
            <a:off x="5436758" y="4426787"/>
            <a:ext cx="195072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5120"/>
          </a:p>
        </p:txBody>
      </p:sp>
      <p:sp>
        <p:nvSpPr>
          <p:cNvPr id="15" name="Line 11">
            <a:extLst>
              <a:ext uri="{FF2B5EF4-FFF2-40B4-BE49-F238E27FC236}">
                <a16:creationId xmlns:a16="http://schemas.microsoft.com/office/drawing/2014/main" id="{5ED1AFE4-CE40-40DF-BDB0-528749E87507}"/>
              </a:ext>
            </a:extLst>
          </p:cNvPr>
          <p:cNvSpPr>
            <a:spLocks noChangeShapeType="1"/>
          </p:cNvSpPr>
          <p:nvPr/>
        </p:nvSpPr>
        <p:spPr bwMode="auto">
          <a:xfrm>
            <a:off x="9532367" y="4426787"/>
            <a:ext cx="195072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5120"/>
          </a:p>
        </p:txBody>
      </p:sp>
      <p:graphicFrame>
        <p:nvGraphicFramePr>
          <p:cNvPr id="19" name="Object 15">
            <a:extLst>
              <a:ext uri="{FF2B5EF4-FFF2-40B4-BE49-F238E27FC236}">
                <a16:creationId xmlns:a16="http://schemas.microsoft.com/office/drawing/2014/main" id="{8CAC4280-F1E4-49F7-86E9-2ABA4505FC67}"/>
              </a:ext>
            </a:extLst>
          </p:cNvPr>
          <p:cNvGraphicFramePr>
            <a:graphicFrameLocks noChangeAspect="1"/>
          </p:cNvGraphicFramePr>
          <p:nvPr/>
        </p:nvGraphicFramePr>
        <p:xfrm>
          <a:off x="7945438" y="4198938"/>
          <a:ext cx="263525" cy="322262"/>
        </p:xfrm>
        <a:graphic>
          <a:graphicData uri="http://schemas.openxmlformats.org/presentationml/2006/ole">
            <mc:AlternateContent xmlns:mc="http://schemas.openxmlformats.org/markup-compatibility/2006">
              <mc:Choice xmlns:v="urn:schemas-microsoft-com:vml" Requires="v">
                <p:oleObj spid="_x0000_s33884" name="Equation" r:id="rId4" imgW="114120" imgH="126720" progId="Equation.DSMT4">
                  <p:embed/>
                </p:oleObj>
              </mc:Choice>
              <mc:Fallback>
                <p:oleObj name="Equation" r:id="rId4" imgW="114120" imgH="126720" progId="Equation.DSMT4">
                  <p:embed/>
                  <p:pic>
                    <p:nvPicPr>
                      <p:cNvPr id="19" name="Object 15">
                        <a:extLst>
                          <a:ext uri="{FF2B5EF4-FFF2-40B4-BE49-F238E27FC236}">
                            <a16:creationId xmlns:a16="http://schemas.microsoft.com/office/drawing/2014/main" id="{8CAC4280-F1E4-49F7-86E9-2ABA4505FC67}"/>
                          </a:ext>
                        </a:extLst>
                      </p:cNvPr>
                      <p:cNvPicPr>
                        <a:picLocks noChangeAspect="1" noChangeArrowheads="1"/>
                      </p:cNvPicPr>
                      <p:nvPr/>
                    </p:nvPicPr>
                    <p:blipFill>
                      <a:blip r:embed="rId5"/>
                      <a:srcRect/>
                      <a:stretch>
                        <a:fillRect/>
                      </a:stretch>
                    </p:blipFill>
                    <p:spPr bwMode="auto">
                      <a:xfrm>
                        <a:off x="7945438" y="4198938"/>
                        <a:ext cx="263525" cy="322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16">
            <a:extLst>
              <a:ext uri="{FF2B5EF4-FFF2-40B4-BE49-F238E27FC236}">
                <a16:creationId xmlns:a16="http://schemas.microsoft.com/office/drawing/2014/main" id="{EC84E9E3-A35E-4580-A32E-97A49C29F4E9}"/>
              </a:ext>
            </a:extLst>
          </p:cNvPr>
          <p:cNvGraphicFramePr>
            <a:graphicFrameLocks noChangeAspect="1"/>
          </p:cNvGraphicFramePr>
          <p:nvPr/>
        </p:nvGraphicFramePr>
        <p:xfrm>
          <a:off x="10218738" y="4329113"/>
          <a:ext cx="288925" cy="776287"/>
        </p:xfrm>
        <a:graphic>
          <a:graphicData uri="http://schemas.openxmlformats.org/presentationml/2006/ole">
            <mc:AlternateContent xmlns:mc="http://schemas.openxmlformats.org/markup-compatibility/2006">
              <mc:Choice xmlns:v="urn:schemas-microsoft-com:vml" Requires="v">
                <p:oleObj spid="_x0000_s33885" name="Equation" r:id="rId6" imgW="126720" imgH="304560" progId="Equation.DSMT4">
                  <p:embed/>
                </p:oleObj>
              </mc:Choice>
              <mc:Fallback>
                <p:oleObj name="Equation" r:id="rId6" imgW="126720" imgH="304560" progId="Equation.DSMT4">
                  <p:embed/>
                  <p:pic>
                    <p:nvPicPr>
                      <p:cNvPr id="20" name="Object 16">
                        <a:extLst>
                          <a:ext uri="{FF2B5EF4-FFF2-40B4-BE49-F238E27FC236}">
                            <a16:creationId xmlns:a16="http://schemas.microsoft.com/office/drawing/2014/main" id="{EC84E9E3-A35E-4580-A32E-97A49C29F4E9}"/>
                          </a:ext>
                        </a:extLst>
                      </p:cNvPr>
                      <p:cNvPicPr>
                        <a:picLocks noChangeAspect="1" noChangeArrowheads="1"/>
                      </p:cNvPicPr>
                      <p:nvPr/>
                    </p:nvPicPr>
                    <p:blipFill>
                      <a:blip r:embed="rId7"/>
                      <a:srcRect/>
                      <a:stretch>
                        <a:fillRect/>
                      </a:stretch>
                    </p:blipFill>
                    <p:spPr bwMode="auto">
                      <a:xfrm>
                        <a:off x="10218738" y="4329113"/>
                        <a:ext cx="288925" cy="776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17">
            <a:extLst>
              <a:ext uri="{FF2B5EF4-FFF2-40B4-BE49-F238E27FC236}">
                <a16:creationId xmlns:a16="http://schemas.microsoft.com/office/drawing/2014/main" id="{B65AAB5A-2916-4E9A-ACB7-30297B56623A}"/>
              </a:ext>
            </a:extLst>
          </p:cNvPr>
          <p:cNvGraphicFramePr>
            <a:graphicFrameLocks noChangeAspect="1"/>
          </p:cNvGraphicFramePr>
          <p:nvPr/>
        </p:nvGraphicFramePr>
        <p:xfrm>
          <a:off x="6159247" y="3654627"/>
          <a:ext cx="388338" cy="559929"/>
        </p:xfrm>
        <a:graphic>
          <a:graphicData uri="http://schemas.openxmlformats.org/presentationml/2006/ole">
            <mc:AlternateContent xmlns:mc="http://schemas.openxmlformats.org/markup-compatibility/2006">
              <mc:Choice xmlns:v="urn:schemas-microsoft-com:vml" Requires="v">
                <p:oleObj spid="_x0000_s33886" name="Equation" r:id="rId8" imgW="126720" imgH="164880" progId="Equation.DSMT4">
                  <p:embed/>
                </p:oleObj>
              </mc:Choice>
              <mc:Fallback>
                <p:oleObj name="Equation" r:id="rId8" imgW="126720" imgH="164880" progId="Equation.DSMT4">
                  <p:embed/>
                  <p:pic>
                    <p:nvPicPr>
                      <p:cNvPr id="21" name="Object 17">
                        <a:extLst>
                          <a:ext uri="{FF2B5EF4-FFF2-40B4-BE49-F238E27FC236}">
                            <a16:creationId xmlns:a16="http://schemas.microsoft.com/office/drawing/2014/main" id="{B65AAB5A-2916-4E9A-ACB7-30297B56623A}"/>
                          </a:ext>
                        </a:extLst>
                      </p:cNvPr>
                      <p:cNvPicPr>
                        <a:picLocks noChangeAspect="1" noChangeArrowheads="1"/>
                      </p:cNvPicPr>
                      <p:nvPr/>
                    </p:nvPicPr>
                    <p:blipFill>
                      <a:blip r:embed="rId9"/>
                      <a:srcRect/>
                      <a:stretch>
                        <a:fillRect/>
                      </a:stretch>
                    </p:blipFill>
                    <p:spPr bwMode="auto">
                      <a:xfrm>
                        <a:off x="6159247" y="3654627"/>
                        <a:ext cx="388338" cy="559929"/>
                      </a:xfrm>
                      <a:prstGeom prst="rect">
                        <a:avLst/>
                      </a:prstGeom>
                      <a:noFill/>
                      <a:ln>
                        <a:noFill/>
                      </a:ln>
                      <a:effectLst/>
                      <a:extLst/>
                    </p:spPr>
                  </p:pic>
                </p:oleObj>
              </mc:Fallback>
            </mc:AlternateContent>
          </a:graphicData>
        </a:graphic>
      </p:graphicFrame>
      <p:graphicFrame>
        <p:nvGraphicFramePr>
          <p:cNvPr id="22" name="Object 18">
            <a:extLst>
              <a:ext uri="{FF2B5EF4-FFF2-40B4-BE49-F238E27FC236}">
                <a16:creationId xmlns:a16="http://schemas.microsoft.com/office/drawing/2014/main" id="{F7BB2064-6789-4638-B943-AA7CC964A40D}"/>
              </a:ext>
            </a:extLst>
          </p:cNvPr>
          <p:cNvGraphicFramePr>
            <a:graphicFrameLocks noChangeAspect="1"/>
          </p:cNvGraphicFramePr>
          <p:nvPr/>
        </p:nvGraphicFramePr>
        <p:xfrm>
          <a:off x="6121400" y="4506913"/>
          <a:ext cx="290513" cy="419100"/>
        </p:xfrm>
        <a:graphic>
          <a:graphicData uri="http://schemas.openxmlformats.org/presentationml/2006/ole">
            <mc:AlternateContent xmlns:mc="http://schemas.openxmlformats.org/markup-compatibility/2006">
              <mc:Choice xmlns:v="urn:schemas-microsoft-com:vml" Requires="v">
                <p:oleObj spid="_x0000_s33887" name="Equation" r:id="rId10" imgW="126720" imgH="164880" progId="Equation.DSMT4">
                  <p:embed/>
                </p:oleObj>
              </mc:Choice>
              <mc:Fallback>
                <p:oleObj name="Equation" r:id="rId10" imgW="126720" imgH="164880" progId="Equation.DSMT4">
                  <p:embed/>
                  <p:pic>
                    <p:nvPicPr>
                      <p:cNvPr id="22" name="Object 18">
                        <a:extLst>
                          <a:ext uri="{FF2B5EF4-FFF2-40B4-BE49-F238E27FC236}">
                            <a16:creationId xmlns:a16="http://schemas.microsoft.com/office/drawing/2014/main" id="{F7BB2064-6789-4638-B943-AA7CC964A40D}"/>
                          </a:ext>
                        </a:extLst>
                      </p:cNvPr>
                      <p:cNvPicPr>
                        <a:picLocks noChangeAspect="1" noChangeArrowheads="1"/>
                      </p:cNvPicPr>
                      <p:nvPr/>
                    </p:nvPicPr>
                    <p:blipFill>
                      <a:blip r:embed="rId11"/>
                      <a:srcRect/>
                      <a:stretch>
                        <a:fillRect/>
                      </a:stretch>
                    </p:blipFill>
                    <p:spPr bwMode="auto">
                      <a:xfrm>
                        <a:off x="6121400" y="4506913"/>
                        <a:ext cx="290513"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Line 21">
            <a:extLst>
              <a:ext uri="{FF2B5EF4-FFF2-40B4-BE49-F238E27FC236}">
                <a16:creationId xmlns:a16="http://schemas.microsoft.com/office/drawing/2014/main" id="{8EF2C3F4-88F1-4EB4-9A5E-56EB2F55304D}"/>
              </a:ext>
            </a:extLst>
          </p:cNvPr>
          <p:cNvSpPr>
            <a:spLocks noChangeShapeType="1"/>
          </p:cNvSpPr>
          <p:nvPr/>
        </p:nvSpPr>
        <p:spPr bwMode="auto">
          <a:xfrm>
            <a:off x="8459922" y="3451427"/>
            <a:ext cx="0" cy="19507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5120"/>
          </a:p>
        </p:txBody>
      </p:sp>
      <p:graphicFrame>
        <p:nvGraphicFramePr>
          <p:cNvPr id="26" name="Object 22">
            <a:extLst>
              <a:ext uri="{FF2B5EF4-FFF2-40B4-BE49-F238E27FC236}">
                <a16:creationId xmlns:a16="http://schemas.microsoft.com/office/drawing/2014/main" id="{429C0C3F-0064-44E2-B873-558C2C53B858}"/>
              </a:ext>
            </a:extLst>
          </p:cNvPr>
          <p:cNvGraphicFramePr>
            <a:graphicFrameLocks noChangeAspect="1"/>
          </p:cNvGraphicFramePr>
          <p:nvPr/>
        </p:nvGraphicFramePr>
        <p:xfrm>
          <a:off x="8723313" y="4181475"/>
          <a:ext cx="347662" cy="417513"/>
        </p:xfrm>
        <a:graphic>
          <a:graphicData uri="http://schemas.openxmlformats.org/presentationml/2006/ole">
            <mc:AlternateContent xmlns:mc="http://schemas.openxmlformats.org/markup-compatibility/2006">
              <mc:Choice xmlns:v="urn:schemas-microsoft-com:vml" Requires="v">
                <p:oleObj spid="_x0000_s33888" name="Equation" r:id="rId12" imgW="152280" imgH="164880" progId="Equation.DSMT4">
                  <p:embed/>
                </p:oleObj>
              </mc:Choice>
              <mc:Fallback>
                <p:oleObj name="Equation" r:id="rId12" imgW="152280" imgH="164880" progId="Equation.DSMT4">
                  <p:embed/>
                  <p:pic>
                    <p:nvPicPr>
                      <p:cNvPr id="26" name="Object 22">
                        <a:extLst>
                          <a:ext uri="{FF2B5EF4-FFF2-40B4-BE49-F238E27FC236}">
                            <a16:creationId xmlns:a16="http://schemas.microsoft.com/office/drawing/2014/main" id="{429C0C3F-0064-44E2-B873-558C2C53B858}"/>
                          </a:ext>
                        </a:extLst>
                      </p:cNvPr>
                      <p:cNvPicPr>
                        <a:picLocks noChangeAspect="1" noChangeArrowheads="1"/>
                      </p:cNvPicPr>
                      <p:nvPr/>
                    </p:nvPicPr>
                    <p:blipFill>
                      <a:blip r:embed="rId13"/>
                      <a:srcRect/>
                      <a:stretch>
                        <a:fillRect/>
                      </a:stretch>
                    </p:blipFill>
                    <p:spPr bwMode="auto">
                      <a:xfrm>
                        <a:off x="8723313" y="4181475"/>
                        <a:ext cx="347662"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0" name="图片 9">
            <a:extLst>
              <a:ext uri="{FF2B5EF4-FFF2-40B4-BE49-F238E27FC236}">
                <a16:creationId xmlns:a16="http://schemas.microsoft.com/office/drawing/2014/main" id="{BFC1D577-0594-4945-9DDE-4D105461233C}"/>
              </a:ext>
            </a:extLst>
          </p:cNvPr>
          <p:cNvPicPr>
            <a:picLocks noChangeAspect="1"/>
          </p:cNvPicPr>
          <p:nvPr/>
        </p:nvPicPr>
        <p:blipFill>
          <a:blip r:embed="rId14"/>
          <a:stretch>
            <a:fillRect/>
          </a:stretch>
        </p:blipFill>
        <p:spPr>
          <a:xfrm>
            <a:off x="686448" y="3690443"/>
            <a:ext cx="3677661" cy="1048225"/>
          </a:xfrm>
          <a:prstGeom prst="rect">
            <a:avLst/>
          </a:prstGeom>
        </p:spPr>
      </p:pic>
    </p:spTree>
    <p:extLst>
      <p:ext uri="{BB962C8B-B14F-4D97-AF65-F5344CB8AC3E}">
        <p14:creationId xmlns:p14="http://schemas.microsoft.com/office/powerpoint/2010/main" val="135478240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p:cNvPicPr>
          <p:nvPr/>
        </p:nvPicPr>
        <p:blipFill>
          <a:blip r:embed="rId3">
            <a:extLst>
              <a:ext uri="{28A0092B-C50C-407E-A947-70E740481C1C}">
                <a14:useLocalDpi xmlns:a14="http://schemas.microsoft.com/office/drawing/2010/main" val="0"/>
              </a:ext>
            </a:extLst>
          </a:blip>
          <a:stretch>
            <a:fillRect/>
          </a:stretch>
        </p:blipFill>
        <p:spPr>
          <a:xfrm>
            <a:off x="-47384" y="-245256"/>
            <a:ext cx="13004800" cy="9753600"/>
          </a:xfrm>
          <a:prstGeom prst="rect">
            <a:avLst/>
          </a:prstGeom>
        </p:spPr>
      </p:pic>
      <p:sp>
        <p:nvSpPr>
          <p:cNvPr id="3" name="TextBox 2"/>
          <p:cNvSpPr txBox="1"/>
          <p:nvPr/>
        </p:nvSpPr>
        <p:spPr>
          <a:xfrm>
            <a:off x="497209" y="482808"/>
            <a:ext cx="67326" cy="192360"/>
          </a:xfrm>
          <a:prstGeom prst="rect">
            <a:avLst/>
          </a:prstGeom>
          <a:noFill/>
        </p:spPr>
        <p:txBody>
          <a:bodyPr vert="horz" wrap="none" lIns="0" tIns="0" rIns="0" bIns="0" rtlCol="0">
            <a:spAutoFit/>
          </a:bodyPr>
          <a:lstStyle/>
          <a:p>
            <a:pPr>
              <a:lnSpc>
                <a:spcPts val="1500"/>
              </a:lnSpc>
            </a:pPr>
            <a:r>
              <a:rPr lang="en-US" altLang="zh-CN" sz="1500">
                <a:solidFill>
                  <a:srgbClr val="FFFFFF"/>
                </a:solidFill>
                <a:latin typeface="Times New Roman"/>
              </a:rPr>
              <a:t>•</a:t>
            </a:r>
            <a:endParaRPr lang="zh-CN" altLang="en-US" sz="1500">
              <a:solidFill>
                <a:srgbClr val="FFFFFF"/>
              </a:solidFill>
              <a:latin typeface="Times New Roman"/>
            </a:endParaRPr>
          </a:p>
        </p:txBody>
      </p:sp>
      <p:sp>
        <p:nvSpPr>
          <p:cNvPr id="4" name="TextBox 3"/>
          <p:cNvSpPr txBox="1"/>
          <p:nvPr/>
        </p:nvSpPr>
        <p:spPr>
          <a:xfrm>
            <a:off x="281309" y="44569"/>
            <a:ext cx="1538883" cy="256480"/>
          </a:xfrm>
          <a:prstGeom prst="rect">
            <a:avLst/>
          </a:prstGeom>
          <a:noFill/>
        </p:spPr>
        <p:txBody>
          <a:bodyPr vert="horz" wrap="none" lIns="0" tIns="0" rIns="0" bIns="0" rtlCol="0">
            <a:spAutoFit/>
          </a:bodyPr>
          <a:lstStyle/>
          <a:p>
            <a:pPr>
              <a:lnSpc>
                <a:spcPts val="2000"/>
              </a:lnSpc>
            </a:pPr>
            <a:r>
              <a:rPr lang="zh-CN" altLang="en-US" sz="2000">
                <a:solidFill>
                  <a:srgbClr val="FFFFFF"/>
                </a:solidFill>
                <a:latin typeface="微软雅黑"/>
              </a:rPr>
              <a:t>机器学习基础</a:t>
            </a:r>
          </a:p>
        </p:txBody>
      </p:sp>
      <p:sp>
        <p:nvSpPr>
          <p:cNvPr id="5" name="TextBox 4"/>
          <p:cNvSpPr txBox="1"/>
          <p:nvPr/>
        </p:nvSpPr>
        <p:spPr>
          <a:xfrm>
            <a:off x="301803" y="434548"/>
            <a:ext cx="2051845"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深度前馈神经网络</a:t>
            </a:r>
          </a:p>
        </p:txBody>
      </p:sp>
      <p:sp>
        <p:nvSpPr>
          <p:cNvPr id="6" name="TextBox 5"/>
          <p:cNvSpPr txBox="1"/>
          <p:nvPr/>
        </p:nvSpPr>
        <p:spPr>
          <a:xfrm>
            <a:off x="179757" y="293384"/>
            <a:ext cx="11883286" cy="9233297"/>
          </a:xfrm>
          <a:prstGeom prst="rect">
            <a:avLst/>
          </a:prstGeom>
          <a:noFill/>
        </p:spPr>
        <p:txBody>
          <a:bodyPr vert="horz" wrap="square" lIns="0" tIns="0" rIns="0" bIns="0" rtlCol="0">
            <a:spAutoFit/>
          </a:bodyPr>
          <a:lstStyle/>
          <a:p>
            <a:pPr algn="l">
              <a:lnSpc>
                <a:spcPts val="8000"/>
              </a:lnSpc>
            </a:pPr>
            <a:r>
              <a:rPr lang="zh-CN" altLang="en-US" sz="2800" b="1" dirty="0">
                <a:solidFill>
                  <a:srgbClr val="FF0000"/>
                </a:solidFill>
                <a:latin typeface="宋体" panose="02010600030101010101" pitchFamily="2" charset="-122"/>
                <a:ea typeface="宋体" panose="02010600030101010101" pitchFamily="2" charset="-122"/>
              </a:rPr>
              <a:t>深度前馈神经网络设计</a:t>
            </a:r>
            <a:r>
              <a:rPr lang="zh-CN" altLang="en-US" sz="2800" b="1" dirty="0">
                <a:solidFill>
                  <a:srgbClr val="000000"/>
                </a:solidFill>
                <a:latin typeface="宋体" panose="02010600030101010101" pitchFamily="2" charset="-122"/>
                <a:ea typeface="宋体" panose="02010600030101010101" pitchFamily="2" charset="-122"/>
              </a:rPr>
              <a:t>：</a:t>
            </a:r>
            <a:endParaRPr lang="en-US" altLang="zh-CN" sz="2800" b="1" dirty="0">
              <a:solidFill>
                <a:srgbClr val="000000"/>
              </a:solidFill>
              <a:latin typeface="宋体" panose="02010600030101010101" pitchFamily="2" charset="-122"/>
              <a:ea typeface="宋体" panose="02010600030101010101" pitchFamily="2" charset="-122"/>
            </a:endParaRPr>
          </a:p>
          <a:p>
            <a:pPr algn="l">
              <a:lnSpc>
                <a:spcPts val="8000"/>
              </a:lnSpc>
            </a:pPr>
            <a:r>
              <a:rPr lang="en-US" altLang="zh-CN" sz="2800" b="1" dirty="0">
                <a:latin typeface="宋体" panose="02010600030101010101" pitchFamily="2" charset="-122"/>
                <a:ea typeface="宋体" panose="02010600030101010101" pitchFamily="2" charset="-122"/>
              </a:rPr>
              <a:t>3.</a:t>
            </a:r>
            <a:r>
              <a:rPr lang="zh-CN" altLang="en-US" sz="2800" b="1" dirty="0">
                <a:latin typeface="宋体" panose="02010600030101010101" pitchFamily="2" charset="-122"/>
                <a:ea typeface="宋体" panose="02010600030101010101" pitchFamily="2" charset="-122"/>
              </a:rPr>
              <a:t>隐藏单元设计：</a:t>
            </a:r>
            <a:endParaRPr lang="en-US" altLang="zh-CN" sz="2800" b="1" dirty="0">
              <a:latin typeface="宋体" panose="02010600030101010101" pitchFamily="2" charset="-122"/>
              <a:ea typeface="宋体" panose="02010600030101010101" pitchFamily="2" charset="-122"/>
            </a:endParaRPr>
          </a:p>
          <a:p>
            <a:pPr algn="l">
              <a:lnSpc>
                <a:spcPts val="8000"/>
              </a:lnSpc>
            </a:pPr>
            <a:r>
              <a:rPr lang="zh-CN" altLang="en-US" sz="2800" b="1" dirty="0">
                <a:latin typeface="宋体" panose="02010600030101010101" pitchFamily="2" charset="-122"/>
                <a:ea typeface="宋体" panose="02010600030101010101" pitchFamily="2" charset="-122"/>
              </a:rPr>
              <a:t>（</a:t>
            </a:r>
            <a:r>
              <a:rPr lang="en-US" altLang="zh-CN" sz="2800" b="1" dirty="0">
                <a:latin typeface="宋体" panose="02010600030101010101" pitchFamily="2" charset="-122"/>
                <a:ea typeface="宋体" panose="02010600030101010101" pitchFamily="2" charset="-122"/>
              </a:rPr>
              <a:t>2</a:t>
            </a:r>
            <a:r>
              <a:rPr lang="zh-CN" altLang="en-US" sz="2800" b="1" dirty="0">
                <a:latin typeface="宋体" panose="02010600030101010101" pitchFamily="2" charset="-122"/>
                <a:ea typeface="宋体" panose="02010600030101010101" pitchFamily="2" charset="-122"/>
              </a:rPr>
              <a:t>）</a:t>
            </a:r>
            <a:r>
              <a:rPr lang="en-US" altLang="zh-CN" sz="2800" b="1" dirty="0">
                <a:latin typeface="宋体" panose="02010600030101010101" pitchFamily="2" charset="-122"/>
                <a:ea typeface="宋体" panose="02010600030101010101" pitchFamily="2" charset="-122"/>
              </a:rPr>
              <a:t>Sigmoid</a:t>
            </a:r>
            <a:r>
              <a:rPr lang="zh-CN" altLang="en-US" sz="2800" b="1" dirty="0">
                <a:latin typeface="宋体" panose="02010600030101010101" pitchFamily="2" charset="-122"/>
                <a:ea typeface="宋体" panose="02010600030101010101" pitchFamily="2" charset="-122"/>
              </a:rPr>
              <a:t>和双曲面正切函数</a:t>
            </a:r>
            <a:endParaRPr lang="en-US" altLang="zh-CN" sz="2800" b="1" dirty="0">
              <a:latin typeface="宋体" panose="02010600030101010101" pitchFamily="2" charset="-122"/>
              <a:ea typeface="宋体" panose="02010600030101010101" pitchFamily="2" charset="-122"/>
            </a:endParaRPr>
          </a:p>
          <a:p>
            <a:pPr algn="l">
              <a:lnSpc>
                <a:spcPts val="8000"/>
              </a:lnSpc>
            </a:pPr>
            <a:endParaRPr lang="en-US" altLang="zh-CN" sz="2800" b="1" dirty="0">
              <a:latin typeface="宋体" panose="02010600030101010101" pitchFamily="2" charset="-122"/>
              <a:ea typeface="宋体" panose="02010600030101010101" pitchFamily="2" charset="-122"/>
            </a:endParaRPr>
          </a:p>
          <a:p>
            <a:pPr algn="l">
              <a:lnSpc>
                <a:spcPts val="8000"/>
              </a:lnSpc>
            </a:pPr>
            <a:endParaRPr lang="en-US" altLang="zh-CN" sz="2800" b="1" dirty="0">
              <a:latin typeface="宋体" panose="02010600030101010101" pitchFamily="2" charset="-122"/>
              <a:ea typeface="宋体" panose="02010600030101010101" pitchFamily="2" charset="-122"/>
            </a:endParaRPr>
          </a:p>
          <a:p>
            <a:pPr algn="l">
              <a:lnSpc>
                <a:spcPts val="8000"/>
              </a:lnSpc>
            </a:pPr>
            <a:endParaRPr lang="en-US" altLang="zh-CN" sz="2800" b="1" dirty="0">
              <a:latin typeface="宋体" panose="02010600030101010101" pitchFamily="2" charset="-122"/>
              <a:ea typeface="宋体" panose="02010600030101010101" pitchFamily="2" charset="-122"/>
            </a:endParaRPr>
          </a:p>
          <a:p>
            <a:pPr algn="l">
              <a:lnSpc>
                <a:spcPts val="8000"/>
              </a:lnSpc>
            </a:pPr>
            <a:endParaRPr lang="en-US" altLang="zh-CN" sz="2800" b="1" dirty="0">
              <a:latin typeface="宋体" panose="02010600030101010101" pitchFamily="2" charset="-122"/>
              <a:ea typeface="宋体" panose="02010600030101010101" pitchFamily="2" charset="-122"/>
            </a:endParaRPr>
          </a:p>
          <a:p>
            <a:pPr algn="l">
              <a:lnSpc>
                <a:spcPts val="8000"/>
              </a:lnSpc>
            </a:pPr>
            <a:r>
              <a:rPr lang="zh-CN" altLang="en-US" sz="2800" b="1" dirty="0">
                <a:latin typeface="宋体" panose="02010600030101010101" pitchFamily="2" charset="-122"/>
                <a:ea typeface="宋体" panose="02010600030101010101" pitchFamily="2" charset="-122"/>
              </a:rPr>
              <a:t>（</a:t>
            </a:r>
            <a:r>
              <a:rPr lang="en-US" altLang="zh-CN" sz="2800" b="1" dirty="0">
                <a:latin typeface="宋体" panose="02010600030101010101" pitchFamily="2" charset="-122"/>
                <a:ea typeface="宋体" panose="02010600030101010101" pitchFamily="2" charset="-122"/>
              </a:rPr>
              <a:t>3</a:t>
            </a:r>
            <a:r>
              <a:rPr lang="zh-CN" altLang="en-US" sz="2800" b="1" dirty="0">
                <a:latin typeface="宋体" panose="02010600030101010101" pitchFamily="2" charset="-122"/>
                <a:ea typeface="宋体" panose="02010600030101010101" pitchFamily="2" charset="-122"/>
              </a:rPr>
              <a:t>）其它激活函数</a:t>
            </a:r>
            <a:endParaRPr lang="en-US" altLang="zh-CN" sz="2800" b="1" dirty="0">
              <a:latin typeface="宋体" panose="02010600030101010101" pitchFamily="2" charset="-122"/>
              <a:ea typeface="宋体" panose="02010600030101010101" pitchFamily="2" charset="-122"/>
            </a:endParaRPr>
          </a:p>
          <a:p>
            <a:pPr algn="l">
              <a:lnSpc>
                <a:spcPts val="8000"/>
              </a:lnSpc>
            </a:pPr>
            <a:endParaRPr lang="en-US" altLang="zh-CN" sz="2800" b="1" dirty="0">
              <a:latin typeface="宋体" panose="02010600030101010101" pitchFamily="2" charset="-122"/>
              <a:ea typeface="宋体" panose="02010600030101010101" pitchFamily="2" charset="-122"/>
            </a:endParaRPr>
          </a:p>
        </p:txBody>
      </p:sp>
      <p:sp>
        <p:nvSpPr>
          <p:cNvPr id="12" name="Oval 8">
            <a:extLst>
              <a:ext uri="{FF2B5EF4-FFF2-40B4-BE49-F238E27FC236}">
                <a16:creationId xmlns:a16="http://schemas.microsoft.com/office/drawing/2014/main" id="{21581A4F-F6AE-4EF5-9D04-E5AE1EDB28F6}"/>
              </a:ext>
            </a:extLst>
          </p:cNvPr>
          <p:cNvSpPr>
            <a:spLocks noChangeArrowheads="1"/>
          </p:cNvSpPr>
          <p:nvPr/>
        </p:nvSpPr>
        <p:spPr bwMode="auto">
          <a:xfrm>
            <a:off x="7484562" y="3451427"/>
            <a:ext cx="2047805" cy="195072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5120"/>
          </a:p>
        </p:txBody>
      </p:sp>
      <p:sp>
        <p:nvSpPr>
          <p:cNvPr id="14" name="Line 10">
            <a:extLst>
              <a:ext uri="{FF2B5EF4-FFF2-40B4-BE49-F238E27FC236}">
                <a16:creationId xmlns:a16="http://schemas.microsoft.com/office/drawing/2014/main" id="{C3AA1649-5CF6-4098-BD40-22399E4CAFDF}"/>
              </a:ext>
            </a:extLst>
          </p:cNvPr>
          <p:cNvSpPr>
            <a:spLocks noChangeShapeType="1"/>
          </p:cNvSpPr>
          <p:nvPr/>
        </p:nvSpPr>
        <p:spPr bwMode="auto">
          <a:xfrm>
            <a:off x="5436758" y="4426787"/>
            <a:ext cx="195072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5120"/>
          </a:p>
        </p:txBody>
      </p:sp>
      <p:sp>
        <p:nvSpPr>
          <p:cNvPr id="15" name="Line 11">
            <a:extLst>
              <a:ext uri="{FF2B5EF4-FFF2-40B4-BE49-F238E27FC236}">
                <a16:creationId xmlns:a16="http://schemas.microsoft.com/office/drawing/2014/main" id="{5ED1AFE4-CE40-40DF-BDB0-528749E87507}"/>
              </a:ext>
            </a:extLst>
          </p:cNvPr>
          <p:cNvSpPr>
            <a:spLocks noChangeShapeType="1"/>
          </p:cNvSpPr>
          <p:nvPr/>
        </p:nvSpPr>
        <p:spPr bwMode="auto">
          <a:xfrm>
            <a:off x="9532367" y="4426787"/>
            <a:ext cx="195072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5120"/>
          </a:p>
        </p:txBody>
      </p:sp>
      <p:graphicFrame>
        <p:nvGraphicFramePr>
          <p:cNvPr id="19" name="Object 15">
            <a:extLst>
              <a:ext uri="{FF2B5EF4-FFF2-40B4-BE49-F238E27FC236}">
                <a16:creationId xmlns:a16="http://schemas.microsoft.com/office/drawing/2014/main" id="{8CAC4280-F1E4-49F7-86E9-2ABA4505FC67}"/>
              </a:ext>
            </a:extLst>
          </p:cNvPr>
          <p:cNvGraphicFramePr>
            <a:graphicFrameLocks noChangeAspect="1"/>
          </p:cNvGraphicFramePr>
          <p:nvPr/>
        </p:nvGraphicFramePr>
        <p:xfrm>
          <a:off x="7945438" y="4198938"/>
          <a:ext cx="263525" cy="322262"/>
        </p:xfrm>
        <a:graphic>
          <a:graphicData uri="http://schemas.openxmlformats.org/presentationml/2006/ole">
            <mc:AlternateContent xmlns:mc="http://schemas.openxmlformats.org/markup-compatibility/2006">
              <mc:Choice xmlns:v="urn:schemas-microsoft-com:vml" Requires="v">
                <p:oleObj spid="_x0000_s34921" name="Equation" r:id="rId4" imgW="114120" imgH="126720" progId="Equation.DSMT4">
                  <p:embed/>
                </p:oleObj>
              </mc:Choice>
              <mc:Fallback>
                <p:oleObj name="Equation" r:id="rId4" imgW="114120" imgH="126720" progId="Equation.DSMT4">
                  <p:embed/>
                  <p:pic>
                    <p:nvPicPr>
                      <p:cNvPr id="19" name="Object 15">
                        <a:extLst>
                          <a:ext uri="{FF2B5EF4-FFF2-40B4-BE49-F238E27FC236}">
                            <a16:creationId xmlns:a16="http://schemas.microsoft.com/office/drawing/2014/main" id="{8CAC4280-F1E4-49F7-86E9-2ABA4505FC67}"/>
                          </a:ext>
                        </a:extLst>
                      </p:cNvPr>
                      <p:cNvPicPr>
                        <a:picLocks noChangeAspect="1" noChangeArrowheads="1"/>
                      </p:cNvPicPr>
                      <p:nvPr/>
                    </p:nvPicPr>
                    <p:blipFill>
                      <a:blip r:embed="rId5"/>
                      <a:srcRect/>
                      <a:stretch>
                        <a:fillRect/>
                      </a:stretch>
                    </p:blipFill>
                    <p:spPr bwMode="auto">
                      <a:xfrm>
                        <a:off x="7945438" y="4198938"/>
                        <a:ext cx="263525" cy="322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16">
            <a:extLst>
              <a:ext uri="{FF2B5EF4-FFF2-40B4-BE49-F238E27FC236}">
                <a16:creationId xmlns:a16="http://schemas.microsoft.com/office/drawing/2014/main" id="{EC84E9E3-A35E-4580-A32E-97A49C29F4E9}"/>
              </a:ext>
            </a:extLst>
          </p:cNvPr>
          <p:cNvGraphicFramePr>
            <a:graphicFrameLocks noChangeAspect="1"/>
          </p:cNvGraphicFramePr>
          <p:nvPr/>
        </p:nvGraphicFramePr>
        <p:xfrm>
          <a:off x="10218738" y="4329113"/>
          <a:ext cx="288925" cy="776287"/>
        </p:xfrm>
        <a:graphic>
          <a:graphicData uri="http://schemas.openxmlformats.org/presentationml/2006/ole">
            <mc:AlternateContent xmlns:mc="http://schemas.openxmlformats.org/markup-compatibility/2006">
              <mc:Choice xmlns:v="urn:schemas-microsoft-com:vml" Requires="v">
                <p:oleObj spid="_x0000_s34922" name="Equation" r:id="rId6" imgW="126720" imgH="304560" progId="Equation.DSMT4">
                  <p:embed/>
                </p:oleObj>
              </mc:Choice>
              <mc:Fallback>
                <p:oleObj name="Equation" r:id="rId6" imgW="126720" imgH="304560" progId="Equation.DSMT4">
                  <p:embed/>
                  <p:pic>
                    <p:nvPicPr>
                      <p:cNvPr id="20" name="Object 16">
                        <a:extLst>
                          <a:ext uri="{FF2B5EF4-FFF2-40B4-BE49-F238E27FC236}">
                            <a16:creationId xmlns:a16="http://schemas.microsoft.com/office/drawing/2014/main" id="{EC84E9E3-A35E-4580-A32E-97A49C29F4E9}"/>
                          </a:ext>
                        </a:extLst>
                      </p:cNvPr>
                      <p:cNvPicPr>
                        <a:picLocks noChangeAspect="1" noChangeArrowheads="1"/>
                      </p:cNvPicPr>
                      <p:nvPr/>
                    </p:nvPicPr>
                    <p:blipFill>
                      <a:blip r:embed="rId7"/>
                      <a:srcRect/>
                      <a:stretch>
                        <a:fillRect/>
                      </a:stretch>
                    </p:blipFill>
                    <p:spPr bwMode="auto">
                      <a:xfrm>
                        <a:off x="10218738" y="4329113"/>
                        <a:ext cx="288925" cy="776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17">
            <a:extLst>
              <a:ext uri="{FF2B5EF4-FFF2-40B4-BE49-F238E27FC236}">
                <a16:creationId xmlns:a16="http://schemas.microsoft.com/office/drawing/2014/main" id="{B65AAB5A-2916-4E9A-ACB7-30297B56623A}"/>
              </a:ext>
            </a:extLst>
          </p:cNvPr>
          <p:cNvGraphicFramePr>
            <a:graphicFrameLocks noChangeAspect="1"/>
          </p:cNvGraphicFramePr>
          <p:nvPr/>
        </p:nvGraphicFramePr>
        <p:xfrm>
          <a:off x="6159247" y="3654627"/>
          <a:ext cx="388338" cy="559929"/>
        </p:xfrm>
        <a:graphic>
          <a:graphicData uri="http://schemas.openxmlformats.org/presentationml/2006/ole">
            <mc:AlternateContent xmlns:mc="http://schemas.openxmlformats.org/markup-compatibility/2006">
              <mc:Choice xmlns:v="urn:schemas-microsoft-com:vml" Requires="v">
                <p:oleObj spid="_x0000_s34923" name="Equation" r:id="rId8" imgW="126720" imgH="164880" progId="Equation.DSMT4">
                  <p:embed/>
                </p:oleObj>
              </mc:Choice>
              <mc:Fallback>
                <p:oleObj name="Equation" r:id="rId8" imgW="126720" imgH="164880" progId="Equation.DSMT4">
                  <p:embed/>
                  <p:pic>
                    <p:nvPicPr>
                      <p:cNvPr id="21" name="Object 17">
                        <a:extLst>
                          <a:ext uri="{FF2B5EF4-FFF2-40B4-BE49-F238E27FC236}">
                            <a16:creationId xmlns:a16="http://schemas.microsoft.com/office/drawing/2014/main" id="{B65AAB5A-2916-4E9A-ACB7-30297B56623A}"/>
                          </a:ext>
                        </a:extLst>
                      </p:cNvPr>
                      <p:cNvPicPr>
                        <a:picLocks noChangeAspect="1" noChangeArrowheads="1"/>
                      </p:cNvPicPr>
                      <p:nvPr/>
                    </p:nvPicPr>
                    <p:blipFill>
                      <a:blip r:embed="rId9"/>
                      <a:srcRect/>
                      <a:stretch>
                        <a:fillRect/>
                      </a:stretch>
                    </p:blipFill>
                    <p:spPr bwMode="auto">
                      <a:xfrm>
                        <a:off x="6159247" y="3654627"/>
                        <a:ext cx="388338" cy="559929"/>
                      </a:xfrm>
                      <a:prstGeom prst="rect">
                        <a:avLst/>
                      </a:prstGeom>
                      <a:noFill/>
                      <a:ln>
                        <a:noFill/>
                      </a:ln>
                      <a:effectLst/>
                      <a:extLst/>
                    </p:spPr>
                  </p:pic>
                </p:oleObj>
              </mc:Fallback>
            </mc:AlternateContent>
          </a:graphicData>
        </a:graphic>
      </p:graphicFrame>
      <p:graphicFrame>
        <p:nvGraphicFramePr>
          <p:cNvPr id="22" name="Object 18">
            <a:extLst>
              <a:ext uri="{FF2B5EF4-FFF2-40B4-BE49-F238E27FC236}">
                <a16:creationId xmlns:a16="http://schemas.microsoft.com/office/drawing/2014/main" id="{F7BB2064-6789-4638-B943-AA7CC964A40D}"/>
              </a:ext>
            </a:extLst>
          </p:cNvPr>
          <p:cNvGraphicFramePr>
            <a:graphicFrameLocks noChangeAspect="1"/>
          </p:cNvGraphicFramePr>
          <p:nvPr/>
        </p:nvGraphicFramePr>
        <p:xfrm>
          <a:off x="6121400" y="4506913"/>
          <a:ext cx="290513" cy="419100"/>
        </p:xfrm>
        <a:graphic>
          <a:graphicData uri="http://schemas.openxmlformats.org/presentationml/2006/ole">
            <mc:AlternateContent xmlns:mc="http://schemas.openxmlformats.org/markup-compatibility/2006">
              <mc:Choice xmlns:v="urn:schemas-microsoft-com:vml" Requires="v">
                <p:oleObj spid="_x0000_s34924" name="Equation" r:id="rId10" imgW="126720" imgH="164880" progId="Equation.DSMT4">
                  <p:embed/>
                </p:oleObj>
              </mc:Choice>
              <mc:Fallback>
                <p:oleObj name="Equation" r:id="rId10" imgW="126720" imgH="164880" progId="Equation.DSMT4">
                  <p:embed/>
                  <p:pic>
                    <p:nvPicPr>
                      <p:cNvPr id="22" name="Object 18">
                        <a:extLst>
                          <a:ext uri="{FF2B5EF4-FFF2-40B4-BE49-F238E27FC236}">
                            <a16:creationId xmlns:a16="http://schemas.microsoft.com/office/drawing/2014/main" id="{F7BB2064-6789-4638-B943-AA7CC964A40D}"/>
                          </a:ext>
                        </a:extLst>
                      </p:cNvPr>
                      <p:cNvPicPr>
                        <a:picLocks noChangeAspect="1" noChangeArrowheads="1"/>
                      </p:cNvPicPr>
                      <p:nvPr/>
                    </p:nvPicPr>
                    <p:blipFill>
                      <a:blip r:embed="rId11"/>
                      <a:srcRect/>
                      <a:stretch>
                        <a:fillRect/>
                      </a:stretch>
                    </p:blipFill>
                    <p:spPr bwMode="auto">
                      <a:xfrm>
                        <a:off x="6121400" y="4506913"/>
                        <a:ext cx="290513"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Line 21">
            <a:extLst>
              <a:ext uri="{FF2B5EF4-FFF2-40B4-BE49-F238E27FC236}">
                <a16:creationId xmlns:a16="http://schemas.microsoft.com/office/drawing/2014/main" id="{8EF2C3F4-88F1-4EB4-9A5E-56EB2F55304D}"/>
              </a:ext>
            </a:extLst>
          </p:cNvPr>
          <p:cNvSpPr>
            <a:spLocks noChangeShapeType="1"/>
          </p:cNvSpPr>
          <p:nvPr/>
        </p:nvSpPr>
        <p:spPr bwMode="auto">
          <a:xfrm>
            <a:off x="8459922" y="3451427"/>
            <a:ext cx="0" cy="19507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5120"/>
          </a:p>
        </p:txBody>
      </p:sp>
      <p:graphicFrame>
        <p:nvGraphicFramePr>
          <p:cNvPr id="26" name="Object 22">
            <a:extLst>
              <a:ext uri="{FF2B5EF4-FFF2-40B4-BE49-F238E27FC236}">
                <a16:creationId xmlns:a16="http://schemas.microsoft.com/office/drawing/2014/main" id="{429C0C3F-0064-44E2-B873-558C2C53B858}"/>
              </a:ext>
            </a:extLst>
          </p:cNvPr>
          <p:cNvGraphicFramePr>
            <a:graphicFrameLocks noChangeAspect="1"/>
          </p:cNvGraphicFramePr>
          <p:nvPr/>
        </p:nvGraphicFramePr>
        <p:xfrm>
          <a:off x="8723313" y="4181475"/>
          <a:ext cx="347662" cy="417513"/>
        </p:xfrm>
        <a:graphic>
          <a:graphicData uri="http://schemas.openxmlformats.org/presentationml/2006/ole">
            <mc:AlternateContent xmlns:mc="http://schemas.openxmlformats.org/markup-compatibility/2006">
              <mc:Choice xmlns:v="urn:schemas-microsoft-com:vml" Requires="v">
                <p:oleObj spid="_x0000_s34925" name="Equation" r:id="rId12" imgW="152280" imgH="164880" progId="Equation.DSMT4">
                  <p:embed/>
                </p:oleObj>
              </mc:Choice>
              <mc:Fallback>
                <p:oleObj name="Equation" r:id="rId12" imgW="152280" imgH="164880" progId="Equation.DSMT4">
                  <p:embed/>
                  <p:pic>
                    <p:nvPicPr>
                      <p:cNvPr id="26" name="Object 22">
                        <a:extLst>
                          <a:ext uri="{FF2B5EF4-FFF2-40B4-BE49-F238E27FC236}">
                            <a16:creationId xmlns:a16="http://schemas.microsoft.com/office/drawing/2014/main" id="{429C0C3F-0064-44E2-B873-558C2C53B858}"/>
                          </a:ext>
                        </a:extLst>
                      </p:cNvPr>
                      <p:cNvPicPr>
                        <a:picLocks noChangeAspect="1" noChangeArrowheads="1"/>
                      </p:cNvPicPr>
                      <p:nvPr/>
                    </p:nvPicPr>
                    <p:blipFill>
                      <a:blip r:embed="rId13"/>
                      <a:srcRect/>
                      <a:stretch>
                        <a:fillRect/>
                      </a:stretch>
                    </p:blipFill>
                    <p:spPr bwMode="auto">
                      <a:xfrm>
                        <a:off x="8723313" y="4181475"/>
                        <a:ext cx="347662"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DAD876A8-E9B4-416C-AC88-0A57D97C858E}"/>
                  </a:ext>
                </a:extLst>
              </p:cNvPr>
              <p:cNvSpPr/>
              <p:nvPr/>
            </p:nvSpPr>
            <p:spPr>
              <a:xfrm>
                <a:off x="1181026" y="3934591"/>
                <a:ext cx="3772860" cy="114236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𝜎</m:t>
                      </m:r>
                      <m:r>
                        <a:rPr lang="zh-CN" altLang="en-US">
                          <a:latin typeface="Cambria Math" panose="02040503050406030204" pitchFamily="18" charset="0"/>
                        </a:rPr>
                        <m:t>(</m:t>
                      </m:r>
                      <m:r>
                        <a:rPr lang="zh-CN" altLang="en-US" i="1">
                          <a:latin typeface="Cambria Math" panose="02040503050406030204" pitchFamily="18" charset="0"/>
                        </a:rPr>
                        <m:t>𝑧</m:t>
                      </m:r>
                      <m:r>
                        <a:rPr lang="zh-CN" altLang="en-US">
                          <a:latin typeface="Cambria Math" panose="02040503050406030204" pitchFamily="18" charset="0"/>
                        </a:rPr>
                        <m:t>)=</m:t>
                      </m:r>
                      <m:f>
                        <m:fPr>
                          <m:ctrlPr>
                            <a:rPr lang="zh-CN" altLang="en-US" i="1">
                              <a:latin typeface="Cambria Math" panose="02040503050406030204" pitchFamily="18" charset="0"/>
                            </a:rPr>
                          </m:ctrlPr>
                        </m:fPr>
                        <m:num>
                          <m:r>
                            <a:rPr lang="zh-CN" altLang="en-US">
                              <a:latin typeface="Cambria Math" panose="02040503050406030204" pitchFamily="18" charset="0"/>
                            </a:rPr>
                            <m:t>1</m:t>
                          </m:r>
                        </m:num>
                        <m:den>
                          <m:r>
                            <a:rPr lang="zh-CN" altLang="en-US">
                              <a:latin typeface="Cambria Math" panose="02040503050406030204" pitchFamily="18" charset="0"/>
                            </a:rPr>
                            <m:t>1+</m:t>
                          </m:r>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r>
                                <a:rPr lang="zh-CN" altLang="en-US">
                                  <a:latin typeface="Cambria Math" panose="02040503050406030204" pitchFamily="18" charset="0"/>
                                </a:rPr>
                                <m:t>−</m:t>
                              </m:r>
                              <m:r>
                                <a:rPr lang="zh-CN" altLang="en-US" i="1">
                                  <a:latin typeface="Cambria Math" panose="02040503050406030204" pitchFamily="18" charset="0"/>
                                </a:rPr>
                                <m:t>𝑧</m:t>
                              </m:r>
                            </m:sup>
                          </m:sSup>
                        </m:den>
                      </m:f>
                    </m:oMath>
                  </m:oMathPara>
                </a14:m>
                <a:endParaRPr lang="zh-CN" altLang="en-US" dirty="0"/>
              </a:p>
            </p:txBody>
          </p:sp>
        </mc:Choice>
        <mc:Fallback xmlns="">
          <p:sp>
            <p:nvSpPr>
              <p:cNvPr id="8" name="矩形 7">
                <a:extLst>
                  <a:ext uri="{FF2B5EF4-FFF2-40B4-BE49-F238E27FC236}">
                    <a16:creationId xmlns:a16="http://schemas.microsoft.com/office/drawing/2014/main" id="{DAD876A8-E9B4-416C-AC88-0A57D97C858E}"/>
                  </a:ext>
                </a:extLst>
              </p:cNvPr>
              <p:cNvSpPr>
                <a:spLocks noRot="1" noChangeAspect="1" noMove="1" noResize="1" noEditPoints="1" noAdjustHandles="1" noChangeArrowheads="1" noChangeShapeType="1" noTextEdit="1"/>
              </p:cNvSpPr>
              <p:nvPr/>
            </p:nvSpPr>
            <p:spPr>
              <a:xfrm>
                <a:off x="1181026" y="3934591"/>
                <a:ext cx="3772860" cy="1142364"/>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73C67308-41A9-41E6-BA52-C006284833E9}"/>
                  </a:ext>
                </a:extLst>
              </p:cNvPr>
              <p:cNvSpPr/>
              <p:nvPr/>
            </p:nvSpPr>
            <p:spPr>
              <a:xfrm>
                <a:off x="924637" y="6418797"/>
                <a:ext cx="5622948" cy="64633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tanh</m:t>
                      </m:r>
                      <m:r>
                        <a:rPr lang="zh-CN" altLang="en-US">
                          <a:latin typeface="Cambria Math" panose="02040503050406030204" pitchFamily="18" charset="0"/>
                        </a:rPr>
                        <m:t>(</m:t>
                      </m:r>
                      <m:r>
                        <a:rPr lang="zh-CN" altLang="en-US" i="1">
                          <a:latin typeface="Cambria Math" panose="02040503050406030204" pitchFamily="18" charset="0"/>
                        </a:rPr>
                        <m:t>𝑧</m:t>
                      </m:r>
                      <m:r>
                        <a:rPr lang="zh-CN" altLang="en-US">
                          <a:latin typeface="Cambria Math" panose="02040503050406030204" pitchFamily="18" charset="0"/>
                        </a:rPr>
                        <m:t>)=2</m:t>
                      </m:r>
                      <m:r>
                        <a:rPr lang="zh-CN" altLang="en-US" i="1">
                          <a:latin typeface="Cambria Math" panose="02040503050406030204" pitchFamily="18" charset="0"/>
                        </a:rPr>
                        <m:t>𝜎</m:t>
                      </m:r>
                      <m:r>
                        <a:rPr lang="zh-CN" altLang="en-US">
                          <a:latin typeface="Cambria Math" panose="02040503050406030204" pitchFamily="18" charset="0"/>
                        </a:rPr>
                        <m:t>(2</m:t>
                      </m:r>
                      <m:r>
                        <a:rPr lang="zh-CN" altLang="en-US" i="1">
                          <a:latin typeface="Cambria Math" panose="02040503050406030204" pitchFamily="18" charset="0"/>
                        </a:rPr>
                        <m:t>𝑧</m:t>
                      </m:r>
                      <m:r>
                        <a:rPr lang="zh-CN" altLang="en-US">
                          <a:latin typeface="Cambria Math" panose="02040503050406030204" pitchFamily="18" charset="0"/>
                        </a:rPr>
                        <m:t>)−1</m:t>
                      </m:r>
                    </m:oMath>
                  </m:oMathPara>
                </a14:m>
                <a:endParaRPr lang="zh-CN" altLang="en-US" dirty="0"/>
              </a:p>
            </p:txBody>
          </p:sp>
        </mc:Choice>
        <mc:Fallback xmlns="">
          <p:sp>
            <p:nvSpPr>
              <p:cNvPr id="9" name="矩形 8">
                <a:extLst>
                  <a:ext uri="{FF2B5EF4-FFF2-40B4-BE49-F238E27FC236}">
                    <a16:creationId xmlns:a16="http://schemas.microsoft.com/office/drawing/2014/main" id="{73C67308-41A9-41E6-BA52-C006284833E9}"/>
                  </a:ext>
                </a:extLst>
              </p:cNvPr>
              <p:cNvSpPr>
                <a:spLocks noRot="1" noChangeAspect="1" noMove="1" noResize="1" noEditPoints="1" noAdjustHandles="1" noChangeArrowheads="1" noChangeShapeType="1" noTextEdit="1"/>
              </p:cNvSpPr>
              <p:nvPr/>
            </p:nvSpPr>
            <p:spPr>
              <a:xfrm>
                <a:off x="924637" y="6418797"/>
                <a:ext cx="5622948" cy="646331"/>
              </a:xfrm>
              <a:prstGeom prst="rect">
                <a:avLst/>
              </a:prstGeom>
              <a:blipFill>
                <a:blip r:embed="rId1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67664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p:cNvPicPr>
          <p:nvPr/>
        </p:nvPicPr>
        <p:blipFill>
          <a:blip r:embed="rId3">
            <a:extLst>
              <a:ext uri="{28A0092B-C50C-407E-A947-70E740481C1C}">
                <a14:useLocalDpi xmlns:a14="http://schemas.microsoft.com/office/drawing/2010/main" val="0"/>
              </a:ext>
            </a:extLst>
          </a:blip>
          <a:stretch>
            <a:fillRect/>
          </a:stretch>
        </p:blipFill>
        <p:spPr>
          <a:xfrm>
            <a:off x="-18033" y="-96253"/>
            <a:ext cx="13004800" cy="9753600"/>
          </a:xfrm>
          <a:prstGeom prst="rect">
            <a:avLst/>
          </a:prstGeom>
        </p:spPr>
      </p:pic>
      <p:sp>
        <p:nvSpPr>
          <p:cNvPr id="3" name="TextBox 2"/>
          <p:cNvSpPr txBox="1"/>
          <p:nvPr/>
        </p:nvSpPr>
        <p:spPr>
          <a:xfrm>
            <a:off x="497209" y="482808"/>
            <a:ext cx="67326" cy="192360"/>
          </a:xfrm>
          <a:prstGeom prst="rect">
            <a:avLst/>
          </a:prstGeom>
          <a:noFill/>
        </p:spPr>
        <p:txBody>
          <a:bodyPr vert="horz" wrap="none" lIns="0" tIns="0" rIns="0" bIns="0" rtlCol="0">
            <a:spAutoFit/>
          </a:bodyPr>
          <a:lstStyle/>
          <a:p>
            <a:pPr>
              <a:lnSpc>
                <a:spcPts val="1500"/>
              </a:lnSpc>
            </a:pPr>
            <a:r>
              <a:rPr lang="en-US" altLang="zh-CN" sz="1500">
                <a:solidFill>
                  <a:srgbClr val="FFFFFF"/>
                </a:solidFill>
                <a:latin typeface="Times New Roman"/>
              </a:rPr>
              <a:t>•</a:t>
            </a:r>
            <a:endParaRPr lang="zh-CN" altLang="en-US" sz="1500">
              <a:solidFill>
                <a:srgbClr val="FFFFFF"/>
              </a:solidFill>
              <a:latin typeface="Times New Roman"/>
            </a:endParaRPr>
          </a:p>
        </p:txBody>
      </p:sp>
      <p:sp>
        <p:nvSpPr>
          <p:cNvPr id="4" name="TextBox 3"/>
          <p:cNvSpPr txBox="1"/>
          <p:nvPr/>
        </p:nvSpPr>
        <p:spPr>
          <a:xfrm>
            <a:off x="24828" y="44569"/>
            <a:ext cx="2051845"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深度前馈神经网络</a:t>
            </a:r>
          </a:p>
        </p:txBody>
      </p:sp>
      <p:sp>
        <p:nvSpPr>
          <p:cNvPr id="5" name="TextBox 4"/>
          <p:cNvSpPr txBox="1"/>
          <p:nvPr/>
        </p:nvSpPr>
        <p:spPr>
          <a:xfrm>
            <a:off x="686525" y="434548"/>
            <a:ext cx="1282402"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感知机限制</a:t>
            </a:r>
          </a:p>
        </p:txBody>
      </p:sp>
      <p:sp>
        <p:nvSpPr>
          <p:cNvPr id="6" name="TextBox 5"/>
          <p:cNvSpPr txBox="1"/>
          <p:nvPr/>
        </p:nvSpPr>
        <p:spPr>
          <a:xfrm>
            <a:off x="-18033" y="707849"/>
            <a:ext cx="11883286" cy="9233297"/>
          </a:xfrm>
          <a:prstGeom prst="rect">
            <a:avLst/>
          </a:prstGeom>
          <a:noFill/>
        </p:spPr>
        <p:txBody>
          <a:bodyPr vert="horz" wrap="square" lIns="0" tIns="0" rIns="0" bIns="0" rtlCol="0">
            <a:spAutoFit/>
          </a:bodyPr>
          <a:lstStyle/>
          <a:p>
            <a:pPr algn="l">
              <a:lnSpc>
                <a:spcPts val="8000"/>
              </a:lnSpc>
            </a:pPr>
            <a:r>
              <a:rPr lang="zh-CN" altLang="en-US" sz="3200" dirty="0">
                <a:solidFill>
                  <a:srgbClr val="000000"/>
                </a:solidFill>
                <a:latin typeface="微软雅黑"/>
              </a:rPr>
              <a:t>目标：拟合训练集。</a:t>
            </a:r>
            <a:endParaRPr lang="en-US" altLang="zh-CN" sz="3200" dirty="0">
              <a:solidFill>
                <a:srgbClr val="000000"/>
              </a:solidFill>
              <a:latin typeface="微软雅黑"/>
            </a:endParaRPr>
          </a:p>
          <a:p>
            <a:pPr algn="l">
              <a:lnSpc>
                <a:spcPts val="8000"/>
              </a:lnSpc>
            </a:pPr>
            <a:r>
              <a:rPr lang="zh-CN" altLang="en-US" sz="3200" dirty="0">
                <a:latin typeface="微软雅黑"/>
              </a:rPr>
              <a:t>模型：感知机</a:t>
            </a:r>
            <a:endParaRPr lang="en-US" altLang="zh-CN" sz="3200" dirty="0">
              <a:latin typeface="微软雅黑"/>
            </a:endParaRPr>
          </a:p>
          <a:p>
            <a:pPr algn="l">
              <a:lnSpc>
                <a:spcPts val="8000"/>
              </a:lnSpc>
            </a:pPr>
            <a:endParaRPr lang="en-US" altLang="zh-CN" sz="3200" dirty="0">
              <a:solidFill>
                <a:srgbClr val="000000"/>
              </a:solidFill>
              <a:latin typeface="微软雅黑"/>
            </a:endParaRPr>
          </a:p>
          <a:p>
            <a:pPr algn="l">
              <a:lnSpc>
                <a:spcPts val="8000"/>
              </a:lnSpc>
            </a:pPr>
            <a:endParaRPr lang="en-US" altLang="zh-CN" sz="3200" dirty="0">
              <a:latin typeface="微软雅黑"/>
            </a:endParaRPr>
          </a:p>
          <a:p>
            <a:pPr algn="l">
              <a:lnSpc>
                <a:spcPts val="8000"/>
              </a:lnSpc>
            </a:pPr>
            <a:r>
              <a:rPr lang="zh-CN" altLang="en-US" sz="3200" dirty="0">
                <a:solidFill>
                  <a:srgbClr val="000000"/>
                </a:solidFill>
                <a:latin typeface="微软雅黑"/>
              </a:rPr>
              <a:t>目标函数：</a:t>
            </a:r>
            <a:r>
              <a:rPr lang="en-US" altLang="zh-CN" sz="3200" dirty="0">
                <a:solidFill>
                  <a:srgbClr val="000000"/>
                </a:solidFill>
                <a:latin typeface="微软雅黑"/>
              </a:rPr>
              <a:t>MSE</a:t>
            </a:r>
          </a:p>
          <a:p>
            <a:pPr algn="l">
              <a:lnSpc>
                <a:spcPts val="8000"/>
              </a:lnSpc>
            </a:pPr>
            <a:endParaRPr lang="en-US" altLang="zh-CN" sz="3200" dirty="0">
              <a:latin typeface="微软雅黑"/>
            </a:endParaRPr>
          </a:p>
          <a:p>
            <a:pPr algn="l">
              <a:lnSpc>
                <a:spcPts val="8000"/>
              </a:lnSpc>
            </a:pPr>
            <a:endParaRPr lang="en-US" altLang="zh-CN" sz="3200" dirty="0">
              <a:solidFill>
                <a:srgbClr val="000000"/>
              </a:solidFill>
              <a:latin typeface="微软雅黑"/>
            </a:endParaRPr>
          </a:p>
          <a:p>
            <a:pPr algn="l">
              <a:lnSpc>
                <a:spcPts val="8000"/>
              </a:lnSpc>
            </a:pPr>
            <a:r>
              <a:rPr lang="zh-CN" altLang="en-US" sz="3200" dirty="0">
                <a:latin typeface="微软雅黑"/>
              </a:rPr>
              <a:t>学习算法：</a:t>
            </a:r>
            <a:r>
              <a:rPr lang="en-US" altLang="zh-CN" sz="3200" dirty="0">
                <a:latin typeface="微软雅黑"/>
              </a:rPr>
              <a:t>LMS</a:t>
            </a:r>
            <a:r>
              <a:rPr lang="zh-CN" altLang="en-US" sz="3200" dirty="0">
                <a:latin typeface="微软雅黑"/>
              </a:rPr>
              <a:t>或直接最小化目标函数，得到闭式解：</a:t>
            </a:r>
            <a:endParaRPr lang="en-US" altLang="zh-CN" sz="3200" dirty="0">
              <a:latin typeface="微软雅黑"/>
            </a:endParaRPr>
          </a:p>
          <a:p>
            <a:pPr algn="l">
              <a:lnSpc>
                <a:spcPts val="8000"/>
              </a:lnSpc>
            </a:pPr>
            <a:r>
              <a:rPr lang="en-US" altLang="zh-CN" sz="3200" dirty="0">
                <a:solidFill>
                  <a:srgbClr val="000000"/>
                </a:solidFill>
                <a:latin typeface="微软雅黑"/>
              </a:rPr>
              <a:t>           W =</a:t>
            </a:r>
            <a:r>
              <a:rPr lang="zh-CN" altLang="en-US" sz="3200" dirty="0">
                <a:solidFill>
                  <a:srgbClr val="000000"/>
                </a:solidFill>
                <a:latin typeface="微软雅黑"/>
              </a:rPr>
              <a:t>（</a:t>
            </a:r>
            <a:r>
              <a:rPr lang="en-US" altLang="zh-CN" sz="3200" dirty="0">
                <a:solidFill>
                  <a:srgbClr val="000000"/>
                </a:solidFill>
                <a:latin typeface="微软雅黑"/>
              </a:rPr>
              <a:t>0</a:t>
            </a:r>
            <a:r>
              <a:rPr lang="en-US" altLang="zh-CN" sz="3200" dirty="0">
                <a:latin typeface="微软雅黑"/>
              </a:rPr>
              <a:t>, 0</a:t>
            </a:r>
            <a:r>
              <a:rPr lang="zh-CN" altLang="en-US" sz="3200" dirty="0">
                <a:solidFill>
                  <a:srgbClr val="000000"/>
                </a:solidFill>
                <a:latin typeface="微软雅黑"/>
              </a:rPr>
              <a:t>），</a:t>
            </a:r>
            <a:r>
              <a:rPr lang="en-US" altLang="zh-CN" sz="3200" dirty="0">
                <a:solidFill>
                  <a:srgbClr val="000000"/>
                </a:solidFill>
                <a:latin typeface="微软雅黑"/>
              </a:rPr>
              <a:t>b=0.5</a:t>
            </a:r>
            <a:r>
              <a:rPr lang="zh-CN" altLang="en-US" sz="3200" dirty="0">
                <a:solidFill>
                  <a:srgbClr val="000000"/>
                </a:solidFill>
                <a:latin typeface="微软雅黑"/>
              </a:rPr>
              <a:t>，无法拟合</a:t>
            </a:r>
            <a:r>
              <a:rPr lang="en-US" altLang="zh-CN" sz="3200" dirty="0">
                <a:solidFill>
                  <a:srgbClr val="000000"/>
                </a:solidFill>
                <a:latin typeface="微软雅黑"/>
              </a:rPr>
              <a:t>XOR</a:t>
            </a:r>
            <a:r>
              <a:rPr lang="zh-CN" altLang="en-US" sz="3200" dirty="0">
                <a:solidFill>
                  <a:srgbClr val="000000"/>
                </a:solidFill>
                <a:latin typeface="微软雅黑"/>
              </a:rPr>
              <a:t>函数</a:t>
            </a:r>
            <a:endParaRPr lang="en-US" altLang="zh-CN" sz="3200" dirty="0">
              <a:solidFill>
                <a:srgbClr val="000000"/>
              </a:solidFill>
              <a:latin typeface="微软雅黑"/>
            </a:endParaRPr>
          </a:p>
        </p:txBody>
      </p:sp>
      <p:graphicFrame>
        <p:nvGraphicFramePr>
          <p:cNvPr id="8" name="Object 3">
            <a:extLst>
              <a:ext uri="{FF2B5EF4-FFF2-40B4-BE49-F238E27FC236}">
                <a16:creationId xmlns:a16="http://schemas.microsoft.com/office/drawing/2014/main" id="{48CFD828-A8B7-43F9-B69C-D0D6E3F8693A}"/>
              </a:ext>
            </a:extLst>
          </p:cNvPr>
          <p:cNvGraphicFramePr>
            <a:graphicFrameLocks noChangeAspect="1"/>
          </p:cNvGraphicFramePr>
          <p:nvPr>
            <p:extLst>
              <p:ext uri="{D42A27DB-BD31-4B8C-83A1-F6EECF244321}">
                <p14:modId xmlns:p14="http://schemas.microsoft.com/office/powerpoint/2010/main" val="2191032890"/>
              </p:ext>
            </p:extLst>
          </p:nvPr>
        </p:nvGraphicFramePr>
        <p:xfrm>
          <a:off x="7014915" y="984392"/>
          <a:ext cx="2309707" cy="1435947"/>
        </p:xfrm>
        <a:graphic>
          <a:graphicData uri="http://schemas.openxmlformats.org/presentationml/2006/ole">
            <mc:AlternateContent xmlns:mc="http://schemas.openxmlformats.org/markup-compatibility/2006">
              <mc:Choice xmlns:v="urn:schemas-microsoft-com:vml" Requires="v">
                <p:oleObj spid="_x0000_s3170" name="Equation" r:id="rId4" imgW="1079280" imgH="482400" progId="Equation.DSMT4">
                  <p:embed/>
                </p:oleObj>
              </mc:Choice>
              <mc:Fallback>
                <p:oleObj name="Equation" r:id="rId4" imgW="1079280" imgH="482400" progId="Equation.DSMT4">
                  <p:embed/>
                  <p:pic>
                    <p:nvPicPr>
                      <p:cNvPr id="1026" name="Object 3">
                        <a:extLst>
                          <a:ext uri="{FF2B5EF4-FFF2-40B4-BE49-F238E27FC236}">
                            <a16:creationId xmlns:a16="http://schemas.microsoft.com/office/drawing/2014/main" id="{09700EB5-4F54-4FC6-909D-AFBD98C1CD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4915" y="984392"/>
                        <a:ext cx="2309707" cy="14359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4">
            <a:extLst>
              <a:ext uri="{FF2B5EF4-FFF2-40B4-BE49-F238E27FC236}">
                <a16:creationId xmlns:a16="http://schemas.microsoft.com/office/drawing/2014/main" id="{C1BFF3BE-F63B-40B4-A5B8-6BD97BFCB807}"/>
              </a:ext>
            </a:extLst>
          </p:cNvPr>
          <p:cNvGraphicFramePr>
            <a:graphicFrameLocks noChangeAspect="1"/>
          </p:cNvGraphicFramePr>
          <p:nvPr>
            <p:extLst>
              <p:ext uri="{D42A27DB-BD31-4B8C-83A1-F6EECF244321}">
                <p14:modId xmlns:p14="http://schemas.microsoft.com/office/powerpoint/2010/main" val="2481921697"/>
              </p:ext>
            </p:extLst>
          </p:nvPr>
        </p:nvGraphicFramePr>
        <p:xfrm>
          <a:off x="10031306" y="2725138"/>
          <a:ext cx="2280356" cy="1435947"/>
        </p:xfrm>
        <a:graphic>
          <a:graphicData uri="http://schemas.openxmlformats.org/presentationml/2006/ole">
            <mc:AlternateContent xmlns:mc="http://schemas.openxmlformats.org/markup-compatibility/2006">
              <mc:Choice xmlns:v="urn:schemas-microsoft-com:vml" Requires="v">
                <p:oleObj spid="_x0000_s3171" name="Equation" r:id="rId6" imgW="1066680" imgH="482400" progId="Equation.DSMT4">
                  <p:embed/>
                </p:oleObj>
              </mc:Choice>
              <mc:Fallback>
                <p:oleObj name="Equation" r:id="rId6" imgW="1066680" imgH="482400" progId="Equation.DSMT4">
                  <p:embed/>
                  <p:pic>
                    <p:nvPicPr>
                      <p:cNvPr id="1027" name="Object 4">
                        <a:extLst>
                          <a:ext uri="{FF2B5EF4-FFF2-40B4-BE49-F238E27FC236}">
                            <a16:creationId xmlns:a16="http://schemas.microsoft.com/office/drawing/2014/main" id="{FBF935F1-06F6-4F8C-9EBF-F0C74CD3BC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1306" y="2725138"/>
                        <a:ext cx="2280356" cy="14359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6">
            <a:extLst>
              <a:ext uri="{FF2B5EF4-FFF2-40B4-BE49-F238E27FC236}">
                <a16:creationId xmlns:a16="http://schemas.microsoft.com/office/drawing/2014/main" id="{852B0BC0-4734-47D2-AE36-C083A33619BF}"/>
              </a:ext>
            </a:extLst>
          </p:cNvPr>
          <p:cNvGraphicFramePr>
            <a:graphicFrameLocks noChangeAspect="1"/>
          </p:cNvGraphicFramePr>
          <p:nvPr>
            <p:extLst>
              <p:ext uri="{D42A27DB-BD31-4B8C-83A1-F6EECF244321}">
                <p14:modId xmlns:p14="http://schemas.microsoft.com/office/powerpoint/2010/main" val="286048649"/>
              </p:ext>
            </p:extLst>
          </p:nvPr>
        </p:nvGraphicFramePr>
        <p:xfrm>
          <a:off x="6958470" y="2725138"/>
          <a:ext cx="2309706" cy="1435947"/>
        </p:xfrm>
        <a:graphic>
          <a:graphicData uri="http://schemas.openxmlformats.org/presentationml/2006/ole">
            <mc:AlternateContent xmlns:mc="http://schemas.openxmlformats.org/markup-compatibility/2006">
              <mc:Choice xmlns:v="urn:schemas-microsoft-com:vml" Requires="v">
                <p:oleObj spid="_x0000_s3172" name="Equation" r:id="rId8" imgW="1079280" imgH="482400" progId="Equation.DSMT4">
                  <p:embed/>
                </p:oleObj>
              </mc:Choice>
              <mc:Fallback>
                <p:oleObj name="Equation" r:id="rId8" imgW="1079280" imgH="482400" progId="Equation.DSMT4">
                  <p:embed/>
                  <p:pic>
                    <p:nvPicPr>
                      <p:cNvPr id="1028" name="Object 6">
                        <a:extLst>
                          <a:ext uri="{FF2B5EF4-FFF2-40B4-BE49-F238E27FC236}">
                            <a16:creationId xmlns:a16="http://schemas.microsoft.com/office/drawing/2014/main" id="{0E2C1B47-9E36-418F-95B8-B300335B025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58470" y="2725138"/>
                        <a:ext cx="2309706" cy="14359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7">
            <a:extLst>
              <a:ext uri="{FF2B5EF4-FFF2-40B4-BE49-F238E27FC236}">
                <a16:creationId xmlns:a16="http://schemas.microsoft.com/office/drawing/2014/main" id="{83DF1C0C-C777-4EE3-AFD5-2D1907EC7451}"/>
              </a:ext>
            </a:extLst>
          </p:cNvPr>
          <p:cNvGraphicFramePr>
            <a:graphicFrameLocks noChangeAspect="1"/>
          </p:cNvGraphicFramePr>
          <p:nvPr>
            <p:extLst>
              <p:ext uri="{D42A27DB-BD31-4B8C-83A1-F6EECF244321}">
                <p14:modId xmlns:p14="http://schemas.microsoft.com/office/powerpoint/2010/main" val="2699059952"/>
              </p:ext>
            </p:extLst>
          </p:nvPr>
        </p:nvGraphicFramePr>
        <p:xfrm>
          <a:off x="9972604" y="984392"/>
          <a:ext cx="2309707" cy="1435947"/>
        </p:xfrm>
        <a:graphic>
          <a:graphicData uri="http://schemas.openxmlformats.org/presentationml/2006/ole">
            <mc:AlternateContent xmlns:mc="http://schemas.openxmlformats.org/markup-compatibility/2006">
              <mc:Choice xmlns:v="urn:schemas-microsoft-com:vml" Requires="v">
                <p:oleObj spid="_x0000_s3173" name="Equation" r:id="rId10" imgW="1079280" imgH="482400" progId="Equation.DSMT4">
                  <p:embed/>
                </p:oleObj>
              </mc:Choice>
              <mc:Fallback>
                <p:oleObj name="Equation" r:id="rId10" imgW="1079280" imgH="482400" progId="Equation.DSMT4">
                  <p:embed/>
                  <p:pic>
                    <p:nvPicPr>
                      <p:cNvPr id="1029" name="Object 7">
                        <a:extLst>
                          <a:ext uri="{FF2B5EF4-FFF2-40B4-BE49-F238E27FC236}">
                            <a16:creationId xmlns:a16="http://schemas.microsoft.com/office/drawing/2014/main" id="{CDF8BAEB-FB23-40C1-8BC4-0AB3DC48FE8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72604" y="984392"/>
                        <a:ext cx="2309707" cy="14359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 name="图片 6">
            <a:extLst>
              <a:ext uri="{FF2B5EF4-FFF2-40B4-BE49-F238E27FC236}">
                <a16:creationId xmlns:a16="http://schemas.microsoft.com/office/drawing/2014/main" id="{2F542A14-CB28-4C08-B6E9-86789AC9EEE1}"/>
              </a:ext>
            </a:extLst>
          </p:cNvPr>
          <p:cNvPicPr>
            <a:picLocks noChangeAspect="1"/>
          </p:cNvPicPr>
          <p:nvPr/>
        </p:nvPicPr>
        <p:blipFill>
          <a:blip r:embed="rId12"/>
          <a:stretch>
            <a:fillRect/>
          </a:stretch>
        </p:blipFill>
        <p:spPr>
          <a:xfrm>
            <a:off x="1654437" y="2973965"/>
            <a:ext cx="4511797" cy="960361"/>
          </a:xfrm>
          <a:prstGeom prst="rect">
            <a:avLst/>
          </a:prstGeom>
        </p:spPr>
      </p:pic>
      <p:pic>
        <p:nvPicPr>
          <p:cNvPr id="13" name="图片 12">
            <a:extLst>
              <a:ext uri="{FF2B5EF4-FFF2-40B4-BE49-F238E27FC236}">
                <a16:creationId xmlns:a16="http://schemas.microsoft.com/office/drawing/2014/main" id="{BCD2F188-C2AF-4DED-BFB8-E7D9B4350659}"/>
              </a:ext>
            </a:extLst>
          </p:cNvPr>
          <p:cNvPicPr>
            <a:picLocks noChangeAspect="1"/>
          </p:cNvPicPr>
          <p:nvPr/>
        </p:nvPicPr>
        <p:blipFill>
          <a:blip r:embed="rId13"/>
          <a:stretch>
            <a:fillRect/>
          </a:stretch>
        </p:blipFill>
        <p:spPr>
          <a:xfrm>
            <a:off x="2543009" y="6077840"/>
            <a:ext cx="5698623" cy="1141606"/>
          </a:xfrm>
          <a:prstGeom prst="rect">
            <a:avLst/>
          </a:prstGeom>
        </p:spPr>
      </p:pic>
    </p:spTree>
    <p:extLst>
      <p:ext uri="{BB962C8B-B14F-4D97-AF65-F5344CB8AC3E}">
        <p14:creationId xmlns:p14="http://schemas.microsoft.com/office/powerpoint/2010/main" val="29605167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p:cNvPicPr>
          <p:nvPr/>
        </p:nvPicPr>
        <p:blipFill>
          <a:blip r:embed="rId3">
            <a:extLst>
              <a:ext uri="{28A0092B-C50C-407E-A947-70E740481C1C}">
                <a14:useLocalDpi xmlns:a14="http://schemas.microsoft.com/office/drawing/2010/main" val="0"/>
              </a:ext>
            </a:extLst>
          </a:blip>
          <a:stretch>
            <a:fillRect/>
          </a:stretch>
        </p:blipFill>
        <p:spPr>
          <a:xfrm>
            <a:off x="-47384" y="-160337"/>
            <a:ext cx="13004800" cy="9753600"/>
          </a:xfrm>
          <a:prstGeom prst="rect">
            <a:avLst/>
          </a:prstGeom>
        </p:spPr>
      </p:pic>
      <p:sp>
        <p:nvSpPr>
          <p:cNvPr id="3" name="TextBox 2"/>
          <p:cNvSpPr txBox="1"/>
          <p:nvPr/>
        </p:nvSpPr>
        <p:spPr>
          <a:xfrm>
            <a:off x="497209" y="482808"/>
            <a:ext cx="67326" cy="192360"/>
          </a:xfrm>
          <a:prstGeom prst="rect">
            <a:avLst/>
          </a:prstGeom>
          <a:noFill/>
        </p:spPr>
        <p:txBody>
          <a:bodyPr vert="horz" wrap="none" lIns="0" tIns="0" rIns="0" bIns="0" rtlCol="0">
            <a:spAutoFit/>
          </a:bodyPr>
          <a:lstStyle/>
          <a:p>
            <a:pPr>
              <a:lnSpc>
                <a:spcPts val="1500"/>
              </a:lnSpc>
            </a:pPr>
            <a:r>
              <a:rPr lang="en-US" altLang="zh-CN" sz="1500">
                <a:solidFill>
                  <a:srgbClr val="FFFFFF"/>
                </a:solidFill>
                <a:latin typeface="Times New Roman"/>
              </a:rPr>
              <a:t>•</a:t>
            </a:r>
            <a:endParaRPr lang="zh-CN" altLang="en-US" sz="1500">
              <a:solidFill>
                <a:srgbClr val="FFFFFF"/>
              </a:solidFill>
              <a:latin typeface="Times New Roman"/>
            </a:endParaRPr>
          </a:p>
        </p:txBody>
      </p:sp>
      <p:sp>
        <p:nvSpPr>
          <p:cNvPr id="4" name="TextBox 3"/>
          <p:cNvSpPr txBox="1"/>
          <p:nvPr/>
        </p:nvSpPr>
        <p:spPr>
          <a:xfrm>
            <a:off x="281309" y="44569"/>
            <a:ext cx="1538883" cy="256480"/>
          </a:xfrm>
          <a:prstGeom prst="rect">
            <a:avLst/>
          </a:prstGeom>
          <a:noFill/>
        </p:spPr>
        <p:txBody>
          <a:bodyPr vert="horz" wrap="none" lIns="0" tIns="0" rIns="0" bIns="0" rtlCol="0">
            <a:spAutoFit/>
          </a:bodyPr>
          <a:lstStyle/>
          <a:p>
            <a:pPr>
              <a:lnSpc>
                <a:spcPts val="2000"/>
              </a:lnSpc>
            </a:pPr>
            <a:r>
              <a:rPr lang="zh-CN" altLang="en-US" sz="2000">
                <a:solidFill>
                  <a:srgbClr val="FFFFFF"/>
                </a:solidFill>
                <a:latin typeface="微软雅黑"/>
              </a:rPr>
              <a:t>机器学习基础</a:t>
            </a:r>
          </a:p>
        </p:txBody>
      </p:sp>
      <p:sp>
        <p:nvSpPr>
          <p:cNvPr id="5" name="TextBox 4"/>
          <p:cNvSpPr txBox="1"/>
          <p:nvPr/>
        </p:nvSpPr>
        <p:spPr>
          <a:xfrm>
            <a:off x="301803" y="434548"/>
            <a:ext cx="2051845"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深度前馈神经网络</a:t>
            </a:r>
          </a:p>
        </p:txBody>
      </p:sp>
      <p:sp>
        <p:nvSpPr>
          <p:cNvPr id="6" name="TextBox 5"/>
          <p:cNvSpPr txBox="1"/>
          <p:nvPr/>
        </p:nvSpPr>
        <p:spPr>
          <a:xfrm>
            <a:off x="179757" y="434548"/>
            <a:ext cx="11883286" cy="9233297"/>
          </a:xfrm>
          <a:prstGeom prst="rect">
            <a:avLst/>
          </a:prstGeom>
          <a:noFill/>
        </p:spPr>
        <p:txBody>
          <a:bodyPr vert="horz" wrap="square" lIns="0" tIns="0" rIns="0" bIns="0" rtlCol="0">
            <a:spAutoFit/>
          </a:bodyPr>
          <a:lstStyle/>
          <a:p>
            <a:pPr algn="l">
              <a:lnSpc>
                <a:spcPts val="8000"/>
              </a:lnSpc>
            </a:pPr>
            <a:r>
              <a:rPr lang="zh-CN" altLang="en-US" sz="2800" b="1" dirty="0">
                <a:solidFill>
                  <a:srgbClr val="FF0000"/>
                </a:solidFill>
                <a:latin typeface="宋体" panose="02010600030101010101" pitchFamily="2" charset="-122"/>
                <a:ea typeface="宋体" panose="02010600030101010101" pitchFamily="2" charset="-122"/>
              </a:rPr>
              <a:t>深度前馈神经网络设计</a:t>
            </a:r>
            <a:r>
              <a:rPr lang="zh-CN" altLang="en-US" sz="2800" b="1" dirty="0">
                <a:solidFill>
                  <a:srgbClr val="000000"/>
                </a:solidFill>
                <a:latin typeface="宋体" panose="02010600030101010101" pitchFamily="2" charset="-122"/>
                <a:ea typeface="宋体" panose="02010600030101010101" pitchFamily="2" charset="-122"/>
              </a:rPr>
              <a:t>：</a:t>
            </a:r>
            <a:endParaRPr lang="en-US" altLang="zh-CN" sz="2800" b="1" dirty="0">
              <a:solidFill>
                <a:srgbClr val="000000"/>
              </a:solidFill>
              <a:latin typeface="宋体" panose="02010600030101010101" pitchFamily="2" charset="-122"/>
              <a:ea typeface="宋体" panose="02010600030101010101" pitchFamily="2" charset="-122"/>
            </a:endParaRPr>
          </a:p>
          <a:p>
            <a:pPr algn="l">
              <a:lnSpc>
                <a:spcPts val="8000"/>
              </a:lnSpc>
            </a:pPr>
            <a:r>
              <a:rPr lang="en-US" altLang="zh-CN" sz="2800" b="1" dirty="0">
                <a:latin typeface="宋体" panose="02010600030101010101" pitchFamily="2" charset="-122"/>
                <a:ea typeface="宋体" panose="02010600030101010101" pitchFamily="2" charset="-122"/>
              </a:rPr>
              <a:t>3.</a:t>
            </a:r>
            <a:r>
              <a:rPr lang="zh-CN" altLang="en-US" sz="2800" b="1" dirty="0">
                <a:latin typeface="宋体" panose="02010600030101010101" pitchFamily="2" charset="-122"/>
                <a:ea typeface="宋体" panose="02010600030101010101" pitchFamily="2" charset="-122"/>
              </a:rPr>
              <a:t>隐藏单元设计：</a:t>
            </a:r>
            <a:endParaRPr lang="en-US" altLang="zh-CN" sz="2800" b="1" dirty="0">
              <a:latin typeface="宋体" panose="02010600030101010101" pitchFamily="2" charset="-122"/>
              <a:ea typeface="宋体" panose="02010600030101010101" pitchFamily="2" charset="-122"/>
            </a:endParaRPr>
          </a:p>
          <a:p>
            <a:pPr algn="l">
              <a:lnSpc>
                <a:spcPts val="8000"/>
              </a:lnSpc>
            </a:pPr>
            <a:r>
              <a:rPr lang="zh-CN" altLang="en-US" sz="2800" b="1" dirty="0">
                <a:latin typeface="宋体" panose="02010600030101010101" pitchFamily="2" charset="-122"/>
                <a:ea typeface="宋体" panose="02010600030101010101" pitchFamily="2" charset="-122"/>
              </a:rPr>
              <a:t>（</a:t>
            </a:r>
            <a:r>
              <a:rPr lang="en-US" altLang="zh-CN" sz="2800" b="1" dirty="0">
                <a:latin typeface="宋体" panose="02010600030101010101" pitchFamily="2" charset="-122"/>
                <a:ea typeface="宋体" panose="02010600030101010101" pitchFamily="2" charset="-122"/>
              </a:rPr>
              <a:t>2</a:t>
            </a:r>
            <a:r>
              <a:rPr lang="zh-CN" altLang="en-US" sz="2800" b="1" dirty="0">
                <a:latin typeface="宋体" panose="02010600030101010101" pitchFamily="2" charset="-122"/>
                <a:ea typeface="宋体" panose="02010600030101010101" pitchFamily="2" charset="-122"/>
              </a:rPr>
              <a:t>）</a:t>
            </a:r>
            <a:r>
              <a:rPr lang="en-US" altLang="zh-CN" sz="2800" b="1" dirty="0">
                <a:latin typeface="宋体" panose="02010600030101010101" pitchFamily="2" charset="-122"/>
                <a:ea typeface="宋体" panose="02010600030101010101" pitchFamily="2" charset="-122"/>
              </a:rPr>
              <a:t>Sigmoid</a:t>
            </a:r>
            <a:r>
              <a:rPr lang="zh-CN" altLang="en-US" sz="2800" b="1" dirty="0">
                <a:latin typeface="宋体" panose="02010600030101010101" pitchFamily="2" charset="-122"/>
                <a:ea typeface="宋体" panose="02010600030101010101" pitchFamily="2" charset="-122"/>
              </a:rPr>
              <a:t>和双曲面正切函数</a:t>
            </a:r>
            <a:endParaRPr lang="en-US" altLang="zh-CN" sz="2800" b="1" dirty="0">
              <a:latin typeface="宋体" panose="02010600030101010101" pitchFamily="2" charset="-122"/>
              <a:ea typeface="宋体" panose="02010600030101010101" pitchFamily="2" charset="-122"/>
            </a:endParaRPr>
          </a:p>
          <a:p>
            <a:pPr algn="l">
              <a:lnSpc>
                <a:spcPts val="8000"/>
              </a:lnSpc>
            </a:pPr>
            <a:endParaRPr lang="en-US" altLang="zh-CN" sz="2800" b="1" dirty="0">
              <a:latin typeface="宋体" panose="02010600030101010101" pitchFamily="2" charset="-122"/>
              <a:ea typeface="宋体" panose="02010600030101010101" pitchFamily="2" charset="-122"/>
            </a:endParaRPr>
          </a:p>
          <a:p>
            <a:pPr algn="l">
              <a:lnSpc>
                <a:spcPts val="8000"/>
              </a:lnSpc>
            </a:pPr>
            <a:endParaRPr lang="en-US" altLang="zh-CN" sz="2800" b="1" dirty="0">
              <a:latin typeface="宋体" panose="02010600030101010101" pitchFamily="2" charset="-122"/>
              <a:ea typeface="宋体" panose="02010600030101010101" pitchFamily="2" charset="-122"/>
            </a:endParaRPr>
          </a:p>
          <a:p>
            <a:pPr algn="l">
              <a:lnSpc>
                <a:spcPts val="8000"/>
              </a:lnSpc>
            </a:pPr>
            <a:endParaRPr lang="en-US" altLang="zh-CN" sz="2800" b="1" dirty="0">
              <a:latin typeface="宋体" panose="02010600030101010101" pitchFamily="2" charset="-122"/>
              <a:ea typeface="宋体" panose="02010600030101010101" pitchFamily="2" charset="-122"/>
            </a:endParaRPr>
          </a:p>
          <a:p>
            <a:pPr algn="l">
              <a:lnSpc>
                <a:spcPts val="8000"/>
              </a:lnSpc>
            </a:pPr>
            <a:endParaRPr lang="en-US" altLang="zh-CN" sz="2800" b="1" dirty="0">
              <a:latin typeface="宋体" panose="02010600030101010101" pitchFamily="2" charset="-122"/>
              <a:ea typeface="宋体" panose="02010600030101010101" pitchFamily="2" charset="-122"/>
            </a:endParaRPr>
          </a:p>
          <a:p>
            <a:pPr algn="l">
              <a:lnSpc>
                <a:spcPts val="8000"/>
              </a:lnSpc>
            </a:pPr>
            <a:r>
              <a:rPr lang="zh-CN" altLang="en-US" sz="2800" b="1" dirty="0">
                <a:latin typeface="宋体" panose="02010600030101010101" pitchFamily="2" charset="-122"/>
                <a:ea typeface="宋体" panose="02010600030101010101" pitchFamily="2" charset="-122"/>
              </a:rPr>
              <a:t>（</a:t>
            </a:r>
            <a:r>
              <a:rPr lang="en-US" altLang="zh-CN" sz="2800" b="1" dirty="0">
                <a:latin typeface="宋体" panose="02010600030101010101" pitchFamily="2" charset="-122"/>
                <a:ea typeface="宋体" panose="02010600030101010101" pitchFamily="2" charset="-122"/>
              </a:rPr>
              <a:t>3</a:t>
            </a:r>
            <a:r>
              <a:rPr lang="zh-CN" altLang="en-US" sz="2800" b="1" dirty="0">
                <a:latin typeface="宋体" panose="02010600030101010101" pitchFamily="2" charset="-122"/>
                <a:ea typeface="宋体" panose="02010600030101010101" pitchFamily="2" charset="-122"/>
              </a:rPr>
              <a:t>）其它激活函数（略）</a:t>
            </a:r>
            <a:endParaRPr lang="en-US" altLang="zh-CN" sz="2800" b="1" dirty="0">
              <a:latin typeface="宋体" panose="02010600030101010101" pitchFamily="2" charset="-122"/>
              <a:ea typeface="宋体" panose="02010600030101010101" pitchFamily="2" charset="-122"/>
            </a:endParaRPr>
          </a:p>
          <a:p>
            <a:pPr algn="l">
              <a:lnSpc>
                <a:spcPts val="8000"/>
              </a:lnSpc>
            </a:pPr>
            <a:endParaRPr lang="en-US" altLang="zh-CN" sz="2800" b="1" dirty="0">
              <a:latin typeface="宋体" panose="02010600030101010101" pitchFamily="2" charset="-122"/>
              <a:ea typeface="宋体" panose="02010600030101010101" pitchFamily="2" charset="-122"/>
            </a:endParaRPr>
          </a:p>
        </p:txBody>
      </p:sp>
      <p:sp>
        <p:nvSpPr>
          <p:cNvPr id="12" name="Oval 8">
            <a:extLst>
              <a:ext uri="{FF2B5EF4-FFF2-40B4-BE49-F238E27FC236}">
                <a16:creationId xmlns:a16="http://schemas.microsoft.com/office/drawing/2014/main" id="{21581A4F-F6AE-4EF5-9D04-E5AE1EDB28F6}"/>
              </a:ext>
            </a:extLst>
          </p:cNvPr>
          <p:cNvSpPr>
            <a:spLocks noChangeArrowheads="1"/>
          </p:cNvSpPr>
          <p:nvPr/>
        </p:nvSpPr>
        <p:spPr bwMode="auto">
          <a:xfrm>
            <a:off x="7484562" y="3451427"/>
            <a:ext cx="2047805" cy="195072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5120"/>
          </a:p>
        </p:txBody>
      </p:sp>
      <p:sp>
        <p:nvSpPr>
          <p:cNvPr id="14" name="Line 10">
            <a:extLst>
              <a:ext uri="{FF2B5EF4-FFF2-40B4-BE49-F238E27FC236}">
                <a16:creationId xmlns:a16="http://schemas.microsoft.com/office/drawing/2014/main" id="{C3AA1649-5CF6-4098-BD40-22399E4CAFDF}"/>
              </a:ext>
            </a:extLst>
          </p:cNvPr>
          <p:cNvSpPr>
            <a:spLocks noChangeShapeType="1"/>
          </p:cNvSpPr>
          <p:nvPr/>
        </p:nvSpPr>
        <p:spPr bwMode="auto">
          <a:xfrm>
            <a:off x="5436758" y="4426787"/>
            <a:ext cx="195072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5120"/>
          </a:p>
        </p:txBody>
      </p:sp>
      <p:sp>
        <p:nvSpPr>
          <p:cNvPr id="15" name="Line 11">
            <a:extLst>
              <a:ext uri="{FF2B5EF4-FFF2-40B4-BE49-F238E27FC236}">
                <a16:creationId xmlns:a16="http://schemas.microsoft.com/office/drawing/2014/main" id="{5ED1AFE4-CE40-40DF-BDB0-528749E87507}"/>
              </a:ext>
            </a:extLst>
          </p:cNvPr>
          <p:cNvSpPr>
            <a:spLocks noChangeShapeType="1"/>
          </p:cNvSpPr>
          <p:nvPr/>
        </p:nvSpPr>
        <p:spPr bwMode="auto">
          <a:xfrm>
            <a:off x="9532367" y="4426787"/>
            <a:ext cx="195072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5120"/>
          </a:p>
        </p:txBody>
      </p:sp>
      <p:graphicFrame>
        <p:nvGraphicFramePr>
          <p:cNvPr id="19" name="Object 15">
            <a:extLst>
              <a:ext uri="{FF2B5EF4-FFF2-40B4-BE49-F238E27FC236}">
                <a16:creationId xmlns:a16="http://schemas.microsoft.com/office/drawing/2014/main" id="{8CAC4280-F1E4-49F7-86E9-2ABA4505FC67}"/>
              </a:ext>
            </a:extLst>
          </p:cNvPr>
          <p:cNvGraphicFramePr>
            <a:graphicFrameLocks noChangeAspect="1"/>
          </p:cNvGraphicFramePr>
          <p:nvPr/>
        </p:nvGraphicFramePr>
        <p:xfrm>
          <a:off x="7945438" y="4198938"/>
          <a:ext cx="263525" cy="322262"/>
        </p:xfrm>
        <a:graphic>
          <a:graphicData uri="http://schemas.openxmlformats.org/presentationml/2006/ole">
            <mc:AlternateContent xmlns:mc="http://schemas.openxmlformats.org/markup-compatibility/2006">
              <mc:Choice xmlns:v="urn:schemas-microsoft-com:vml" Requires="v">
                <p:oleObj spid="_x0000_s35950" name="Equation" r:id="rId4" imgW="114120" imgH="126720" progId="Equation.DSMT4">
                  <p:embed/>
                </p:oleObj>
              </mc:Choice>
              <mc:Fallback>
                <p:oleObj name="Equation" r:id="rId4" imgW="114120" imgH="126720" progId="Equation.DSMT4">
                  <p:embed/>
                  <p:pic>
                    <p:nvPicPr>
                      <p:cNvPr id="19" name="Object 15">
                        <a:extLst>
                          <a:ext uri="{FF2B5EF4-FFF2-40B4-BE49-F238E27FC236}">
                            <a16:creationId xmlns:a16="http://schemas.microsoft.com/office/drawing/2014/main" id="{8CAC4280-F1E4-49F7-86E9-2ABA4505FC67}"/>
                          </a:ext>
                        </a:extLst>
                      </p:cNvPr>
                      <p:cNvPicPr>
                        <a:picLocks noChangeAspect="1" noChangeArrowheads="1"/>
                      </p:cNvPicPr>
                      <p:nvPr/>
                    </p:nvPicPr>
                    <p:blipFill>
                      <a:blip r:embed="rId5"/>
                      <a:srcRect/>
                      <a:stretch>
                        <a:fillRect/>
                      </a:stretch>
                    </p:blipFill>
                    <p:spPr bwMode="auto">
                      <a:xfrm>
                        <a:off x="7945438" y="4198938"/>
                        <a:ext cx="263525" cy="322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16">
            <a:extLst>
              <a:ext uri="{FF2B5EF4-FFF2-40B4-BE49-F238E27FC236}">
                <a16:creationId xmlns:a16="http://schemas.microsoft.com/office/drawing/2014/main" id="{EC84E9E3-A35E-4580-A32E-97A49C29F4E9}"/>
              </a:ext>
            </a:extLst>
          </p:cNvPr>
          <p:cNvGraphicFramePr>
            <a:graphicFrameLocks noChangeAspect="1"/>
          </p:cNvGraphicFramePr>
          <p:nvPr/>
        </p:nvGraphicFramePr>
        <p:xfrm>
          <a:off x="10218738" y="4329113"/>
          <a:ext cx="288925" cy="776287"/>
        </p:xfrm>
        <a:graphic>
          <a:graphicData uri="http://schemas.openxmlformats.org/presentationml/2006/ole">
            <mc:AlternateContent xmlns:mc="http://schemas.openxmlformats.org/markup-compatibility/2006">
              <mc:Choice xmlns:v="urn:schemas-microsoft-com:vml" Requires="v">
                <p:oleObj spid="_x0000_s35951" name="Equation" r:id="rId6" imgW="126720" imgH="304560" progId="Equation.DSMT4">
                  <p:embed/>
                </p:oleObj>
              </mc:Choice>
              <mc:Fallback>
                <p:oleObj name="Equation" r:id="rId6" imgW="126720" imgH="304560" progId="Equation.DSMT4">
                  <p:embed/>
                  <p:pic>
                    <p:nvPicPr>
                      <p:cNvPr id="20" name="Object 16">
                        <a:extLst>
                          <a:ext uri="{FF2B5EF4-FFF2-40B4-BE49-F238E27FC236}">
                            <a16:creationId xmlns:a16="http://schemas.microsoft.com/office/drawing/2014/main" id="{EC84E9E3-A35E-4580-A32E-97A49C29F4E9}"/>
                          </a:ext>
                        </a:extLst>
                      </p:cNvPr>
                      <p:cNvPicPr>
                        <a:picLocks noChangeAspect="1" noChangeArrowheads="1"/>
                      </p:cNvPicPr>
                      <p:nvPr/>
                    </p:nvPicPr>
                    <p:blipFill>
                      <a:blip r:embed="rId7"/>
                      <a:srcRect/>
                      <a:stretch>
                        <a:fillRect/>
                      </a:stretch>
                    </p:blipFill>
                    <p:spPr bwMode="auto">
                      <a:xfrm>
                        <a:off x="10218738" y="4329113"/>
                        <a:ext cx="288925" cy="776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17">
            <a:extLst>
              <a:ext uri="{FF2B5EF4-FFF2-40B4-BE49-F238E27FC236}">
                <a16:creationId xmlns:a16="http://schemas.microsoft.com/office/drawing/2014/main" id="{B65AAB5A-2916-4E9A-ACB7-30297B56623A}"/>
              </a:ext>
            </a:extLst>
          </p:cNvPr>
          <p:cNvGraphicFramePr>
            <a:graphicFrameLocks noChangeAspect="1"/>
          </p:cNvGraphicFramePr>
          <p:nvPr/>
        </p:nvGraphicFramePr>
        <p:xfrm>
          <a:off x="6159247" y="3654627"/>
          <a:ext cx="388338" cy="559929"/>
        </p:xfrm>
        <a:graphic>
          <a:graphicData uri="http://schemas.openxmlformats.org/presentationml/2006/ole">
            <mc:AlternateContent xmlns:mc="http://schemas.openxmlformats.org/markup-compatibility/2006">
              <mc:Choice xmlns:v="urn:schemas-microsoft-com:vml" Requires="v">
                <p:oleObj spid="_x0000_s35952" name="Equation" r:id="rId8" imgW="126720" imgH="164880" progId="Equation.DSMT4">
                  <p:embed/>
                </p:oleObj>
              </mc:Choice>
              <mc:Fallback>
                <p:oleObj name="Equation" r:id="rId8" imgW="126720" imgH="164880" progId="Equation.DSMT4">
                  <p:embed/>
                  <p:pic>
                    <p:nvPicPr>
                      <p:cNvPr id="21" name="Object 17">
                        <a:extLst>
                          <a:ext uri="{FF2B5EF4-FFF2-40B4-BE49-F238E27FC236}">
                            <a16:creationId xmlns:a16="http://schemas.microsoft.com/office/drawing/2014/main" id="{B65AAB5A-2916-4E9A-ACB7-30297B56623A}"/>
                          </a:ext>
                        </a:extLst>
                      </p:cNvPr>
                      <p:cNvPicPr>
                        <a:picLocks noChangeAspect="1" noChangeArrowheads="1"/>
                      </p:cNvPicPr>
                      <p:nvPr/>
                    </p:nvPicPr>
                    <p:blipFill>
                      <a:blip r:embed="rId9"/>
                      <a:srcRect/>
                      <a:stretch>
                        <a:fillRect/>
                      </a:stretch>
                    </p:blipFill>
                    <p:spPr bwMode="auto">
                      <a:xfrm>
                        <a:off x="6159247" y="3654627"/>
                        <a:ext cx="388338" cy="559929"/>
                      </a:xfrm>
                      <a:prstGeom prst="rect">
                        <a:avLst/>
                      </a:prstGeom>
                      <a:noFill/>
                      <a:ln>
                        <a:noFill/>
                      </a:ln>
                      <a:effectLst/>
                      <a:extLst/>
                    </p:spPr>
                  </p:pic>
                </p:oleObj>
              </mc:Fallback>
            </mc:AlternateContent>
          </a:graphicData>
        </a:graphic>
      </p:graphicFrame>
      <p:graphicFrame>
        <p:nvGraphicFramePr>
          <p:cNvPr id="22" name="Object 18">
            <a:extLst>
              <a:ext uri="{FF2B5EF4-FFF2-40B4-BE49-F238E27FC236}">
                <a16:creationId xmlns:a16="http://schemas.microsoft.com/office/drawing/2014/main" id="{F7BB2064-6789-4638-B943-AA7CC964A40D}"/>
              </a:ext>
            </a:extLst>
          </p:cNvPr>
          <p:cNvGraphicFramePr>
            <a:graphicFrameLocks noChangeAspect="1"/>
          </p:cNvGraphicFramePr>
          <p:nvPr/>
        </p:nvGraphicFramePr>
        <p:xfrm>
          <a:off x="6121400" y="4506913"/>
          <a:ext cx="290513" cy="419100"/>
        </p:xfrm>
        <a:graphic>
          <a:graphicData uri="http://schemas.openxmlformats.org/presentationml/2006/ole">
            <mc:AlternateContent xmlns:mc="http://schemas.openxmlformats.org/markup-compatibility/2006">
              <mc:Choice xmlns:v="urn:schemas-microsoft-com:vml" Requires="v">
                <p:oleObj spid="_x0000_s35953" name="Equation" r:id="rId10" imgW="126720" imgH="164880" progId="Equation.DSMT4">
                  <p:embed/>
                </p:oleObj>
              </mc:Choice>
              <mc:Fallback>
                <p:oleObj name="Equation" r:id="rId10" imgW="126720" imgH="164880" progId="Equation.DSMT4">
                  <p:embed/>
                  <p:pic>
                    <p:nvPicPr>
                      <p:cNvPr id="22" name="Object 18">
                        <a:extLst>
                          <a:ext uri="{FF2B5EF4-FFF2-40B4-BE49-F238E27FC236}">
                            <a16:creationId xmlns:a16="http://schemas.microsoft.com/office/drawing/2014/main" id="{F7BB2064-6789-4638-B943-AA7CC964A40D}"/>
                          </a:ext>
                        </a:extLst>
                      </p:cNvPr>
                      <p:cNvPicPr>
                        <a:picLocks noChangeAspect="1" noChangeArrowheads="1"/>
                      </p:cNvPicPr>
                      <p:nvPr/>
                    </p:nvPicPr>
                    <p:blipFill>
                      <a:blip r:embed="rId11"/>
                      <a:srcRect/>
                      <a:stretch>
                        <a:fillRect/>
                      </a:stretch>
                    </p:blipFill>
                    <p:spPr bwMode="auto">
                      <a:xfrm>
                        <a:off x="6121400" y="4506913"/>
                        <a:ext cx="290513"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Line 21">
            <a:extLst>
              <a:ext uri="{FF2B5EF4-FFF2-40B4-BE49-F238E27FC236}">
                <a16:creationId xmlns:a16="http://schemas.microsoft.com/office/drawing/2014/main" id="{8EF2C3F4-88F1-4EB4-9A5E-56EB2F55304D}"/>
              </a:ext>
            </a:extLst>
          </p:cNvPr>
          <p:cNvSpPr>
            <a:spLocks noChangeShapeType="1"/>
          </p:cNvSpPr>
          <p:nvPr/>
        </p:nvSpPr>
        <p:spPr bwMode="auto">
          <a:xfrm>
            <a:off x="8459922" y="3451427"/>
            <a:ext cx="0" cy="19507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5120"/>
          </a:p>
        </p:txBody>
      </p:sp>
      <p:graphicFrame>
        <p:nvGraphicFramePr>
          <p:cNvPr id="26" name="Object 22">
            <a:extLst>
              <a:ext uri="{FF2B5EF4-FFF2-40B4-BE49-F238E27FC236}">
                <a16:creationId xmlns:a16="http://schemas.microsoft.com/office/drawing/2014/main" id="{429C0C3F-0064-44E2-B873-558C2C53B858}"/>
              </a:ext>
            </a:extLst>
          </p:cNvPr>
          <p:cNvGraphicFramePr>
            <a:graphicFrameLocks noChangeAspect="1"/>
          </p:cNvGraphicFramePr>
          <p:nvPr/>
        </p:nvGraphicFramePr>
        <p:xfrm>
          <a:off x="8723313" y="4181475"/>
          <a:ext cx="347662" cy="417513"/>
        </p:xfrm>
        <a:graphic>
          <a:graphicData uri="http://schemas.openxmlformats.org/presentationml/2006/ole">
            <mc:AlternateContent xmlns:mc="http://schemas.openxmlformats.org/markup-compatibility/2006">
              <mc:Choice xmlns:v="urn:schemas-microsoft-com:vml" Requires="v">
                <p:oleObj spid="_x0000_s35954" name="Equation" r:id="rId12" imgW="152280" imgH="164880" progId="Equation.DSMT4">
                  <p:embed/>
                </p:oleObj>
              </mc:Choice>
              <mc:Fallback>
                <p:oleObj name="Equation" r:id="rId12" imgW="152280" imgH="164880" progId="Equation.DSMT4">
                  <p:embed/>
                  <p:pic>
                    <p:nvPicPr>
                      <p:cNvPr id="26" name="Object 22">
                        <a:extLst>
                          <a:ext uri="{FF2B5EF4-FFF2-40B4-BE49-F238E27FC236}">
                            <a16:creationId xmlns:a16="http://schemas.microsoft.com/office/drawing/2014/main" id="{429C0C3F-0064-44E2-B873-558C2C53B858}"/>
                          </a:ext>
                        </a:extLst>
                      </p:cNvPr>
                      <p:cNvPicPr>
                        <a:picLocks noChangeAspect="1" noChangeArrowheads="1"/>
                      </p:cNvPicPr>
                      <p:nvPr/>
                    </p:nvPicPr>
                    <p:blipFill>
                      <a:blip r:embed="rId13"/>
                      <a:srcRect/>
                      <a:stretch>
                        <a:fillRect/>
                      </a:stretch>
                    </p:blipFill>
                    <p:spPr bwMode="auto">
                      <a:xfrm>
                        <a:off x="8723313" y="4181475"/>
                        <a:ext cx="347662"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对象 6">
            <a:extLst>
              <a:ext uri="{FF2B5EF4-FFF2-40B4-BE49-F238E27FC236}">
                <a16:creationId xmlns:a16="http://schemas.microsoft.com/office/drawing/2014/main" id="{50760134-C929-4D54-ADAB-09E55D761C16}"/>
              </a:ext>
            </a:extLst>
          </p:cNvPr>
          <p:cNvGraphicFramePr>
            <a:graphicFrameLocks noChangeAspect="1"/>
          </p:cNvGraphicFramePr>
          <p:nvPr/>
        </p:nvGraphicFramePr>
        <p:xfrm>
          <a:off x="4114800" y="2209800"/>
          <a:ext cx="914400" cy="211138"/>
        </p:xfrm>
        <a:graphic>
          <a:graphicData uri="http://schemas.openxmlformats.org/presentationml/2006/ole">
            <mc:AlternateContent xmlns:mc="http://schemas.openxmlformats.org/markup-compatibility/2006">
              <mc:Choice xmlns:v="urn:schemas-microsoft-com:vml" Requires="v">
                <p:oleObj spid="_x0000_s35955" name="Equation" r:id="rId14" imgW="914400" imgH="211680" progId="Equation.DSMT4">
                  <p:embed/>
                </p:oleObj>
              </mc:Choice>
              <mc:Fallback>
                <p:oleObj name="Equation" r:id="rId14" imgW="914400" imgH="211680" progId="Equation.DSMT4">
                  <p:embed/>
                  <p:pic>
                    <p:nvPicPr>
                      <p:cNvPr id="7" name="对象 6">
                        <a:extLst>
                          <a:ext uri="{FF2B5EF4-FFF2-40B4-BE49-F238E27FC236}">
                            <a16:creationId xmlns:a16="http://schemas.microsoft.com/office/drawing/2014/main" id="{50760134-C929-4D54-ADAB-09E55D761C16}"/>
                          </a:ext>
                        </a:extLst>
                      </p:cNvPr>
                      <p:cNvPicPr/>
                      <p:nvPr/>
                    </p:nvPicPr>
                    <p:blipFill>
                      <a:blip r:embed="rId15"/>
                      <a:stretch>
                        <a:fillRect/>
                      </a:stretch>
                    </p:blipFill>
                    <p:spPr>
                      <a:xfrm>
                        <a:off x="4114800" y="2209800"/>
                        <a:ext cx="914400" cy="211138"/>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DAD876A8-E9B4-416C-AC88-0A57D97C858E}"/>
                  </a:ext>
                </a:extLst>
              </p:cNvPr>
              <p:cNvSpPr/>
              <p:nvPr/>
            </p:nvSpPr>
            <p:spPr>
              <a:xfrm>
                <a:off x="1181026" y="3934591"/>
                <a:ext cx="3772860" cy="114236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𝜎</m:t>
                      </m:r>
                      <m:r>
                        <a:rPr lang="zh-CN" altLang="en-US">
                          <a:latin typeface="Cambria Math" panose="02040503050406030204" pitchFamily="18" charset="0"/>
                        </a:rPr>
                        <m:t>(</m:t>
                      </m:r>
                      <m:r>
                        <a:rPr lang="zh-CN" altLang="en-US" i="1">
                          <a:latin typeface="Cambria Math" panose="02040503050406030204" pitchFamily="18" charset="0"/>
                        </a:rPr>
                        <m:t>𝑧</m:t>
                      </m:r>
                      <m:r>
                        <a:rPr lang="zh-CN" altLang="en-US">
                          <a:latin typeface="Cambria Math" panose="02040503050406030204" pitchFamily="18" charset="0"/>
                        </a:rPr>
                        <m:t>)=</m:t>
                      </m:r>
                      <m:f>
                        <m:fPr>
                          <m:ctrlPr>
                            <a:rPr lang="zh-CN" altLang="en-US" i="1">
                              <a:latin typeface="Cambria Math" panose="02040503050406030204" pitchFamily="18" charset="0"/>
                            </a:rPr>
                          </m:ctrlPr>
                        </m:fPr>
                        <m:num>
                          <m:r>
                            <a:rPr lang="zh-CN" altLang="en-US">
                              <a:latin typeface="Cambria Math" panose="02040503050406030204" pitchFamily="18" charset="0"/>
                            </a:rPr>
                            <m:t>1</m:t>
                          </m:r>
                        </m:num>
                        <m:den>
                          <m:r>
                            <a:rPr lang="zh-CN" altLang="en-US">
                              <a:latin typeface="Cambria Math" panose="02040503050406030204" pitchFamily="18" charset="0"/>
                            </a:rPr>
                            <m:t>1+</m:t>
                          </m:r>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r>
                                <a:rPr lang="zh-CN" altLang="en-US">
                                  <a:latin typeface="Cambria Math" panose="02040503050406030204" pitchFamily="18" charset="0"/>
                                </a:rPr>
                                <m:t>−</m:t>
                              </m:r>
                              <m:r>
                                <a:rPr lang="zh-CN" altLang="en-US" i="1">
                                  <a:latin typeface="Cambria Math" panose="02040503050406030204" pitchFamily="18" charset="0"/>
                                </a:rPr>
                                <m:t>𝑧</m:t>
                              </m:r>
                            </m:sup>
                          </m:sSup>
                        </m:den>
                      </m:f>
                    </m:oMath>
                  </m:oMathPara>
                </a14:m>
                <a:endParaRPr lang="zh-CN" altLang="en-US" dirty="0"/>
              </a:p>
            </p:txBody>
          </p:sp>
        </mc:Choice>
        <mc:Fallback xmlns="">
          <p:sp>
            <p:nvSpPr>
              <p:cNvPr id="8" name="矩形 7">
                <a:extLst>
                  <a:ext uri="{FF2B5EF4-FFF2-40B4-BE49-F238E27FC236}">
                    <a16:creationId xmlns:a16="http://schemas.microsoft.com/office/drawing/2014/main" id="{DAD876A8-E9B4-416C-AC88-0A57D97C858E}"/>
                  </a:ext>
                </a:extLst>
              </p:cNvPr>
              <p:cNvSpPr>
                <a:spLocks noRot="1" noChangeAspect="1" noMove="1" noResize="1" noEditPoints="1" noAdjustHandles="1" noChangeArrowheads="1" noChangeShapeType="1" noTextEdit="1"/>
              </p:cNvSpPr>
              <p:nvPr/>
            </p:nvSpPr>
            <p:spPr>
              <a:xfrm>
                <a:off x="1181026" y="3934591"/>
                <a:ext cx="3772860" cy="1142364"/>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73C67308-41A9-41E6-BA52-C006284833E9}"/>
                  </a:ext>
                </a:extLst>
              </p:cNvPr>
              <p:cNvSpPr/>
              <p:nvPr/>
            </p:nvSpPr>
            <p:spPr>
              <a:xfrm>
                <a:off x="924637" y="6418797"/>
                <a:ext cx="5622948" cy="64633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tanh</m:t>
                      </m:r>
                      <m:r>
                        <a:rPr lang="zh-CN" altLang="en-US">
                          <a:latin typeface="Cambria Math" panose="02040503050406030204" pitchFamily="18" charset="0"/>
                        </a:rPr>
                        <m:t>(</m:t>
                      </m:r>
                      <m:r>
                        <a:rPr lang="zh-CN" altLang="en-US" i="1">
                          <a:latin typeface="Cambria Math" panose="02040503050406030204" pitchFamily="18" charset="0"/>
                        </a:rPr>
                        <m:t>𝑧</m:t>
                      </m:r>
                      <m:r>
                        <a:rPr lang="zh-CN" altLang="en-US">
                          <a:latin typeface="Cambria Math" panose="02040503050406030204" pitchFamily="18" charset="0"/>
                        </a:rPr>
                        <m:t>)=2</m:t>
                      </m:r>
                      <m:r>
                        <a:rPr lang="zh-CN" altLang="en-US" i="1">
                          <a:latin typeface="Cambria Math" panose="02040503050406030204" pitchFamily="18" charset="0"/>
                        </a:rPr>
                        <m:t>𝜎</m:t>
                      </m:r>
                      <m:r>
                        <a:rPr lang="zh-CN" altLang="en-US">
                          <a:latin typeface="Cambria Math" panose="02040503050406030204" pitchFamily="18" charset="0"/>
                        </a:rPr>
                        <m:t>(2</m:t>
                      </m:r>
                      <m:r>
                        <a:rPr lang="zh-CN" altLang="en-US" i="1">
                          <a:latin typeface="Cambria Math" panose="02040503050406030204" pitchFamily="18" charset="0"/>
                        </a:rPr>
                        <m:t>𝑧</m:t>
                      </m:r>
                      <m:r>
                        <a:rPr lang="zh-CN" altLang="en-US">
                          <a:latin typeface="Cambria Math" panose="02040503050406030204" pitchFamily="18" charset="0"/>
                        </a:rPr>
                        <m:t>)−1</m:t>
                      </m:r>
                    </m:oMath>
                  </m:oMathPara>
                </a14:m>
                <a:endParaRPr lang="zh-CN" altLang="en-US" dirty="0"/>
              </a:p>
            </p:txBody>
          </p:sp>
        </mc:Choice>
        <mc:Fallback xmlns="">
          <p:sp>
            <p:nvSpPr>
              <p:cNvPr id="9" name="矩形 8">
                <a:extLst>
                  <a:ext uri="{FF2B5EF4-FFF2-40B4-BE49-F238E27FC236}">
                    <a16:creationId xmlns:a16="http://schemas.microsoft.com/office/drawing/2014/main" id="{73C67308-41A9-41E6-BA52-C006284833E9}"/>
                  </a:ext>
                </a:extLst>
              </p:cNvPr>
              <p:cNvSpPr>
                <a:spLocks noRot="1" noChangeAspect="1" noMove="1" noResize="1" noEditPoints="1" noAdjustHandles="1" noChangeArrowheads="1" noChangeShapeType="1" noTextEdit="1"/>
              </p:cNvSpPr>
              <p:nvPr/>
            </p:nvSpPr>
            <p:spPr>
              <a:xfrm>
                <a:off x="924637" y="6418797"/>
                <a:ext cx="5622948" cy="646331"/>
              </a:xfrm>
              <a:prstGeom prst="rect">
                <a:avLst/>
              </a:prstGeom>
              <a:blipFill>
                <a:blip r:embed="rId1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7523529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p:cNvPicPr>
          <p:nvPr/>
        </p:nvPicPr>
        <p:blipFill>
          <a:blip r:embed="rId3">
            <a:extLst>
              <a:ext uri="{28A0092B-C50C-407E-A947-70E740481C1C}">
                <a14:useLocalDpi xmlns:a14="http://schemas.microsoft.com/office/drawing/2010/main" val="0"/>
              </a:ext>
            </a:extLst>
          </a:blip>
          <a:stretch>
            <a:fillRect/>
          </a:stretch>
        </p:blipFill>
        <p:spPr>
          <a:xfrm>
            <a:off x="-90487" y="-27620"/>
            <a:ext cx="13004800" cy="9753600"/>
          </a:xfrm>
          <a:prstGeom prst="rect">
            <a:avLst/>
          </a:prstGeom>
        </p:spPr>
      </p:pic>
      <p:sp>
        <p:nvSpPr>
          <p:cNvPr id="3" name="TextBox 2"/>
          <p:cNvSpPr txBox="1"/>
          <p:nvPr/>
        </p:nvSpPr>
        <p:spPr>
          <a:xfrm>
            <a:off x="497209" y="482808"/>
            <a:ext cx="67326" cy="192360"/>
          </a:xfrm>
          <a:prstGeom prst="rect">
            <a:avLst/>
          </a:prstGeom>
          <a:noFill/>
        </p:spPr>
        <p:txBody>
          <a:bodyPr vert="horz" wrap="none" lIns="0" tIns="0" rIns="0" bIns="0" rtlCol="0">
            <a:spAutoFit/>
          </a:bodyPr>
          <a:lstStyle/>
          <a:p>
            <a:pPr>
              <a:lnSpc>
                <a:spcPts val="1500"/>
              </a:lnSpc>
            </a:pPr>
            <a:r>
              <a:rPr lang="en-US" altLang="zh-CN" sz="1500">
                <a:solidFill>
                  <a:srgbClr val="FFFFFF"/>
                </a:solidFill>
                <a:latin typeface="Times New Roman"/>
              </a:rPr>
              <a:t>•</a:t>
            </a:r>
            <a:endParaRPr lang="zh-CN" altLang="en-US" sz="1500">
              <a:solidFill>
                <a:srgbClr val="FFFFFF"/>
              </a:solidFill>
              <a:latin typeface="Times New Roman"/>
            </a:endParaRPr>
          </a:p>
        </p:txBody>
      </p:sp>
      <p:sp>
        <p:nvSpPr>
          <p:cNvPr id="4" name="TextBox 3"/>
          <p:cNvSpPr txBox="1"/>
          <p:nvPr/>
        </p:nvSpPr>
        <p:spPr>
          <a:xfrm>
            <a:off x="281309" y="44569"/>
            <a:ext cx="1538883" cy="256480"/>
          </a:xfrm>
          <a:prstGeom prst="rect">
            <a:avLst/>
          </a:prstGeom>
          <a:noFill/>
        </p:spPr>
        <p:txBody>
          <a:bodyPr vert="horz" wrap="none" lIns="0" tIns="0" rIns="0" bIns="0" rtlCol="0">
            <a:spAutoFit/>
          </a:bodyPr>
          <a:lstStyle/>
          <a:p>
            <a:pPr>
              <a:lnSpc>
                <a:spcPts val="2000"/>
              </a:lnSpc>
            </a:pPr>
            <a:r>
              <a:rPr lang="zh-CN" altLang="en-US" sz="2000">
                <a:solidFill>
                  <a:srgbClr val="FFFFFF"/>
                </a:solidFill>
                <a:latin typeface="微软雅黑"/>
              </a:rPr>
              <a:t>机器学习基础</a:t>
            </a:r>
          </a:p>
        </p:txBody>
      </p:sp>
      <p:sp>
        <p:nvSpPr>
          <p:cNvPr id="5" name="TextBox 4"/>
          <p:cNvSpPr txBox="1"/>
          <p:nvPr/>
        </p:nvSpPr>
        <p:spPr>
          <a:xfrm>
            <a:off x="301803" y="434548"/>
            <a:ext cx="2051845"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深度前馈神经网络</a:t>
            </a:r>
          </a:p>
        </p:txBody>
      </p:sp>
      <p:sp>
        <p:nvSpPr>
          <p:cNvPr id="6" name="TextBox 5"/>
          <p:cNvSpPr txBox="1"/>
          <p:nvPr/>
        </p:nvSpPr>
        <p:spPr>
          <a:xfrm>
            <a:off x="0" y="562788"/>
            <a:ext cx="11883286" cy="5129609"/>
          </a:xfrm>
          <a:prstGeom prst="rect">
            <a:avLst/>
          </a:prstGeom>
          <a:noFill/>
        </p:spPr>
        <p:txBody>
          <a:bodyPr vert="horz" wrap="square" lIns="0" tIns="0" rIns="0" bIns="0" rtlCol="0">
            <a:spAutoFit/>
          </a:bodyPr>
          <a:lstStyle/>
          <a:p>
            <a:pPr algn="l">
              <a:lnSpc>
                <a:spcPts val="8000"/>
              </a:lnSpc>
            </a:pPr>
            <a:r>
              <a:rPr lang="zh-CN" altLang="en-US" sz="2800" b="1" dirty="0">
                <a:solidFill>
                  <a:srgbClr val="FF0000"/>
                </a:solidFill>
                <a:latin typeface="宋体" panose="02010600030101010101" pitchFamily="2" charset="-122"/>
                <a:ea typeface="宋体" panose="02010600030101010101" pitchFamily="2" charset="-122"/>
              </a:rPr>
              <a:t>深度前馈神经网络设计</a:t>
            </a:r>
            <a:r>
              <a:rPr lang="zh-CN" altLang="en-US" sz="2800" b="1" dirty="0">
                <a:solidFill>
                  <a:srgbClr val="000000"/>
                </a:solidFill>
                <a:latin typeface="宋体" panose="02010600030101010101" pitchFamily="2" charset="-122"/>
                <a:ea typeface="宋体" panose="02010600030101010101" pitchFamily="2" charset="-122"/>
              </a:rPr>
              <a:t>：</a:t>
            </a:r>
            <a:endParaRPr lang="en-US" altLang="zh-CN" sz="2800" b="1" dirty="0">
              <a:solidFill>
                <a:srgbClr val="000000"/>
              </a:solidFill>
              <a:latin typeface="宋体" panose="02010600030101010101" pitchFamily="2" charset="-122"/>
              <a:ea typeface="宋体" panose="02010600030101010101" pitchFamily="2" charset="-122"/>
            </a:endParaRPr>
          </a:p>
          <a:p>
            <a:pPr algn="l">
              <a:lnSpc>
                <a:spcPts val="8000"/>
              </a:lnSpc>
            </a:pPr>
            <a:r>
              <a:rPr lang="en-US" altLang="zh-CN" sz="2800" b="1" dirty="0">
                <a:latin typeface="宋体" panose="02010600030101010101" pitchFamily="2" charset="-122"/>
                <a:ea typeface="宋体" panose="02010600030101010101" pitchFamily="2" charset="-122"/>
              </a:rPr>
              <a:t>3.</a:t>
            </a:r>
            <a:r>
              <a:rPr lang="zh-CN" altLang="en-US" sz="2800" b="1" dirty="0">
                <a:latin typeface="宋体" panose="02010600030101010101" pitchFamily="2" charset="-122"/>
                <a:ea typeface="宋体" panose="02010600030101010101" pitchFamily="2" charset="-122"/>
              </a:rPr>
              <a:t>结构设计：</a:t>
            </a:r>
            <a:endParaRPr lang="en-US" altLang="zh-CN" sz="2800" b="1" dirty="0">
              <a:latin typeface="宋体" panose="02010600030101010101" pitchFamily="2" charset="-122"/>
              <a:ea typeface="宋体" panose="02010600030101010101" pitchFamily="2" charset="-122"/>
            </a:endParaRPr>
          </a:p>
          <a:p>
            <a:pPr algn="l">
              <a:lnSpc>
                <a:spcPts val="8000"/>
              </a:lnSpc>
            </a:pPr>
            <a:r>
              <a:rPr lang="zh-CN" altLang="en-US" sz="2800" b="1" dirty="0">
                <a:latin typeface="宋体" panose="02010600030101010101" pitchFamily="2" charset="-122"/>
                <a:ea typeface="宋体" panose="02010600030101010101" pitchFamily="2" charset="-122"/>
              </a:rPr>
              <a:t>考虑：使用多少神经元以及这些神经元如何连接。</a:t>
            </a:r>
            <a:endParaRPr lang="en-US" altLang="zh-CN" sz="2800" b="1" dirty="0">
              <a:latin typeface="宋体" panose="02010600030101010101" pitchFamily="2" charset="-122"/>
              <a:ea typeface="宋体" panose="02010600030101010101" pitchFamily="2" charset="-122"/>
            </a:endParaRPr>
          </a:p>
          <a:p>
            <a:pPr algn="l">
              <a:lnSpc>
                <a:spcPts val="8000"/>
              </a:lnSpc>
            </a:pPr>
            <a:r>
              <a:rPr lang="zh-CN" altLang="en-US" sz="2800" b="1" dirty="0">
                <a:latin typeface="宋体" panose="02010600030101010101" pitchFamily="2" charset="-122"/>
                <a:ea typeface="宋体" panose="02010600030101010101" pitchFamily="2" charset="-122"/>
              </a:rPr>
              <a:t>方法：通过实验的方法验证和探测合理的神经网络结构。</a:t>
            </a:r>
            <a:endParaRPr lang="en-US" altLang="zh-CN" sz="2800" b="1" dirty="0">
              <a:latin typeface="宋体" panose="02010600030101010101" pitchFamily="2" charset="-122"/>
              <a:ea typeface="宋体" panose="02010600030101010101" pitchFamily="2" charset="-122"/>
            </a:endParaRPr>
          </a:p>
          <a:p>
            <a:pPr algn="l">
              <a:lnSpc>
                <a:spcPts val="8000"/>
              </a:lnSpc>
            </a:pPr>
            <a:endParaRPr lang="en-US" altLang="zh-CN" sz="2800" b="1" dirty="0">
              <a:latin typeface="宋体" panose="02010600030101010101" pitchFamily="2" charset="-122"/>
              <a:ea typeface="宋体" panose="02010600030101010101" pitchFamily="2" charset="-122"/>
            </a:endParaRPr>
          </a:p>
        </p:txBody>
      </p:sp>
      <p:graphicFrame>
        <p:nvGraphicFramePr>
          <p:cNvPr id="7" name="对象 6">
            <a:extLst>
              <a:ext uri="{FF2B5EF4-FFF2-40B4-BE49-F238E27FC236}">
                <a16:creationId xmlns:a16="http://schemas.microsoft.com/office/drawing/2014/main" id="{50760134-C929-4D54-ADAB-09E55D761C16}"/>
              </a:ext>
            </a:extLst>
          </p:cNvPr>
          <p:cNvGraphicFramePr>
            <a:graphicFrameLocks noChangeAspect="1"/>
          </p:cNvGraphicFramePr>
          <p:nvPr/>
        </p:nvGraphicFramePr>
        <p:xfrm>
          <a:off x="4114800" y="2209800"/>
          <a:ext cx="914400" cy="211138"/>
        </p:xfrm>
        <a:graphic>
          <a:graphicData uri="http://schemas.openxmlformats.org/presentationml/2006/ole">
            <mc:AlternateContent xmlns:mc="http://schemas.openxmlformats.org/markup-compatibility/2006">
              <mc:Choice xmlns:v="urn:schemas-microsoft-com:vml" Requires="v">
                <p:oleObj spid="_x0000_s36885" name="Equation" r:id="rId4" imgW="914400" imgH="211680" progId="Equation.DSMT4">
                  <p:embed/>
                </p:oleObj>
              </mc:Choice>
              <mc:Fallback>
                <p:oleObj name="Equation" r:id="rId4" imgW="914400" imgH="211680" progId="Equation.DSMT4">
                  <p:embed/>
                  <p:pic>
                    <p:nvPicPr>
                      <p:cNvPr id="7" name="对象 6">
                        <a:extLst>
                          <a:ext uri="{FF2B5EF4-FFF2-40B4-BE49-F238E27FC236}">
                            <a16:creationId xmlns:a16="http://schemas.microsoft.com/office/drawing/2014/main" id="{50760134-C929-4D54-ADAB-09E55D761C16}"/>
                          </a:ext>
                        </a:extLst>
                      </p:cNvPr>
                      <p:cNvPicPr/>
                      <p:nvPr/>
                    </p:nvPicPr>
                    <p:blipFill>
                      <a:blip r:embed="rId5"/>
                      <a:stretch>
                        <a:fillRect/>
                      </a:stretch>
                    </p:blipFill>
                    <p:spPr>
                      <a:xfrm>
                        <a:off x="4114800" y="2209800"/>
                        <a:ext cx="914400" cy="211138"/>
                      </a:xfrm>
                      <a:prstGeom prst="rect">
                        <a:avLst/>
                      </a:prstGeom>
                    </p:spPr>
                  </p:pic>
                </p:oleObj>
              </mc:Fallback>
            </mc:AlternateContent>
          </a:graphicData>
        </a:graphic>
      </p:graphicFrame>
    </p:spTree>
    <p:extLst>
      <p:ext uri="{BB962C8B-B14F-4D97-AF65-F5344CB8AC3E}">
        <p14:creationId xmlns:p14="http://schemas.microsoft.com/office/powerpoint/2010/main" val="320593746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p:cNvPicPr>
          <p:nvPr/>
        </p:nvPicPr>
        <p:blipFill>
          <a:blip r:embed="rId3">
            <a:extLst>
              <a:ext uri="{28A0092B-C50C-407E-A947-70E740481C1C}">
                <a14:useLocalDpi xmlns:a14="http://schemas.microsoft.com/office/drawing/2010/main" val="0"/>
              </a:ext>
            </a:extLst>
          </a:blip>
          <a:stretch>
            <a:fillRect/>
          </a:stretch>
        </p:blipFill>
        <p:spPr>
          <a:xfrm>
            <a:off x="-90487" y="-27620"/>
            <a:ext cx="13004800" cy="9753600"/>
          </a:xfrm>
          <a:prstGeom prst="rect">
            <a:avLst/>
          </a:prstGeom>
        </p:spPr>
      </p:pic>
      <p:sp>
        <p:nvSpPr>
          <p:cNvPr id="3" name="TextBox 2"/>
          <p:cNvSpPr txBox="1"/>
          <p:nvPr/>
        </p:nvSpPr>
        <p:spPr>
          <a:xfrm>
            <a:off x="497209" y="482808"/>
            <a:ext cx="67326" cy="192360"/>
          </a:xfrm>
          <a:prstGeom prst="rect">
            <a:avLst/>
          </a:prstGeom>
          <a:noFill/>
        </p:spPr>
        <p:txBody>
          <a:bodyPr vert="horz" wrap="none" lIns="0" tIns="0" rIns="0" bIns="0" rtlCol="0">
            <a:spAutoFit/>
          </a:bodyPr>
          <a:lstStyle/>
          <a:p>
            <a:pPr>
              <a:lnSpc>
                <a:spcPts val="1500"/>
              </a:lnSpc>
            </a:pPr>
            <a:r>
              <a:rPr lang="en-US" altLang="zh-CN" sz="1500">
                <a:solidFill>
                  <a:srgbClr val="FFFFFF"/>
                </a:solidFill>
                <a:latin typeface="Times New Roman"/>
              </a:rPr>
              <a:t>•</a:t>
            </a:r>
            <a:endParaRPr lang="zh-CN" altLang="en-US" sz="1500">
              <a:solidFill>
                <a:srgbClr val="FFFFFF"/>
              </a:solidFill>
              <a:latin typeface="Times New Roman"/>
            </a:endParaRPr>
          </a:p>
        </p:txBody>
      </p:sp>
      <p:sp>
        <p:nvSpPr>
          <p:cNvPr id="4" name="TextBox 3"/>
          <p:cNvSpPr txBox="1"/>
          <p:nvPr/>
        </p:nvSpPr>
        <p:spPr>
          <a:xfrm>
            <a:off x="281309" y="44569"/>
            <a:ext cx="1538883" cy="256480"/>
          </a:xfrm>
          <a:prstGeom prst="rect">
            <a:avLst/>
          </a:prstGeom>
          <a:noFill/>
        </p:spPr>
        <p:txBody>
          <a:bodyPr vert="horz" wrap="none" lIns="0" tIns="0" rIns="0" bIns="0" rtlCol="0">
            <a:spAutoFit/>
          </a:bodyPr>
          <a:lstStyle/>
          <a:p>
            <a:pPr>
              <a:lnSpc>
                <a:spcPts val="2000"/>
              </a:lnSpc>
            </a:pPr>
            <a:r>
              <a:rPr lang="zh-CN" altLang="en-US" sz="2000">
                <a:solidFill>
                  <a:srgbClr val="FFFFFF"/>
                </a:solidFill>
                <a:latin typeface="微软雅黑"/>
              </a:rPr>
              <a:t>机器学习基础</a:t>
            </a:r>
          </a:p>
        </p:txBody>
      </p:sp>
      <p:sp>
        <p:nvSpPr>
          <p:cNvPr id="5" name="TextBox 4"/>
          <p:cNvSpPr txBox="1"/>
          <p:nvPr/>
        </p:nvSpPr>
        <p:spPr>
          <a:xfrm>
            <a:off x="-82917" y="434548"/>
            <a:ext cx="2821285"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深度前馈神经网络正则化</a:t>
            </a:r>
          </a:p>
        </p:txBody>
      </p:sp>
      <p:sp>
        <p:nvSpPr>
          <p:cNvPr id="6" name="TextBox 5"/>
          <p:cNvSpPr txBox="1"/>
          <p:nvPr/>
        </p:nvSpPr>
        <p:spPr>
          <a:xfrm>
            <a:off x="0" y="983893"/>
            <a:ext cx="11883286" cy="10063332"/>
          </a:xfrm>
          <a:prstGeom prst="rect">
            <a:avLst/>
          </a:prstGeom>
          <a:noFill/>
        </p:spPr>
        <p:txBody>
          <a:bodyPr vert="horz" wrap="square" lIns="0" tIns="0" rIns="0" bIns="0" rtlCol="0">
            <a:spAutoFit/>
          </a:bodyPr>
          <a:lstStyle/>
          <a:p>
            <a:pPr algn="l">
              <a:lnSpc>
                <a:spcPts val="8000"/>
              </a:lnSpc>
            </a:pPr>
            <a:r>
              <a:rPr lang="zh-CN" altLang="en-US" sz="2800" b="1" dirty="0">
                <a:solidFill>
                  <a:srgbClr val="FF0000"/>
                </a:solidFill>
                <a:latin typeface="宋体" panose="02010600030101010101" pitchFamily="2" charset="-122"/>
                <a:ea typeface="宋体" panose="02010600030101010101" pitchFamily="2" charset="-122"/>
              </a:rPr>
              <a:t>正则化策略：</a:t>
            </a:r>
            <a:endParaRPr lang="en-US" altLang="zh-CN" sz="2800" b="1" dirty="0">
              <a:solidFill>
                <a:srgbClr val="FF0000"/>
              </a:solidFill>
              <a:latin typeface="宋体" panose="02010600030101010101" pitchFamily="2" charset="-122"/>
              <a:ea typeface="宋体" panose="02010600030101010101" pitchFamily="2" charset="-122"/>
            </a:endParaRPr>
          </a:p>
          <a:p>
            <a:pPr algn="l">
              <a:lnSpc>
                <a:spcPts val="8000"/>
              </a:lnSpc>
            </a:pPr>
            <a:r>
              <a:rPr lang="en-US" altLang="zh-CN" sz="2800" b="1" dirty="0">
                <a:solidFill>
                  <a:srgbClr val="FF0000"/>
                </a:solidFill>
                <a:latin typeface="宋体" panose="02010600030101010101" pitchFamily="2" charset="-122"/>
                <a:ea typeface="宋体" panose="02010600030101010101" pitchFamily="2" charset="-122"/>
              </a:rPr>
              <a:t>1.</a:t>
            </a:r>
            <a:r>
              <a:rPr lang="zh-CN" altLang="en-US" sz="2800" b="1" dirty="0">
                <a:solidFill>
                  <a:srgbClr val="FF0000"/>
                </a:solidFill>
                <a:latin typeface="宋体" panose="02010600030101010101" pitchFamily="2" charset="-122"/>
                <a:ea typeface="宋体" panose="02010600030101010101" pitchFamily="2" charset="-122"/>
              </a:rPr>
              <a:t>参数范数惩罚：</a:t>
            </a:r>
            <a:endParaRPr lang="en-US" altLang="zh-CN" sz="2800" b="1" dirty="0">
              <a:solidFill>
                <a:srgbClr val="FF0000"/>
              </a:solidFill>
              <a:latin typeface="宋体" panose="02010600030101010101" pitchFamily="2" charset="-122"/>
              <a:ea typeface="宋体" panose="02010600030101010101" pitchFamily="2" charset="-122"/>
            </a:endParaRPr>
          </a:p>
          <a:p>
            <a:pPr algn="l">
              <a:lnSpc>
                <a:spcPts val="8000"/>
              </a:lnSpc>
            </a:pPr>
            <a:endParaRPr lang="en-US" altLang="zh-CN" sz="2800" b="1" dirty="0">
              <a:solidFill>
                <a:srgbClr val="FF0000"/>
              </a:solidFill>
              <a:latin typeface="宋体" panose="02010600030101010101" pitchFamily="2" charset="-122"/>
              <a:ea typeface="宋体" panose="02010600030101010101" pitchFamily="2" charset="-122"/>
            </a:endParaRPr>
          </a:p>
          <a:p>
            <a:pPr algn="l">
              <a:lnSpc>
                <a:spcPts val="8000"/>
              </a:lnSpc>
            </a:pPr>
            <a:r>
              <a:rPr lang="en-US" altLang="zh-CN" sz="2800" b="1" dirty="0">
                <a:solidFill>
                  <a:schemeClr val="tx1"/>
                </a:solidFill>
                <a:latin typeface="宋体" panose="02010600030101010101" pitchFamily="2" charset="-122"/>
                <a:ea typeface="宋体" panose="02010600030101010101" pitchFamily="2" charset="-122"/>
              </a:rPr>
              <a:t>(1)L2</a:t>
            </a:r>
            <a:r>
              <a:rPr lang="zh-CN" altLang="en-US" sz="2800" b="1" dirty="0">
                <a:solidFill>
                  <a:schemeClr val="tx1"/>
                </a:solidFill>
                <a:latin typeface="宋体" panose="02010600030101010101" pitchFamily="2" charset="-122"/>
                <a:ea typeface="宋体" panose="02010600030101010101" pitchFamily="2" charset="-122"/>
              </a:rPr>
              <a:t>范数：</a:t>
            </a:r>
            <a:endParaRPr lang="en-US" altLang="zh-CN" sz="2800" b="1" dirty="0">
              <a:solidFill>
                <a:schemeClr val="tx1"/>
              </a:solidFill>
              <a:latin typeface="宋体" panose="02010600030101010101" pitchFamily="2" charset="-122"/>
              <a:ea typeface="宋体" panose="02010600030101010101" pitchFamily="2" charset="-122"/>
            </a:endParaRPr>
          </a:p>
          <a:p>
            <a:pPr algn="l">
              <a:lnSpc>
                <a:spcPts val="8000"/>
              </a:lnSpc>
            </a:pPr>
            <a:r>
              <a:rPr lang="zh-CN" altLang="en-US" sz="2800" b="1" dirty="0">
                <a:solidFill>
                  <a:schemeClr val="tx1"/>
                </a:solidFill>
                <a:latin typeface="宋体" panose="02010600030101010101" pitchFamily="2" charset="-122"/>
                <a:ea typeface="宋体" panose="02010600030101010101" pitchFamily="2" charset="-122"/>
              </a:rPr>
              <a:t>参数更新：</a:t>
            </a:r>
            <a:endParaRPr lang="en-US" altLang="zh-CN" sz="2800" b="1" dirty="0">
              <a:solidFill>
                <a:schemeClr val="tx1"/>
              </a:solidFill>
              <a:latin typeface="宋体" panose="02010600030101010101" pitchFamily="2" charset="-122"/>
              <a:ea typeface="宋体" panose="02010600030101010101" pitchFamily="2" charset="-122"/>
            </a:endParaRPr>
          </a:p>
          <a:p>
            <a:pPr algn="l">
              <a:lnSpc>
                <a:spcPts val="8000"/>
              </a:lnSpc>
            </a:pPr>
            <a:endParaRPr lang="en-US" altLang="zh-CN" sz="2800" b="1" dirty="0">
              <a:solidFill>
                <a:schemeClr val="tx1"/>
              </a:solidFill>
              <a:latin typeface="宋体" panose="02010600030101010101" pitchFamily="2" charset="-122"/>
              <a:ea typeface="宋体" panose="02010600030101010101" pitchFamily="2" charset="-122"/>
            </a:endParaRPr>
          </a:p>
          <a:p>
            <a:pPr algn="l">
              <a:lnSpc>
                <a:spcPts val="8000"/>
              </a:lnSpc>
            </a:pPr>
            <a:r>
              <a:rPr lang="zh-CN" altLang="en-US" sz="2800" b="1" dirty="0">
                <a:solidFill>
                  <a:schemeClr val="tx1"/>
                </a:solidFill>
                <a:latin typeface="宋体" panose="02010600030101010101" pitchFamily="2" charset="-122"/>
                <a:ea typeface="宋体" panose="02010600030101010101" pitchFamily="2" charset="-122"/>
              </a:rPr>
              <a:t>（</a:t>
            </a:r>
            <a:r>
              <a:rPr lang="en-US" altLang="zh-CN" sz="2800" b="1" dirty="0">
                <a:solidFill>
                  <a:schemeClr val="tx1"/>
                </a:solidFill>
                <a:latin typeface="宋体" panose="02010600030101010101" pitchFamily="2" charset="-122"/>
                <a:ea typeface="宋体" panose="02010600030101010101" pitchFamily="2" charset="-122"/>
              </a:rPr>
              <a:t>2</a:t>
            </a:r>
            <a:r>
              <a:rPr lang="zh-CN" altLang="en-US" sz="2800" b="1" dirty="0">
                <a:solidFill>
                  <a:schemeClr val="tx1"/>
                </a:solidFill>
                <a:latin typeface="宋体" panose="02010600030101010101" pitchFamily="2" charset="-122"/>
                <a:ea typeface="宋体" panose="02010600030101010101" pitchFamily="2" charset="-122"/>
              </a:rPr>
              <a:t>）</a:t>
            </a:r>
            <a:r>
              <a:rPr lang="en-US" altLang="zh-CN" sz="2800" b="1" dirty="0">
                <a:solidFill>
                  <a:schemeClr val="tx1"/>
                </a:solidFill>
                <a:latin typeface="宋体" panose="02010600030101010101" pitchFamily="2" charset="-122"/>
                <a:ea typeface="宋体" panose="02010600030101010101" pitchFamily="2" charset="-122"/>
              </a:rPr>
              <a:t>L1</a:t>
            </a:r>
            <a:r>
              <a:rPr lang="zh-CN" altLang="en-US" sz="2800" b="1" dirty="0">
                <a:solidFill>
                  <a:schemeClr val="tx1"/>
                </a:solidFill>
                <a:latin typeface="宋体" panose="02010600030101010101" pitchFamily="2" charset="-122"/>
                <a:ea typeface="宋体" panose="02010600030101010101" pitchFamily="2" charset="-122"/>
              </a:rPr>
              <a:t>范数：</a:t>
            </a:r>
            <a:endParaRPr lang="en-US" altLang="zh-CN" sz="2800" b="1" dirty="0">
              <a:solidFill>
                <a:schemeClr val="tx1"/>
              </a:solidFill>
              <a:latin typeface="宋体" panose="02010600030101010101" pitchFamily="2" charset="-122"/>
              <a:ea typeface="宋体" panose="02010600030101010101" pitchFamily="2" charset="-122"/>
            </a:endParaRPr>
          </a:p>
          <a:p>
            <a:pPr algn="l">
              <a:lnSpc>
                <a:spcPts val="8000"/>
              </a:lnSpc>
            </a:pPr>
            <a:endParaRPr lang="en-US" altLang="zh-CN" sz="2800" b="1" dirty="0">
              <a:solidFill>
                <a:schemeClr val="tx1"/>
              </a:solidFill>
              <a:latin typeface="宋体" panose="02010600030101010101" pitchFamily="2" charset="-122"/>
              <a:ea typeface="宋体" panose="02010600030101010101" pitchFamily="2" charset="-122"/>
            </a:endParaRPr>
          </a:p>
          <a:p>
            <a:pPr algn="l">
              <a:lnSpc>
                <a:spcPts val="8000"/>
              </a:lnSpc>
            </a:pPr>
            <a:endParaRPr lang="en-US" altLang="zh-CN" sz="2800" b="1" dirty="0">
              <a:latin typeface="宋体" panose="02010600030101010101" pitchFamily="2" charset="-122"/>
              <a:ea typeface="宋体" panose="02010600030101010101" pitchFamily="2" charset="-122"/>
            </a:endParaRPr>
          </a:p>
          <a:p>
            <a:pPr algn="l">
              <a:lnSpc>
                <a:spcPts val="8000"/>
              </a:lnSpc>
            </a:pPr>
            <a:endParaRPr lang="en-US" altLang="zh-CN" sz="2800" b="1" dirty="0">
              <a:latin typeface="宋体" panose="02010600030101010101" pitchFamily="2" charset="-122"/>
              <a:ea typeface="宋体" panose="02010600030101010101" pitchFamily="2" charset="-122"/>
            </a:endParaRPr>
          </a:p>
        </p:txBody>
      </p:sp>
      <p:graphicFrame>
        <p:nvGraphicFramePr>
          <p:cNvPr id="7" name="对象 6">
            <a:extLst>
              <a:ext uri="{FF2B5EF4-FFF2-40B4-BE49-F238E27FC236}">
                <a16:creationId xmlns:a16="http://schemas.microsoft.com/office/drawing/2014/main" id="{50760134-C929-4D54-ADAB-09E55D761C16}"/>
              </a:ext>
            </a:extLst>
          </p:cNvPr>
          <p:cNvGraphicFramePr>
            <a:graphicFrameLocks noChangeAspect="1"/>
          </p:cNvGraphicFramePr>
          <p:nvPr/>
        </p:nvGraphicFramePr>
        <p:xfrm>
          <a:off x="4114800" y="2209800"/>
          <a:ext cx="914400" cy="211138"/>
        </p:xfrm>
        <a:graphic>
          <a:graphicData uri="http://schemas.openxmlformats.org/presentationml/2006/ole">
            <mc:AlternateContent xmlns:mc="http://schemas.openxmlformats.org/markup-compatibility/2006">
              <mc:Choice xmlns:v="urn:schemas-microsoft-com:vml" Requires="v">
                <p:oleObj spid="_x0000_s37908" name="Equation" r:id="rId4" imgW="914400" imgH="211680" progId="Equation.DSMT4">
                  <p:embed/>
                </p:oleObj>
              </mc:Choice>
              <mc:Fallback>
                <p:oleObj name="Equation" r:id="rId4" imgW="914400" imgH="211680" progId="Equation.DSMT4">
                  <p:embed/>
                  <p:pic>
                    <p:nvPicPr>
                      <p:cNvPr id="7" name="对象 6">
                        <a:extLst>
                          <a:ext uri="{FF2B5EF4-FFF2-40B4-BE49-F238E27FC236}">
                            <a16:creationId xmlns:a16="http://schemas.microsoft.com/office/drawing/2014/main" id="{50760134-C929-4D54-ADAB-09E55D761C16}"/>
                          </a:ext>
                        </a:extLst>
                      </p:cNvPr>
                      <p:cNvPicPr/>
                      <p:nvPr/>
                    </p:nvPicPr>
                    <p:blipFill>
                      <a:blip r:embed="rId5"/>
                      <a:stretch>
                        <a:fillRect/>
                      </a:stretch>
                    </p:blipFill>
                    <p:spPr>
                      <a:xfrm>
                        <a:off x="4114800" y="2209800"/>
                        <a:ext cx="914400" cy="211138"/>
                      </a:xfrm>
                      <a:prstGeom prst="rect">
                        <a:avLst/>
                      </a:prstGeom>
                    </p:spPr>
                  </p:pic>
                </p:oleObj>
              </mc:Fallback>
            </mc:AlternateContent>
          </a:graphicData>
        </a:graphic>
      </p:graphicFrame>
      <p:pic>
        <p:nvPicPr>
          <p:cNvPr id="8" name="图片 7">
            <a:extLst>
              <a:ext uri="{FF2B5EF4-FFF2-40B4-BE49-F238E27FC236}">
                <a16:creationId xmlns:a16="http://schemas.microsoft.com/office/drawing/2014/main" id="{280E1FB4-840C-471F-8CB6-46B6FEC5A3C7}"/>
              </a:ext>
            </a:extLst>
          </p:cNvPr>
          <p:cNvPicPr>
            <a:picLocks noChangeAspect="1"/>
          </p:cNvPicPr>
          <p:nvPr/>
        </p:nvPicPr>
        <p:blipFill>
          <a:blip r:embed="rId6"/>
          <a:stretch>
            <a:fillRect/>
          </a:stretch>
        </p:blipFill>
        <p:spPr>
          <a:xfrm>
            <a:off x="2191850" y="3221967"/>
            <a:ext cx="7060434" cy="1034280"/>
          </a:xfrm>
          <a:prstGeom prst="rect">
            <a:avLst/>
          </a:prstGeom>
        </p:spPr>
      </p:pic>
      <p:pic>
        <p:nvPicPr>
          <p:cNvPr id="9" name="图片 8">
            <a:extLst>
              <a:ext uri="{FF2B5EF4-FFF2-40B4-BE49-F238E27FC236}">
                <a16:creationId xmlns:a16="http://schemas.microsoft.com/office/drawing/2014/main" id="{38146F2F-3BB5-455A-AEA1-2D6DDE0F3FAB}"/>
              </a:ext>
            </a:extLst>
          </p:cNvPr>
          <p:cNvPicPr>
            <a:picLocks noChangeAspect="1"/>
          </p:cNvPicPr>
          <p:nvPr/>
        </p:nvPicPr>
        <p:blipFill>
          <a:blip r:embed="rId7"/>
          <a:stretch>
            <a:fillRect/>
          </a:stretch>
        </p:blipFill>
        <p:spPr>
          <a:xfrm>
            <a:off x="1291630" y="5971713"/>
            <a:ext cx="6939432" cy="834107"/>
          </a:xfrm>
          <a:prstGeom prst="rect">
            <a:avLst/>
          </a:prstGeom>
        </p:spPr>
      </p:pic>
      <p:pic>
        <p:nvPicPr>
          <p:cNvPr id="10" name="图片 9">
            <a:extLst>
              <a:ext uri="{FF2B5EF4-FFF2-40B4-BE49-F238E27FC236}">
                <a16:creationId xmlns:a16="http://schemas.microsoft.com/office/drawing/2014/main" id="{01BB9495-5313-4863-AC75-65AEA41C4356}"/>
              </a:ext>
            </a:extLst>
          </p:cNvPr>
          <p:cNvPicPr>
            <a:picLocks noChangeAspect="1"/>
          </p:cNvPicPr>
          <p:nvPr/>
        </p:nvPicPr>
        <p:blipFill>
          <a:blip r:embed="rId8"/>
          <a:stretch>
            <a:fillRect/>
          </a:stretch>
        </p:blipFill>
        <p:spPr>
          <a:xfrm>
            <a:off x="1471174" y="8032071"/>
            <a:ext cx="7061649" cy="967550"/>
          </a:xfrm>
          <a:prstGeom prst="rect">
            <a:avLst/>
          </a:prstGeom>
        </p:spPr>
      </p:pic>
    </p:spTree>
    <p:extLst>
      <p:ext uri="{BB962C8B-B14F-4D97-AF65-F5344CB8AC3E}">
        <p14:creationId xmlns:p14="http://schemas.microsoft.com/office/powerpoint/2010/main" val="89562717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p:cNvPicPr>
          <p:nvPr/>
        </p:nvPicPr>
        <p:blipFill>
          <a:blip r:embed="rId3">
            <a:extLst>
              <a:ext uri="{28A0092B-C50C-407E-A947-70E740481C1C}">
                <a14:useLocalDpi xmlns:a14="http://schemas.microsoft.com/office/drawing/2010/main" val="0"/>
              </a:ext>
            </a:extLst>
          </a:blip>
          <a:stretch>
            <a:fillRect/>
          </a:stretch>
        </p:blipFill>
        <p:spPr>
          <a:xfrm>
            <a:off x="-90487" y="-27620"/>
            <a:ext cx="13004800" cy="9753600"/>
          </a:xfrm>
          <a:prstGeom prst="rect">
            <a:avLst/>
          </a:prstGeom>
        </p:spPr>
      </p:pic>
      <p:sp>
        <p:nvSpPr>
          <p:cNvPr id="3" name="TextBox 2"/>
          <p:cNvSpPr txBox="1"/>
          <p:nvPr/>
        </p:nvSpPr>
        <p:spPr>
          <a:xfrm>
            <a:off x="497209" y="482808"/>
            <a:ext cx="67326" cy="192360"/>
          </a:xfrm>
          <a:prstGeom prst="rect">
            <a:avLst/>
          </a:prstGeom>
          <a:noFill/>
        </p:spPr>
        <p:txBody>
          <a:bodyPr vert="horz" wrap="none" lIns="0" tIns="0" rIns="0" bIns="0" rtlCol="0">
            <a:spAutoFit/>
          </a:bodyPr>
          <a:lstStyle/>
          <a:p>
            <a:pPr>
              <a:lnSpc>
                <a:spcPts val="1500"/>
              </a:lnSpc>
            </a:pPr>
            <a:r>
              <a:rPr lang="en-US" altLang="zh-CN" sz="1500">
                <a:solidFill>
                  <a:srgbClr val="FFFFFF"/>
                </a:solidFill>
                <a:latin typeface="Times New Roman"/>
              </a:rPr>
              <a:t>•</a:t>
            </a:r>
            <a:endParaRPr lang="zh-CN" altLang="en-US" sz="1500">
              <a:solidFill>
                <a:srgbClr val="FFFFFF"/>
              </a:solidFill>
              <a:latin typeface="Times New Roman"/>
            </a:endParaRPr>
          </a:p>
        </p:txBody>
      </p:sp>
      <p:sp>
        <p:nvSpPr>
          <p:cNvPr id="4" name="TextBox 3"/>
          <p:cNvSpPr txBox="1"/>
          <p:nvPr/>
        </p:nvSpPr>
        <p:spPr>
          <a:xfrm>
            <a:off x="281309" y="44569"/>
            <a:ext cx="1538883" cy="256480"/>
          </a:xfrm>
          <a:prstGeom prst="rect">
            <a:avLst/>
          </a:prstGeom>
          <a:noFill/>
        </p:spPr>
        <p:txBody>
          <a:bodyPr vert="horz" wrap="none" lIns="0" tIns="0" rIns="0" bIns="0" rtlCol="0">
            <a:spAutoFit/>
          </a:bodyPr>
          <a:lstStyle/>
          <a:p>
            <a:pPr>
              <a:lnSpc>
                <a:spcPts val="2000"/>
              </a:lnSpc>
            </a:pPr>
            <a:r>
              <a:rPr lang="zh-CN" altLang="en-US" sz="2000">
                <a:solidFill>
                  <a:srgbClr val="FFFFFF"/>
                </a:solidFill>
                <a:latin typeface="微软雅黑"/>
              </a:rPr>
              <a:t>机器学习基础</a:t>
            </a:r>
          </a:p>
        </p:txBody>
      </p:sp>
      <p:sp>
        <p:nvSpPr>
          <p:cNvPr id="5" name="TextBox 4"/>
          <p:cNvSpPr txBox="1"/>
          <p:nvPr/>
        </p:nvSpPr>
        <p:spPr>
          <a:xfrm>
            <a:off x="-82917" y="434548"/>
            <a:ext cx="2821285"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深度前馈神经网络正则化</a:t>
            </a:r>
          </a:p>
        </p:txBody>
      </p:sp>
      <p:sp>
        <p:nvSpPr>
          <p:cNvPr id="6" name="TextBox 5"/>
          <p:cNvSpPr txBox="1"/>
          <p:nvPr/>
        </p:nvSpPr>
        <p:spPr>
          <a:xfrm>
            <a:off x="0" y="983893"/>
            <a:ext cx="11883286" cy="10259219"/>
          </a:xfrm>
          <a:prstGeom prst="rect">
            <a:avLst/>
          </a:prstGeom>
          <a:noFill/>
        </p:spPr>
        <p:txBody>
          <a:bodyPr vert="horz" wrap="square" lIns="0" tIns="0" rIns="0" bIns="0" rtlCol="0">
            <a:spAutoFit/>
          </a:bodyPr>
          <a:lstStyle/>
          <a:p>
            <a:pPr algn="l">
              <a:lnSpc>
                <a:spcPts val="8000"/>
              </a:lnSpc>
            </a:pPr>
            <a:r>
              <a:rPr lang="zh-CN" altLang="en-US" sz="2800" b="1" dirty="0">
                <a:solidFill>
                  <a:srgbClr val="FF0000"/>
                </a:solidFill>
                <a:latin typeface="宋体" panose="02010600030101010101" pitchFamily="2" charset="-122"/>
                <a:ea typeface="宋体" panose="02010600030101010101" pitchFamily="2" charset="-122"/>
              </a:rPr>
              <a:t>正则化策略：</a:t>
            </a:r>
            <a:endParaRPr lang="en-US" altLang="zh-CN" sz="2800" b="1" dirty="0">
              <a:solidFill>
                <a:srgbClr val="FF0000"/>
              </a:solidFill>
              <a:latin typeface="宋体" panose="02010600030101010101" pitchFamily="2" charset="-122"/>
              <a:ea typeface="宋体" panose="02010600030101010101" pitchFamily="2" charset="-122"/>
            </a:endParaRPr>
          </a:p>
          <a:p>
            <a:pPr algn="l">
              <a:lnSpc>
                <a:spcPts val="8000"/>
              </a:lnSpc>
            </a:pPr>
            <a:r>
              <a:rPr lang="en-US" altLang="zh-CN" sz="2800" b="1" dirty="0">
                <a:solidFill>
                  <a:srgbClr val="FF0000"/>
                </a:solidFill>
                <a:latin typeface="宋体" panose="02010600030101010101" pitchFamily="2" charset="-122"/>
                <a:ea typeface="宋体" panose="02010600030101010101" pitchFamily="2" charset="-122"/>
              </a:rPr>
              <a:t>2.</a:t>
            </a:r>
            <a:r>
              <a:rPr lang="zh-CN" altLang="en-US" sz="2800" b="1" dirty="0">
                <a:solidFill>
                  <a:srgbClr val="FF0000"/>
                </a:solidFill>
                <a:latin typeface="宋体" panose="02010600030101010101" pitchFamily="2" charset="-122"/>
                <a:ea typeface="宋体" panose="02010600030101010101" pitchFamily="2" charset="-122"/>
              </a:rPr>
              <a:t>数据集增强：</a:t>
            </a:r>
            <a:endParaRPr lang="en-US" altLang="zh-CN" sz="2800" b="1" dirty="0">
              <a:solidFill>
                <a:srgbClr val="FF0000"/>
              </a:solidFill>
              <a:latin typeface="宋体" panose="02010600030101010101" pitchFamily="2" charset="-122"/>
              <a:ea typeface="宋体" panose="02010600030101010101" pitchFamily="2" charset="-122"/>
            </a:endParaRPr>
          </a:p>
          <a:p>
            <a:pPr algn="l">
              <a:lnSpc>
                <a:spcPts val="8000"/>
              </a:lnSpc>
            </a:pPr>
            <a:r>
              <a:rPr lang="zh-CN" altLang="en-US" sz="2800" b="1" dirty="0">
                <a:solidFill>
                  <a:schemeClr val="tx1"/>
                </a:solidFill>
                <a:latin typeface="宋体" panose="02010600030101010101" pitchFamily="2" charset="-122"/>
                <a:ea typeface="宋体" panose="02010600030101010101" pitchFamily="2" charset="-122"/>
              </a:rPr>
              <a:t>训练数据集不足：创建假数据集并添加到训练集中。</a:t>
            </a:r>
            <a:endParaRPr lang="en-US" altLang="zh-CN" sz="2800" b="1" dirty="0">
              <a:solidFill>
                <a:schemeClr val="tx1"/>
              </a:solidFill>
              <a:latin typeface="宋体" panose="02010600030101010101" pitchFamily="2" charset="-122"/>
              <a:ea typeface="宋体" panose="02010600030101010101" pitchFamily="2" charset="-122"/>
            </a:endParaRPr>
          </a:p>
          <a:p>
            <a:pPr algn="l">
              <a:lnSpc>
                <a:spcPts val="8000"/>
              </a:lnSpc>
            </a:pPr>
            <a:r>
              <a:rPr lang="en-US" altLang="zh-CN" sz="2800" b="1" dirty="0">
                <a:solidFill>
                  <a:srgbClr val="FF0000"/>
                </a:solidFill>
                <a:latin typeface="宋体" panose="02010600030101010101" pitchFamily="2" charset="-122"/>
                <a:ea typeface="宋体" panose="02010600030101010101" pitchFamily="2" charset="-122"/>
              </a:rPr>
              <a:t>3.</a:t>
            </a:r>
            <a:r>
              <a:rPr lang="zh-CN" altLang="en-US" sz="2800" b="1" dirty="0">
                <a:solidFill>
                  <a:srgbClr val="FF0000"/>
                </a:solidFill>
                <a:latin typeface="宋体" panose="02010600030101010101" pitchFamily="2" charset="-122"/>
                <a:ea typeface="宋体" panose="02010600030101010101" pitchFamily="2" charset="-122"/>
              </a:rPr>
              <a:t>增加噪声</a:t>
            </a:r>
            <a:endParaRPr lang="en-US" altLang="zh-CN" sz="2800" b="1" dirty="0">
              <a:solidFill>
                <a:srgbClr val="FF0000"/>
              </a:solidFill>
              <a:latin typeface="宋体" panose="02010600030101010101" pitchFamily="2" charset="-122"/>
              <a:ea typeface="宋体" panose="02010600030101010101" pitchFamily="2" charset="-122"/>
            </a:endParaRPr>
          </a:p>
          <a:p>
            <a:pPr algn="l">
              <a:lnSpc>
                <a:spcPts val="8000"/>
              </a:lnSpc>
            </a:pPr>
            <a:r>
              <a:rPr lang="zh-CN" altLang="en-US" sz="2800" b="1" dirty="0">
                <a:solidFill>
                  <a:schemeClr val="tx1"/>
                </a:solidFill>
                <a:latin typeface="宋体" panose="02010600030101010101" pitchFamily="2" charset="-122"/>
                <a:ea typeface="宋体" panose="02010600030101010101" pitchFamily="2" charset="-122"/>
              </a:rPr>
              <a:t>（</a:t>
            </a:r>
            <a:r>
              <a:rPr lang="en-US" altLang="zh-CN" sz="2800" b="1" dirty="0">
                <a:solidFill>
                  <a:schemeClr val="tx1"/>
                </a:solidFill>
                <a:latin typeface="宋体" panose="02010600030101010101" pitchFamily="2" charset="-122"/>
                <a:ea typeface="宋体" panose="02010600030101010101" pitchFamily="2" charset="-122"/>
              </a:rPr>
              <a:t>1</a:t>
            </a:r>
            <a:r>
              <a:rPr lang="zh-CN" altLang="en-US" sz="2800" b="1" dirty="0">
                <a:solidFill>
                  <a:schemeClr val="tx1"/>
                </a:solidFill>
                <a:latin typeface="宋体" panose="02010600030101010101" pitchFamily="2" charset="-122"/>
                <a:ea typeface="宋体" panose="02010600030101010101" pitchFamily="2" charset="-122"/>
              </a:rPr>
              <a:t>）输入数据增加噪声；</a:t>
            </a:r>
            <a:endParaRPr lang="en-US" altLang="zh-CN" sz="2800" b="1" dirty="0">
              <a:solidFill>
                <a:schemeClr val="tx1"/>
              </a:solidFill>
              <a:latin typeface="宋体" panose="02010600030101010101" pitchFamily="2" charset="-122"/>
              <a:ea typeface="宋体" panose="02010600030101010101" pitchFamily="2" charset="-122"/>
            </a:endParaRPr>
          </a:p>
          <a:p>
            <a:pPr algn="l">
              <a:lnSpc>
                <a:spcPts val="8000"/>
              </a:lnSpc>
            </a:pPr>
            <a:r>
              <a:rPr lang="zh-CN" altLang="en-US" sz="2800" b="1" dirty="0">
                <a:solidFill>
                  <a:schemeClr val="tx1"/>
                </a:solidFill>
                <a:latin typeface="宋体" panose="02010600030101010101" pitchFamily="2" charset="-122"/>
                <a:ea typeface="宋体" panose="02010600030101010101" pitchFamily="2" charset="-122"/>
              </a:rPr>
              <a:t>（</a:t>
            </a:r>
            <a:r>
              <a:rPr lang="en-US" altLang="zh-CN" sz="2800" b="1" dirty="0">
                <a:solidFill>
                  <a:schemeClr val="tx1"/>
                </a:solidFill>
                <a:latin typeface="宋体" panose="02010600030101010101" pitchFamily="2" charset="-122"/>
                <a:ea typeface="宋体" panose="02010600030101010101" pitchFamily="2" charset="-122"/>
              </a:rPr>
              <a:t>2</a:t>
            </a:r>
            <a:r>
              <a:rPr lang="zh-CN" altLang="en-US" sz="2800" b="1" dirty="0">
                <a:solidFill>
                  <a:schemeClr val="tx1"/>
                </a:solidFill>
                <a:latin typeface="宋体" panose="02010600030101010101" pitchFamily="2" charset="-122"/>
                <a:ea typeface="宋体" panose="02010600030101010101" pitchFamily="2" charset="-122"/>
              </a:rPr>
              <a:t>）参数增加噪声；</a:t>
            </a:r>
            <a:endParaRPr lang="en-US" altLang="zh-CN" sz="2800" b="1" dirty="0">
              <a:solidFill>
                <a:schemeClr val="tx1"/>
              </a:solidFill>
              <a:latin typeface="宋体" panose="02010600030101010101" pitchFamily="2" charset="-122"/>
              <a:ea typeface="宋体" panose="02010600030101010101" pitchFamily="2" charset="-122"/>
            </a:endParaRPr>
          </a:p>
          <a:p>
            <a:pPr algn="l">
              <a:lnSpc>
                <a:spcPts val="8000"/>
              </a:lnSpc>
            </a:pPr>
            <a:r>
              <a:rPr lang="zh-CN" altLang="en-US" sz="2800" b="1" dirty="0">
                <a:solidFill>
                  <a:schemeClr val="tx1"/>
                </a:solidFill>
                <a:latin typeface="宋体" panose="02010600030101010101" pitchFamily="2" charset="-122"/>
                <a:ea typeface="宋体" panose="02010600030101010101" pitchFamily="2" charset="-122"/>
              </a:rPr>
              <a:t>（</a:t>
            </a:r>
            <a:r>
              <a:rPr lang="en-US" altLang="zh-CN" sz="2800" b="1" dirty="0">
                <a:solidFill>
                  <a:schemeClr val="tx1"/>
                </a:solidFill>
                <a:latin typeface="宋体" panose="02010600030101010101" pitchFamily="2" charset="-122"/>
                <a:ea typeface="宋体" panose="02010600030101010101" pitchFamily="2" charset="-122"/>
              </a:rPr>
              <a:t>3</a:t>
            </a:r>
            <a:r>
              <a:rPr lang="zh-CN" altLang="en-US" sz="2800" b="1" dirty="0">
                <a:solidFill>
                  <a:schemeClr val="tx1"/>
                </a:solidFill>
                <a:latin typeface="宋体" panose="02010600030101010101" pitchFamily="2" charset="-122"/>
                <a:ea typeface="宋体" panose="02010600030101010101" pitchFamily="2" charset="-122"/>
              </a:rPr>
              <a:t>）输出数据增加噪声。</a:t>
            </a:r>
            <a:endParaRPr lang="en-US" altLang="zh-CN" sz="2800" b="1" dirty="0">
              <a:solidFill>
                <a:schemeClr val="tx1"/>
              </a:solidFill>
              <a:latin typeface="宋体" panose="02010600030101010101" pitchFamily="2" charset="-122"/>
              <a:ea typeface="宋体" panose="02010600030101010101" pitchFamily="2" charset="-122"/>
            </a:endParaRPr>
          </a:p>
          <a:p>
            <a:pPr algn="l">
              <a:lnSpc>
                <a:spcPts val="8000"/>
              </a:lnSpc>
            </a:pPr>
            <a:endParaRPr lang="en-US" altLang="zh-CN" sz="2800" b="1" dirty="0">
              <a:solidFill>
                <a:schemeClr val="tx1"/>
              </a:solidFill>
              <a:latin typeface="宋体" panose="02010600030101010101" pitchFamily="2" charset="-122"/>
              <a:ea typeface="宋体" panose="02010600030101010101" pitchFamily="2" charset="-122"/>
            </a:endParaRPr>
          </a:p>
          <a:p>
            <a:pPr algn="l">
              <a:lnSpc>
                <a:spcPts val="8000"/>
              </a:lnSpc>
            </a:pPr>
            <a:endParaRPr lang="en-US" altLang="zh-CN" sz="2800" b="1" dirty="0">
              <a:latin typeface="宋体" panose="02010600030101010101" pitchFamily="2" charset="-122"/>
              <a:ea typeface="宋体" panose="02010600030101010101" pitchFamily="2" charset="-122"/>
            </a:endParaRPr>
          </a:p>
          <a:p>
            <a:pPr algn="l">
              <a:lnSpc>
                <a:spcPts val="8000"/>
              </a:lnSpc>
            </a:pPr>
            <a:endParaRPr lang="en-US" altLang="zh-CN" sz="2800" b="1" dirty="0">
              <a:latin typeface="宋体" panose="02010600030101010101" pitchFamily="2" charset="-122"/>
              <a:ea typeface="宋体" panose="02010600030101010101" pitchFamily="2" charset="-122"/>
            </a:endParaRPr>
          </a:p>
        </p:txBody>
      </p:sp>
      <p:graphicFrame>
        <p:nvGraphicFramePr>
          <p:cNvPr id="7" name="对象 6">
            <a:extLst>
              <a:ext uri="{FF2B5EF4-FFF2-40B4-BE49-F238E27FC236}">
                <a16:creationId xmlns:a16="http://schemas.microsoft.com/office/drawing/2014/main" id="{50760134-C929-4D54-ADAB-09E55D761C16}"/>
              </a:ext>
            </a:extLst>
          </p:cNvPr>
          <p:cNvGraphicFramePr>
            <a:graphicFrameLocks noChangeAspect="1"/>
          </p:cNvGraphicFramePr>
          <p:nvPr/>
        </p:nvGraphicFramePr>
        <p:xfrm>
          <a:off x="4114800" y="2209800"/>
          <a:ext cx="914400" cy="211138"/>
        </p:xfrm>
        <a:graphic>
          <a:graphicData uri="http://schemas.openxmlformats.org/presentationml/2006/ole">
            <mc:AlternateContent xmlns:mc="http://schemas.openxmlformats.org/markup-compatibility/2006">
              <mc:Choice xmlns:v="urn:schemas-microsoft-com:vml" Requires="v">
                <p:oleObj spid="_x0000_s38929" name="Equation" r:id="rId4" imgW="914400" imgH="211680" progId="Equation.DSMT4">
                  <p:embed/>
                </p:oleObj>
              </mc:Choice>
              <mc:Fallback>
                <p:oleObj name="Equation" r:id="rId4" imgW="914400" imgH="211680" progId="Equation.DSMT4">
                  <p:embed/>
                  <p:pic>
                    <p:nvPicPr>
                      <p:cNvPr id="7" name="对象 6">
                        <a:extLst>
                          <a:ext uri="{FF2B5EF4-FFF2-40B4-BE49-F238E27FC236}">
                            <a16:creationId xmlns:a16="http://schemas.microsoft.com/office/drawing/2014/main" id="{50760134-C929-4D54-ADAB-09E55D761C16}"/>
                          </a:ext>
                        </a:extLst>
                      </p:cNvPr>
                      <p:cNvPicPr/>
                      <p:nvPr/>
                    </p:nvPicPr>
                    <p:blipFill>
                      <a:blip r:embed="rId5"/>
                      <a:stretch>
                        <a:fillRect/>
                      </a:stretch>
                    </p:blipFill>
                    <p:spPr>
                      <a:xfrm>
                        <a:off x="4114800" y="2209800"/>
                        <a:ext cx="914400" cy="211138"/>
                      </a:xfrm>
                      <a:prstGeom prst="rect">
                        <a:avLst/>
                      </a:prstGeom>
                    </p:spPr>
                  </p:pic>
                </p:oleObj>
              </mc:Fallback>
            </mc:AlternateContent>
          </a:graphicData>
        </a:graphic>
      </p:graphicFrame>
    </p:spTree>
    <p:extLst>
      <p:ext uri="{BB962C8B-B14F-4D97-AF65-F5344CB8AC3E}">
        <p14:creationId xmlns:p14="http://schemas.microsoft.com/office/powerpoint/2010/main" val="402922830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p:cNvPicPr>
          <p:nvPr/>
        </p:nvPicPr>
        <p:blipFill>
          <a:blip r:embed="rId3">
            <a:extLst>
              <a:ext uri="{28A0092B-C50C-407E-A947-70E740481C1C}">
                <a14:useLocalDpi xmlns:a14="http://schemas.microsoft.com/office/drawing/2010/main" val="0"/>
              </a:ext>
            </a:extLst>
          </a:blip>
          <a:stretch>
            <a:fillRect/>
          </a:stretch>
        </p:blipFill>
        <p:spPr>
          <a:xfrm>
            <a:off x="-90487" y="-27620"/>
            <a:ext cx="13004800" cy="9753600"/>
          </a:xfrm>
          <a:prstGeom prst="rect">
            <a:avLst/>
          </a:prstGeom>
        </p:spPr>
      </p:pic>
      <p:sp>
        <p:nvSpPr>
          <p:cNvPr id="3" name="TextBox 2"/>
          <p:cNvSpPr txBox="1"/>
          <p:nvPr/>
        </p:nvSpPr>
        <p:spPr>
          <a:xfrm>
            <a:off x="497209" y="482808"/>
            <a:ext cx="67326" cy="192360"/>
          </a:xfrm>
          <a:prstGeom prst="rect">
            <a:avLst/>
          </a:prstGeom>
          <a:noFill/>
        </p:spPr>
        <p:txBody>
          <a:bodyPr vert="horz" wrap="none" lIns="0" tIns="0" rIns="0" bIns="0" rtlCol="0">
            <a:spAutoFit/>
          </a:bodyPr>
          <a:lstStyle/>
          <a:p>
            <a:pPr>
              <a:lnSpc>
                <a:spcPts val="1500"/>
              </a:lnSpc>
            </a:pPr>
            <a:r>
              <a:rPr lang="en-US" altLang="zh-CN" sz="1500">
                <a:solidFill>
                  <a:srgbClr val="FFFFFF"/>
                </a:solidFill>
                <a:latin typeface="Times New Roman"/>
              </a:rPr>
              <a:t>•</a:t>
            </a:r>
            <a:endParaRPr lang="zh-CN" altLang="en-US" sz="1500">
              <a:solidFill>
                <a:srgbClr val="FFFFFF"/>
              </a:solidFill>
              <a:latin typeface="Times New Roman"/>
            </a:endParaRPr>
          </a:p>
        </p:txBody>
      </p:sp>
      <p:sp>
        <p:nvSpPr>
          <p:cNvPr id="4" name="TextBox 3"/>
          <p:cNvSpPr txBox="1"/>
          <p:nvPr/>
        </p:nvSpPr>
        <p:spPr>
          <a:xfrm>
            <a:off x="281309" y="44569"/>
            <a:ext cx="1538883" cy="256480"/>
          </a:xfrm>
          <a:prstGeom prst="rect">
            <a:avLst/>
          </a:prstGeom>
          <a:noFill/>
        </p:spPr>
        <p:txBody>
          <a:bodyPr vert="horz" wrap="none" lIns="0" tIns="0" rIns="0" bIns="0" rtlCol="0">
            <a:spAutoFit/>
          </a:bodyPr>
          <a:lstStyle/>
          <a:p>
            <a:pPr>
              <a:lnSpc>
                <a:spcPts val="2000"/>
              </a:lnSpc>
            </a:pPr>
            <a:r>
              <a:rPr lang="zh-CN" altLang="en-US" sz="2000">
                <a:solidFill>
                  <a:srgbClr val="FFFFFF"/>
                </a:solidFill>
                <a:latin typeface="微软雅黑"/>
              </a:rPr>
              <a:t>机器学习基础</a:t>
            </a:r>
          </a:p>
        </p:txBody>
      </p:sp>
      <p:sp>
        <p:nvSpPr>
          <p:cNvPr id="5" name="TextBox 4"/>
          <p:cNvSpPr txBox="1"/>
          <p:nvPr/>
        </p:nvSpPr>
        <p:spPr>
          <a:xfrm>
            <a:off x="-82917" y="434548"/>
            <a:ext cx="2821285"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深度前馈神经网络正则化</a:t>
            </a:r>
          </a:p>
        </p:txBody>
      </p:sp>
      <p:sp>
        <p:nvSpPr>
          <p:cNvPr id="6" name="TextBox 5"/>
          <p:cNvSpPr txBox="1"/>
          <p:nvPr/>
        </p:nvSpPr>
        <p:spPr>
          <a:xfrm>
            <a:off x="0" y="983893"/>
            <a:ext cx="11883286" cy="8011489"/>
          </a:xfrm>
          <a:prstGeom prst="rect">
            <a:avLst/>
          </a:prstGeom>
          <a:noFill/>
        </p:spPr>
        <p:txBody>
          <a:bodyPr vert="horz" wrap="square" lIns="0" tIns="0" rIns="0" bIns="0" rtlCol="0">
            <a:spAutoFit/>
          </a:bodyPr>
          <a:lstStyle/>
          <a:p>
            <a:pPr algn="l">
              <a:lnSpc>
                <a:spcPts val="8000"/>
              </a:lnSpc>
            </a:pPr>
            <a:r>
              <a:rPr lang="zh-CN" altLang="en-US" sz="2800" b="1" dirty="0">
                <a:solidFill>
                  <a:srgbClr val="FF0000"/>
                </a:solidFill>
                <a:latin typeface="宋体" panose="02010600030101010101" pitchFamily="2" charset="-122"/>
                <a:ea typeface="宋体" panose="02010600030101010101" pitchFamily="2" charset="-122"/>
              </a:rPr>
              <a:t>正则化策略：</a:t>
            </a:r>
            <a:endParaRPr lang="en-US" altLang="zh-CN" sz="2800" b="1" dirty="0">
              <a:solidFill>
                <a:srgbClr val="FF0000"/>
              </a:solidFill>
              <a:latin typeface="宋体" panose="02010600030101010101" pitchFamily="2" charset="-122"/>
              <a:ea typeface="宋体" panose="02010600030101010101" pitchFamily="2" charset="-122"/>
            </a:endParaRPr>
          </a:p>
          <a:p>
            <a:pPr algn="l">
              <a:lnSpc>
                <a:spcPts val="8000"/>
              </a:lnSpc>
            </a:pPr>
            <a:r>
              <a:rPr lang="en-US" altLang="zh-CN" sz="2800" b="1" dirty="0">
                <a:solidFill>
                  <a:srgbClr val="FF0000"/>
                </a:solidFill>
                <a:latin typeface="宋体" panose="02010600030101010101" pitchFamily="2" charset="-122"/>
                <a:ea typeface="宋体" panose="02010600030101010101" pitchFamily="2" charset="-122"/>
              </a:rPr>
              <a:t>4.</a:t>
            </a:r>
            <a:r>
              <a:rPr lang="zh-CN" altLang="en-US" sz="2800" b="1" dirty="0">
                <a:solidFill>
                  <a:srgbClr val="FF0000"/>
                </a:solidFill>
                <a:latin typeface="宋体" panose="02010600030101010101" pitchFamily="2" charset="-122"/>
                <a:ea typeface="宋体" panose="02010600030101010101" pitchFamily="2" charset="-122"/>
              </a:rPr>
              <a:t>半监督学习</a:t>
            </a:r>
            <a:endParaRPr lang="en-US" altLang="zh-CN" sz="2800" b="1" dirty="0">
              <a:solidFill>
                <a:srgbClr val="FF0000"/>
              </a:solidFill>
              <a:latin typeface="宋体" panose="02010600030101010101" pitchFamily="2" charset="-122"/>
              <a:ea typeface="宋体" panose="02010600030101010101" pitchFamily="2" charset="-122"/>
            </a:endParaRPr>
          </a:p>
          <a:p>
            <a:pPr algn="l">
              <a:lnSpc>
                <a:spcPts val="8000"/>
              </a:lnSpc>
            </a:pPr>
            <a:r>
              <a:rPr lang="en-US" altLang="zh-CN" sz="2800" b="1" dirty="0">
                <a:solidFill>
                  <a:schemeClr val="tx1"/>
                </a:solidFill>
                <a:latin typeface="宋体" panose="02010600030101010101" pitchFamily="2" charset="-122"/>
                <a:ea typeface="宋体" panose="02010600030101010101" pitchFamily="2" charset="-122"/>
              </a:rPr>
              <a:t>P</a:t>
            </a:r>
            <a:r>
              <a:rPr lang="zh-CN" altLang="en-US" sz="2800" b="1" dirty="0">
                <a:solidFill>
                  <a:schemeClr val="tx1"/>
                </a:solidFill>
                <a:latin typeface="宋体" panose="02010600030101010101" pitchFamily="2" charset="-122"/>
                <a:ea typeface="宋体" panose="02010600030101010101" pitchFamily="2" charset="-122"/>
              </a:rPr>
              <a:t>（</a:t>
            </a:r>
            <a:r>
              <a:rPr lang="en-US" altLang="zh-CN" sz="2800" b="1" dirty="0">
                <a:solidFill>
                  <a:schemeClr val="tx1"/>
                </a:solidFill>
                <a:latin typeface="宋体" panose="02010600030101010101" pitchFamily="2" charset="-122"/>
                <a:ea typeface="宋体" panose="02010600030101010101" pitchFamily="2" charset="-122"/>
              </a:rPr>
              <a:t>x</a:t>
            </a:r>
            <a:r>
              <a:rPr lang="zh-CN" altLang="en-US" sz="2800" b="1" dirty="0">
                <a:solidFill>
                  <a:schemeClr val="tx1"/>
                </a:solidFill>
                <a:latin typeface="宋体" panose="02010600030101010101" pitchFamily="2" charset="-122"/>
                <a:ea typeface="宋体" panose="02010600030101010101" pitchFamily="2" charset="-122"/>
              </a:rPr>
              <a:t>）产生的无标记样本和</a:t>
            </a:r>
            <a:r>
              <a:rPr lang="en-US" altLang="zh-CN" sz="2800" b="1" dirty="0">
                <a:solidFill>
                  <a:schemeClr val="tx1"/>
                </a:solidFill>
                <a:latin typeface="宋体" panose="02010600030101010101" pitchFamily="2" charset="-122"/>
                <a:ea typeface="宋体" panose="02010600030101010101" pitchFamily="2" charset="-122"/>
              </a:rPr>
              <a:t>P</a:t>
            </a:r>
            <a:r>
              <a:rPr lang="zh-CN" altLang="en-US" sz="2800" b="1" dirty="0">
                <a:solidFill>
                  <a:schemeClr val="tx1"/>
                </a:solidFill>
                <a:latin typeface="宋体" panose="02010600030101010101" pitchFamily="2" charset="-122"/>
                <a:ea typeface="宋体" panose="02010600030101010101" pitchFamily="2" charset="-122"/>
              </a:rPr>
              <a:t>（</a:t>
            </a:r>
            <a:r>
              <a:rPr lang="en-US" altLang="zh-CN" sz="2800" b="1" dirty="0">
                <a:solidFill>
                  <a:schemeClr val="tx1"/>
                </a:solidFill>
                <a:latin typeface="宋体" panose="02010600030101010101" pitchFamily="2" charset="-122"/>
                <a:ea typeface="宋体" panose="02010600030101010101" pitchFamily="2" charset="-122"/>
              </a:rPr>
              <a:t>x</a:t>
            </a:r>
            <a:r>
              <a:rPr lang="zh-CN" altLang="en-US" sz="2800" b="1" dirty="0">
                <a:solidFill>
                  <a:schemeClr val="tx1"/>
                </a:solidFill>
                <a:latin typeface="宋体" panose="02010600030101010101" pitchFamily="2" charset="-122"/>
                <a:ea typeface="宋体" panose="02010600030101010101" pitchFamily="2" charset="-122"/>
              </a:rPr>
              <a:t>，</a:t>
            </a:r>
            <a:r>
              <a:rPr lang="en-US" altLang="zh-CN" sz="2800" b="1" dirty="0">
                <a:solidFill>
                  <a:schemeClr val="tx1"/>
                </a:solidFill>
                <a:latin typeface="宋体" panose="02010600030101010101" pitchFamily="2" charset="-122"/>
                <a:ea typeface="宋体" panose="02010600030101010101" pitchFamily="2" charset="-122"/>
              </a:rPr>
              <a:t>y</a:t>
            </a:r>
            <a:r>
              <a:rPr lang="zh-CN" altLang="en-US" sz="2800" b="1" dirty="0">
                <a:solidFill>
                  <a:schemeClr val="tx1"/>
                </a:solidFill>
                <a:latin typeface="宋体" panose="02010600030101010101" pitchFamily="2" charset="-122"/>
                <a:ea typeface="宋体" panose="02010600030101010101" pitchFamily="2" charset="-122"/>
              </a:rPr>
              <a:t>）中的标记样本用于估计条件概率</a:t>
            </a:r>
            <a:endParaRPr lang="en-US" altLang="zh-CN" sz="2800" b="1" dirty="0">
              <a:solidFill>
                <a:schemeClr val="tx1"/>
              </a:solidFill>
              <a:latin typeface="宋体" panose="02010600030101010101" pitchFamily="2" charset="-122"/>
              <a:ea typeface="宋体" panose="02010600030101010101" pitchFamily="2" charset="-122"/>
            </a:endParaRPr>
          </a:p>
          <a:p>
            <a:pPr algn="l">
              <a:lnSpc>
                <a:spcPts val="8000"/>
              </a:lnSpc>
            </a:pPr>
            <a:r>
              <a:rPr lang="en-US" altLang="zh-CN" sz="2800" b="1" dirty="0">
                <a:solidFill>
                  <a:schemeClr val="tx1"/>
                </a:solidFill>
                <a:latin typeface="宋体" panose="02010600030101010101" pitchFamily="2" charset="-122"/>
                <a:ea typeface="宋体" panose="02010600030101010101" pitchFamily="2" charset="-122"/>
              </a:rPr>
              <a:t>P</a:t>
            </a:r>
            <a:r>
              <a:rPr lang="zh-CN" altLang="en-US" sz="2800" b="1" dirty="0">
                <a:solidFill>
                  <a:schemeClr val="tx1"/>
                </a:solidFill>
                <a:latin typeface="宋体" panose="02010600030101010101" pitchFamily="2" charset="-122"/>
                <a:ea typeface="宋体" panose="02010600030101010101" pitchFamily="2" charset="-122"/>
              </a:rPr>
              <a:t>（</a:t>
            </a:r>
            <a:r>
              <a:rPr lang="en-US" altLang="zh-CN" sz="2800" b="1" dirty="0" err="1">
                <a:solidFill>
                  <a:schemeClr val="tx1"/>
                </a:solidFill>
                <a:latin typeface="宋体" panose="02010600030101010101" pitchFamily="2" charset="-122"/>
                <a:ea typeface="宋体" panose="02010600030101010101" pitchFamily="2" charset="-122"/>
              </a:rPr>
              <a:t>y|x</a:t>
            </a:r>
            <a:r>
              <a:rPr lang="zh-CN" altLang="en-US" sz="2800" b="1" dirty="0">
                <a:solidFill>
                  <a:schemeClr val="tx1"/>
                </a:solidFill>
                <a:latin typeface="宋体" panose="02010600030101010101" pitchFamily="2" charset="-122"/>
                <a:ea typeface="宋体" panose="02010600030101010101" pitchFamily="2" charset="-122"/>
              </a:rPr>
              <a:t>）</a:t>
            </a:r>
            <a:endParaRPr lang="en-US" altLang="zh-CN" sz="2800" b="1" dirty="0">
              <a:solidFill>
                <a:schemeClr val="tx1"/>
              </a:solidFill>
              <a:latin typeface="宋体" panose="02010600030101010101" pitchFamily="2" charset="-122"/>
              <a:ea typeface="宋体" panose="02010600030101010101" pitchFamily="2" charset="-122"/>
            </a:endParaRPr>
          </a:p>
          <a:p>
            <a:pPr algn="l">
              <a:lnSpc>
                <a:spcPts val="8000"/>
              </a:lnSpc>
            </a:pPr>
            <a:r>
              <a:rPr lang="en-US" altLang="zh-CN" sz="2800" b="1" dirty="0">
                <a:solidFill>
                  <a:srgbClr val="FF0000"/>
                </a:solidFill>
                <a:latin typeface="宋体" panose="02010600030101010101" pitchFamily="2" charset="-122"/>
                <a:ea typeface="宋体" panose="02010600030101010101" pitchFamily="2" charset="-122"/>
              </a:rPr>
              <a:t>5.</a:t>
            </a:r>
            <a:r>
              <a:rPr lang="zh-CN" altLang="en-US" sz="2800" b="1" dirty="0">
                <a:solidFill>
                  <a:srgbClr val="FF0000"/>
                </a:solidFill>
                <a:latin typeface="宋体" panose="02010600030101010101" pitchFamily="2" charset="-122"/>
                <a:ea typeface="宋体" panose="02010600030101010101" pitchFamily="2" charset="-122"/>
              </a:rPr>
              <a:t>多任务学习</a:t>
            </a:r>
            <a:endParaRPr lang="en-US" altLang="zh-CN" sz="2800" b="1" dirty="0">
              <a:solidFill>
                <a:srgbClr val="FF0000"/>
              </a:solidFill>
              <a:latin typeface="宋体" panose="02010600030101010101" pitchFamily="2" charset="-122"/>
              <a:ea typeface="宋体" panose="02010600030101010101" pitchFamily="2" charset="-122"/>
            </a:endParaRPr>
          </a:p>
          <a:p>
            <a:pPr algn="l">
              <a:lnSpc>
                <a:spcPts val="8000"/>
              </a:lnSpc>
            </a:pPr>
            <a:r>
              <a:rPr lang="zh-CN" altLang="en-US" sz="2800" b="1" dirty="0">
                <a:solidFill>
                  <a:srgbClr val="FF0000"/>
                </a:solidFill>
                <a:latin typeface="宋体" panose="02010600030101010101" pitchFamily="2" charset="-122"/>
                <a:ea typeface="宋体" panose="02010600030101010101" pitchFamily="2" charset="-122"/>
              </a:rPr>
              <a:t>在多个任务之间共享表示。</a:t>
            </a:r>
            <a:endParaRPr lang="en-US" altLang="zh-CN" sz="2800" b="1" dirty="0">
              <a:solidFill>
                <a:srgbClr val="FF0000"/>
              </a:solidFill>
              <a:latin typeface="宋体" panose="02010600030101010101" pitchFamily="2" charset="-122"/>
              <a:ea typeface="宋体" panose="02010600030101010101" pitchFamily="2" charset="-122"/>
            </a:endParaRPr>
          </a:p>
          <a:p>
            <a:pPr algn="l">
              <a:lnSpc>
                <a:spcPts val="8000"/>
              </a:lnSpc>
            </a:pPr>
            <a:endParaRPr lang="en-US" altLang="zh-CN" sz="2800" b="1" dirty="0">
              <a:latin typeface="宋体" panose="02010600030101010101" pitchFamily="2" charset="-122"/>
              <a:ea typeface="宋体" panose="02010600030101010101" pitchFamily="2" charset="-122"/>
            </a:endParaRPr>
          </a:p>
          <a:p>
            <a:pPr algn="l">
              <a:lnSpc>
                <a:spcPts val="8000"/>
              </a:lnSpc>
            </a:pPr>
            <a:endParaRPr lang="en-US" altLang="zh-CN" sz="2800" b="1" dirty="0">
              <a:latin typeface="宋体" panose="02010600030101010101" pitchFamily="2" charset="-122"/>
              <a:ea typeface="宋体" panose="02010600030101010101" pitchFamily="2" charset="-122"/>
            </a:endParaRPr>
          </a:p>
        </p:txBody>
      </p:sp>
      <p:graphicFrame>
        <p:nvGraphicFramePr>
          <p:cNvPr id="7" name="对象 6">
            <a:extLst>
              <a:ext uri="{FF2B5EF4-FFF2-40B4-BE49-F238E27FC236}">
                <a16:creationId xmlns:a16="http://schemas.microsoft.com/office/drawing/2014/main" id="{50760134-C929-4D54-ADAB-09E55D761C16}"/>
              </a:ext>
            </a:extLst>
          </p:cNvPr>
          <p:cNvGraphicFramePr>
            <a:graphicFrameLocks noChangeAspect="1"/>
          </p:cNvGraphicFramePr>
          <p:nvPr/>
        </p:nvGraphicFramePr>
        <p:xfrm>
          <a:off x="4114800" y="2209800"/>
          <a:ext cx="914400" cy="211138"/>
        </p:xfrm>
        <a:graphic>
          <a:graphicData uri="http://schemas.openxmlformats.org/presentationml/2006/ole">
            <mc:AlternateContent xmlns:mc="http://schemas.openxmlformats.org/markup-compatibility/2006">
              <mc:Choice xmlns:v="urn:schemas-microsoft-com:vml" Requires="v">
                <p:oleObj spid="_x0000_s39952" name="Equation" r:id="rId4" imgW="914400" imgH="211680" progId="Equation.DSMT4">
                  <p:embed/>
                </p:oleObj>
              </mc:Choice>
              <mc:Fallback>
                <p:oleObj name="Equation" r:id="rId4" imgW="914400" imgH="211680" progId="Equation.DSMT4">
                  <p:embed/>
                  <p:pic>
                    <p:nvPicPr>
                      <p:cNvPr id="7" name="对象 6">
                        <a:extLst>
                          <a:ext uri="{FF2B5EF4-FFF2-40B4-BE49-F238E27FC236}">
                            <a16:creationId xmlns:a16="http://schemas.microsoft.com/office/drawing/2014/main" id="{50760134-C929-4D54-ADAB-09E55D761C16}"/>
                          </a:ext>
                        </a:extLst>
                      </p:cNvPr>
                      <p:cNvPicPr/>
                      <p:nvPr/>
                    </p:nvPicPr>
                    <p:blipFill>
                      <a:blip r:embed="rId5"/>
                      <a:stretch>
                        <a:fillRect/>
                      </a:stretch>
                    </p:blipFill>
                    <p:spPr>
                      <a:xfrm>
                        <a:off x="4114800" y="2209800"/>
                        <a:ext cx="914400" cy="211138"/>
                      </a:xfrm>
                      <a:prstGeom prst="rect">
                        <a:avLst/>
                      </a:prstGeom>
                    </p:spPr>
                  </p:pic>
                </p:oleObj>
              </mc:Fallback>
            </mc:AlternateContent>
          </a:graphicData>
        </a:graphic>
      </p:graphicFrame>
    </p:spTree>
    <p:extLst>
      <p:ext uri="{BB962C8B-B14F-4D97-AF65-F5344CB8AC3E}">
        <p14:creationId xmlns:p14="http://schemas.microsoft.com/office/powerpoint/2010/main" val="5258337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p:cNvPicPr>
          <p:nvPr/>
        </p:nvPicPr>
        <p:blipFill>
          <a:blip r:embed="rId3">
            <a:extLst>
              <a:ext uri="{28A0092B-C50C-407E-A947-70E740481C1C}">
                <a14:useLocalDpi xmlns:a14="http://schemas.microsoft.com/office/drawing/2010/main" val="0"/>
              </a:ext>
            </a:extLst>
          </a:blip>
          <a:stretch>
            <a:fillRect/>
          </a:stretch>
        </p:blipFill>
        <p:spPr>
          <a:xfrm>
            <a:off x="-82917" y="0"/>
            <a:ext cx="13004800" cy="9753600"/>
          </a:xfrm>
          <a:prstGeom prst="rect">
            <a:avLst/>
          </a:prstGeom>
        </p:spPr>
      </p:pic>
      <p:sp>
        <p:nvSpPr>
          <p:cNvPr id="3" name="TextBox 2"/>
          <p:cNvSpPr txBox="1"/>
          <p:nvPr/>
        </p:nvSpPr>
        <p:spPr>
          <a:xfrm>
            <a:off x="497209" y="482808"/>
            <a:ext cx="67326" cy="192360"/>
          </a:xfrm>
          <a:prstGeom prst="rect">
            <a:avLst/>
          </a:prstGeom>
          <a:noFill/>
        </p:spPr>
        <p:txBody>
          <a:bodyPr vert="horz" wrap="none" lIns="0" tIns="0" rIns="0" bIns="0" rtlCol="0">
            <a:spAutoFit/>
          </a:bodyPr>
          <a:lstStyle/>
          <a:p>
            <a:pPr>
              <a:lnSpc>
                <a:spcPts val="1500"/>
              </a:lnSpc>
            </a:pPr>
            <a:r>
              <a:rPr lang="en-US" altLang="zh-CN" sz="1500">
                <a:solidFill>
                  <a:srgbClr val="FFFFFF"/>
                </a:solidFill>
                <a:latin typeface="Times New Roman"/>
              </a:rPr>
              <a:t>•</a:t>
            </a:r>
            <a:endParaRPr lang="zh-CN" altLang="en-US" sz="1500">
              <a:solidFill>
                <a:srgbClr val="FFFFFF"/>
              </a:solidFill>
              <a:latin typeface="Times New Roman"/>
            </a:endParaRPr>
          </a:p>
        </p:txBody>
      </p:sp>
      <p:sp>
        <p:nvSpPr>
          <p:cNvPr id="4" name="TextBox 3"/>
          <p:cNvSpPr txBox="1"/>
          <p:nvPr/>
        </p:nvSpPr>
        <p:spPr>
          <a:xfrm>
            <a:off x="281309" y="44569"/>
            <a:ext cx="1538883" cy="256480"/>
          </a:xfrm>
          <a:prstGeom prst="rect">
            <a:avLst/>
          </a:prstGeom>
          <a:noFill/>
        </p:spPr>
        <p:txBody>
          <a:bodyPr vert="horz" wrap="none" lIns="0" tIns="0" rIns="0" bIns="0" rtlCol="0">
            <a:spAutoFit/>
          </a:bodyPr>
          <a:lstStyle/>
          <a:p>
            <a:pPr>
              <a:lnSpc>
                <a:spcPts val="2000"/>
              </a:lnSpc>
            </a:pPr>
            <a:r>
              <a:rPr lang="zh-CN" altLang="en-US" sz="2000">
                <a:solidFill>
                  <a:srgbClr val="FFFFFF"/>
                </a:solidFill>
                <a:latin typeface="微软雅黑"/>
              </a:rPr>
              <a:t>机器学习基础</a:t>
            </a:r>
          </a:p>
        </p:txBody>
      </p:sp>
      <p:sp>
        <p:nvSpPr>
          <p:cNvPr id="5" name="TextBox 4"/>
          <p:cNvSpPr txBox="1"/>
          <p:nvPr/>
        </p:nvSpPr>
        <p:spPr>
          <a:xfrm>
            <a:off x="-82917" y="434548"/>
            <a:ext cx="2821285"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深度前馈神经网络正则化</a:t>
            </a:r>
          </a:p>
        </p:txBody>
      </p:sp>
      <p:sp>
        <p:nvSpPr>
          <p:cNvPr id="6" name="TextBox 5"/>
          <p:cNvSpPr txBox="1"/>
          <p:nvPr/>
        </p:nvSpPr>
        <p:spPr>
          <a:xfrm>
            <a:off x="0" y="1068114"/>
            <a:ext cx="11883286" cy="5129609"/>
          </a:xfrm>
          <a:prstGeom prst="rect">
            <a:avLst/>
          </a:prstGeom>
          <a:noFill/>
        </p:spPr>
        <p:txBody>
          <a:bodyPr vert="horz" wrap="square" lIns="0" tIns="0" rIns="0" bIns="0" rtlCol="0">
            <a:spAutoFit/>
          </a:bodyPr>
          <a:lstStyle/>
          <a:p>
            <a:pPr algn="l">
              <a:lnSpc>
                <a:spcPts val="8000"/>
              </a:lnSpc>
            </a:pPr>
            <a:r>
              <a:rPr lang="zh-CN" altLang="en-US" sz="2800" b="1" dirty="0">
                <a:solidFill>
                  <a:srgbClr val="FF0000"/>
                </a:solidFill>
                <a:latin typeface="宋体" panose="02010600030101010101" pitchFamily="2" charset="-122"/>
                <a:ea typeface="宋体" panose="02010600030101010101" pitchFamily="2" charset="-122"/>
              </a:rPr>
              <a:t>正则化策略：</a:t>
            </a:r>
            <a:endParaRPr lang="en-US" altLang="zh-CN" sz="2800" b="1" dirty="0">
              <a:solidFill>
                <a:srgbClr val="FF0000"/>
              </a:solidFill>
              <a:latin typeface="宋体" panose="02010600030101010101" pitchFamily="2" charset="-122"/>
              <a:ea typeface="宋体" panose="02010600030101010101" pitchFamily="2" charset="-122"/>
            </a:endParaRPr>
          </a:p>
          <a:p>
            <a:pPr algn="l">
              <a:lnSpc>
                <a:spcPts val="8000"/>
              </a:lnSpc>
            </a:pPr>
            <a:r>
              <a:rPr lang="en-US" altLang="zh-CN" sz="2800" b="1" dirty="0">
                <a:solidFill>
                  <a:srgbClr val="FF0000"/>
                </a:solidFill>
                <a:latin typeface="宋体" panose="02010600030101010101" pitchFamily="2" charset="-122"/>
                <a:ea typeface="宋体" panose="02010600030101010101" pitchFamily="2" charset="-122"/>
              </a:rPr>
              <a:t>5.</a:t>
            </a:r>
            <a:r>
              <a:rPr lang="zh-CN" altLang="en-US" sz="2800" b="1" dirty="0">
                <a:solidFill>
                  <a:srgbClr val="FF0000"/>
                </a:solidFill>
                <a:latin typeface="宋体" panose="02010600030101010101" pitchFamily="2" charset="-122"/>
                <a:ea typeface="宋体" panose="02010600030101010101" pitchFamily="2" charset="-122"/>
              </a:rPr>
              <a:t>多任务学习</a:t>
            </a:r>
            <a:endParaRPr lang="en-US" altLang="zh-CN" sz="2800" b="1" dirty="0">
              <a:solidFill>
                <a:srgbClr val="FF0000"/>
              </a:solidFill>
              <a:latin typeface="宋体" panose="02010600030101010101" pitchFamily="2" charset="-122"/>
              <a:ea typeface="宋体" panose="02010600030101010101" pitchFamily="2" charset="-122"/>
            </a:endParaRPr>
          </a:p>
          <a:p>
            <a:pPr algn="l">
              <a:lnSpc>
                <a:spcPts val="8000"/>
              </a:lnSpc>
            </a:pPr>
            <a:r>
              <a:rPr lang="zh-CN" altLang="en-US" sz="2800" b="1" dirty="0">
                <a:solidFill>
                  <a:schemeClr val="tx1"/>
                </a:solidFill>
                <a:latin typeface="宋体" panose="02010600030101010101" pitchFamily="2" charset="-122"/>
                <a:ea typeface="宋体" panose="02010600030101010101" pitchFamily="2" charset="-122"/>
              </a:rPr>
              <a:t>在多个任务之间共享表示。</a:t>
            </a:r>
            <a:endParaRPr lang="en-US" altLang="zh-CN" sz="2800" b="1" dirty="0">
              <a:solidFill>
                <a:schemeClr val="tx1"/>
              </a:solidFill>
              <a:latin typeface="宋体" panose="02010600030101010101" pitchFamily="2" charset="-122"/>
              <a:ea typeface="宋体" panose="02010600030101010101" pitchFamily="2" charset="-122"/>
            </a:endParaRPr>
          </a:p>
          <a:p>
            <a:pPr algn="l">
              <a:lnSpc>
                <a:spcPts val="8000"/>
              </a:lnSpc>
            </a:pPr>
            <a:endParaRPr lang="en-US" altLang="zh-CN" sz="2800" b="1" dirty="0">
              <a:latin typeface="宋体" panose="02010600030101010101" pitchFamily="2" charset="-122"/>
              <a:ea typeface="宋体" panose="02010600030101010101" pitchFamily="2" charset="-122"/>
            </a:endParaRPr>
          </a:p>
          <a:p>
            <a:pPr algn="l">
              <a:lnSpc>
                <a:spcPts val="8000"/>
              </a:lnSpc>
            </a:pPr>
            <a:endParaRPr lang="en-US" altLang="zh-CN" sz="2800" b="1" dirty="0">
              <a:latin typeface="宋体" panose="02010600030101010101" pitchFamily="2" charset="-122"/>
              <a:ea typeface="宋体" panose="02010600030101010101" pitchFamily="2" charset="-122"/>
            </a:endParaRPr>
          </a:p>
        </p:txBody>
      </p:sp>
      <p:graphicFrame>
        <p:nvGraphicFramePr>
          <p:cNvPr id="7" name="对象 6">
            <a:extLst>
              <a:ext uri="{FF2B5EF4-FFF2-40B4-BE49-F238E27FC236}">
                <a16:creationId xmlns:a16="http://schemas.microsoft.com/office/drawing/2014/main" id="{50760134-C929-4D54-ADAB-09E55D761C16}"/>
              </a:ext>
            </a:extLst>
          </p:cNvPr>
          <p:cNvGraphicFramePr>
            <a:graphicFrameLocks noChangeAspect="1"/>
          </p:cNvGraphicFramePr>
          <p:nvPr/>
        </p:nvGraphicFramePr>
        <p:xfrm>
          <a:off x="4114800" y="2209800"/>
          <a:ext cx="914400" cy="211138"/>
        </p:xfrm>
        <a:graphic>
          <a:graphicData uri="http://schemas.openxmlformats.org/presentationml/2006/ole">
            <mc:AlternateContent xmlns:mc="http://schemas.openxmlformats.org/markup-compatibility/2006">
              <mc:Choice xmlns:v="urn:schemas-microsoft-com:vml" Requires="v">
                <p:oleObj spid="_x0000_s40977" name="Equation" r:id="rId4" imgW="914400" imgH="211680" progId="Equation.DSMT4">
                  <p:embed/>
                </p:oleObj>
              </mc:Choice>
              <mc:Fallback>
                <p:oleObj name="Equation" r:id="rId4" imgW="914400" imgH="211680" progId="Equation.DSMT4">
                  <p:embed/>
                  <p:pic>
                    <p:nvPicPr>
                      <p:cNvPr id="7" name="对象 6">
                        <a:extLst>
                          <a:ext uri="{FF2B5EF4-FFF2-40B4-BE49-F238E27FC236}">
                            <a16:creationId xmlns:a16="http://schemas.microsoft.com/office/drawing/2014/main" id="{50760134-C929-4D54-ADAB-09E55D761C16}"/>
                          </a:ext>
                        </a:extLst>
                      </p:cNvPr>
                      <p:cNvPicPr/>
                      <p:nvPr/>
                    </p:nvPicPr>
                    <p:blipFill>
                      <a:blip r:embed="rId5"/>
                      <a:stretch>
                        <a:fillRect/>
                      </a:stretch>
                    </p:blipFill>
                    <p:spPr>
                      <a:xfrm>
                        <a:off x="4114800" y="2209800"/>
                        <a:ext cx="914400" cy="211138"/>
                      </a:xfrm>
                      <a:prstGeom prst="rect">
                        <a:avLst/>
                      </a:prstGeom>
                    </p:spPr>
                  </p:pic>
                </p:oleObj>
              </mc:Fallback>
            </mc:AlternateContent>
          </a:graphicData>
        </a:graphic>
      </p:graphicFrame>
      <p:pic>
        <p:nvPicPr>
          <p:cNvPr id="8" name="图片 7">
            <a:extLst>
              <a:ext uri="{FF2B5EF4-FFF2-40B4-BE49-F238E27FC236}">
                <a16:creationId xmlns:a16="http://schemas.microsoft.com/office/drawing/2014/main" id="{A4A7358D-9E1B-4FD0-ADFF-53793ABE85C0}"/>
              </a:ext>
            </a:extLst>
          </p:cNvPr>
          <p:cNvPicPr>
            <a:picLocks noChangeAspect="1"/>
          </p:cNvPicPr>
          <p:nvPr/>
        </p:nvPicPr>
        <p:blipFill>
          <a:blip r:embed="rId6"/>
          <a:stretch>
            <a:fillRect/>
          </a:stretch>
        </p:blipFill>
        <p:spPr>
          <a:xfrm>
            <a:off x="5029200" y="2209800"/>
            <a:ext cx="6569242" cy="7235262"/>
          </a:xfrm>
          <a:prstGeom prst="rect">
            <a:avLst/>
          </a:prstGeom>
        </p:spPr>
      </p:pic>
    </p:spTree>
    <p:extLst>
      <p:ext uri="{BB962C8B-B14F-4D97-AF65-F5344CB8AC3E}">
        <p14:creationId xmlns:p14="http://schemas.microsoft.com/office/powerpoint/2010/main" val="113441555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p:cNvPicPr>
          <p:nvPr/>
        </p:nvPicPr>
        <p:blipFill>
          <a:blip r:embed="rId3">
            <a:extLst>
              <a:ext uri="{28A0092B-C50C-407E-A947-70E740481C1C}">
                <a14:useLocalDpi xmlns:a14="http://schemas.microsoft.com/office/drawing/2010/main" val="0"/>
              </a:ext>
            </a:extLst>
          </a:blip>
          <a:stretch>
            <a:fillRect/>
          </a:stretch>
        </p:blipFill>
        <p:spPr>
          <a:xfrm>
            <a:off x="-90487" y="-27620"/>
            <a:ext cx="13004800" cy="9753600"/>
          </a:xfrm>
          <a:prstGeom prst="rect">
            <a:avLst/>
          </a:prstGeom>
        </p:spPr>
      </p:pic>
      <p:sp>
        <p:nvSpPr>
          <p:cNvPr id="3" name="TextBox 2"/>
          <p:cNvSpPr txBox="1"/>
          <p:nvPr/>
        </p:nvSpPr>
        <p:spPr>
          <a:xfrm>
            <a:off x="497209" y="482808"/>
            <a:ext cx="67326" cy="192360"/>
          </a:xfrm>
          <a:prstGeom prst="rect">
            <a:avLst/>
          </a:prstGeom>
          <a:noFill/>
        </p:spPr>
        <p:txBody>
          <a:bodyPr vert="horz" wrap="none" lIns="0" tIns="0" rIns="0" bIns="0" rtlCol="0">
            <a:spAutoFit/>
          </a:bodyPr>
          <a:lstStyle/>
          <a:p>
            <a:pPr>
              <a:lnSpc>
                <a:spcPts val="1500"/>
              </a:lnSpc>
            </a:pPr>
            <a:r>
              <a:rPr lang="en-US" altLang="zh-CN" sz="1500">
                <a:solidFill>
                  <a:srgbClr val="FFFFFF"/>
                </a:solidFill>
                <a:latin typeface="Times New Roman"/>
              </a:rPr>
              <a:t>•</a:t>
            </a:r>
            <a:endParaRPr lang="zh-CN" altLang="en-US" sz="1500">
              <a:solidFill>
                <a:srgbClr val="FFFFFF"/>
              </a:solidFill>
              <a:latin typeface="Times New Roman"/>
            </a:endParaRPr>
          </a:p>
        </p:txBody>
      </p:sp>
      <p:sp>
        <p:nvSpPr>
          <p:cNvPr id="4" name="TextBox 3"/>
          <p:cNvSpPr txBox="1"/>
          <p:nvPr/>
        </p:nvSpPr>
        <p:spPr>
          <a:xfrm>
            <a:off x="281309" y="44569"/>
            <a:ext cx="1538883" cy="256480"/>
          </a:xfrm>
          <a:prstGeom prst="rect">
            <a:avLst/>
          </a:prstGeom>
          <a:noFill/>
        </p:spPr>
        <p:txBody>
          <a:bodyPr vert="horz" wrap="none" lIns="0" tIns="0" rIns="0" bIns="0" rtlCol="0">
            <a:spAutoFit/>
          </a:bodyPr>
          <a:lstStyle/>
          <a:p>
            <a:pPr>
              <a:lnSpc>
                <a:spcPts val="2000"/>
              </a:lnSpc>
            </a:pPr>
            <a:r>
              <a:rPr lang="zh-CN" altLang="en-US" sz="2000">
                <a:solidFill>
                  <a:srgbClr val="FFFFFF"/>
                </a:solidFill>
                <a:latin typeface="微软雅黑"/>
              </a:rPr>
              <a:t>机器学习基础</a:t>
            </a:r>
          </a:p>
        </p:txBody>
      </p:sp>
      <p:sp>
        <p:nvSpPr>
          <p:cNvPr id="5" name="TextBox 4"/>
          <p:cNvSpPr txBox="1"/>
          <p:nvPr/>
        </p:nvSpPr>
        <p:spPr>
          <a:xfrm>
            <a:off x="-82917" y="434548"/>
            <a:ext cx="2821285"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深度前馈神经网络正则化</a:t>
            </a:r>
          </a:p>
        </p:txBody>
      </p:sp>
      <p:sp>
        <p:nvSpPr>
          <p:cNvPr id="6" name="TextBox 5"/>
          <p:cNvSpPr txBox="1"/>
          <p:nvPr/>
        </p:nvSpPr>
        <p:spPr>
          <a:xfrm>
            <a:off x="0" y="983893"/>
            <a:ext cx="11883286" cy="6985567"/>
          </a:xfrm>
          <a:prstGeom prst="rect">
            <a:avLst/>
          </a:prstGeom>
          <a:noFill/>
        </p:spPr>
        <p:txBody>
          <a:bodyPr vert="horz" wrap="square" lIns="0" tIns="0" rIns="0" bIns="0" rtlCol="0">
            <a:spAutoFit/>
          </a:bodyPr>
          <a:lstStyle/>
          <a:p>
            <a:pPr algn="l">
              <a:lnSpc>
                <a:spcPts val="8000"/>
              </a:lnSpc>
            </a:pPr>
            <a:r>
              <a:rPr lang="zh-CN" altLang="en-US" sz="2800" b="1" dirty="0">
                <a:solidFill>
                  <a:srgbClr val="FF0000"/>
                </a:solidFill>
                <a:latin typeface="宋体" panose="02010600030101010101" pitchFamily="2" charset="-122"/>
                <a:ea typeface="宋体" panose="02010600030101010101" pitchFamily="2" charset="-122"/>
              </a:rPr>
              <a:t>正则化策略：</a:t>
            </a:r>
            <a:endParaRPr lang="en-US" altLang="zh-CN" sz="2800" b="1" dirty="0">
              <a:solidFill>
                <a:srgbClr val="FF0000"/>
              </a:solidFill>
              <a:latin typeface="宋体" panose="02010600030101010101" pitchFamily="2" charset="-122"/>
              <a:ea typeface="宋体" panose="02010600030101010101" pitchFamily="2" charset="-122"/>
            </a:endParaRPr>
          </a:p>
          <a:p>
            <a:pPr algn="l">
              <a:lnSpc>
                <a:spcPts val="8000"/>
              </a:lnSpc>
            </a:pPr>
            <a:r>
              <a:rPr lang="en-US" altLang="zh-CN" sz="2800" b="1" dirty="0">
                <a:solidFill>
                  <a:srgbClr val="FF0000"/>
                </a:solidFill>
                <a:latin typeface="宋体" panose="02010600030101010101" pitchFamily="2" charset="-122"/>
                <a:ea typeface="宋体" panose="02010600030101010101" pitchFamily="2" charset="-122"/>
              </a:rPr>
              <a:t>6.</a:t>
            </a:r>
            <a:r>
              <a:rPr lang="zh-CN" altLang="en-US" sz="2800" b="1" dirty="0">
                <a:solidFill>
                  <a:srgbClr val="FF0000"/>
                </a:solidFill>
                <a:latin typeface="宋体" panose="02010600030101010101" pitchFamily="2" charset="-122"/>
                <a:ea typeface="宋体" panose="02010600030101010101" pitchFamily="2" charset="-122"/>
              </a:rPr>
              <a:t>提前终止</a:t>
            </a:r>
            <a:endParaRPr lang="en-US" altLang="zh-CN" sz="2800" b="1" dirty="0">
              <a:solidFill>
                <a:srgbClr val="FF0000"/>
              </a:solidFill>
              <a:latin typeface="宋体" panose="02010600030101010101" pitchFamily="2" charset="-122"/>
              <a:ea typeface="宋体" panose="02010600030101010101" pitchFamily="2" charset="-122"/>
            </a:endParaRPr>
          </a:p>
          <a:p>
            <a:pPr algn="l">
              <a:lnSpc>
                <a:spcPts val="8000"/>
              </a:lnSpc>
            </a:pPr>
            <a:r>
              <a:rPr lang="zh-CN" altLang="en-US" sz="2800" b="1" dirty="0">
                <a:solidFill>
                  <a:schemeClr val="tx1"/>
                </a:solidFill>
                <a:latin typeface="宋体" panose="02010600030101010101" pitchFamily="2" charset="-122"/>
                <a:ea typeface="宋体" panose="02010600030101010101" pitchFamily="2" charset="-122"/>
              </a:rPr>
              <a:t>将数据集分为训练集和测试集，测试集用来探测最优的模型。当探测到最优模型，则训练终止。</a:t>
            </a:r>
            <a:endParaRPr lang="en-US" altLang="zh-CN" sz="2800" b="1" dirty="0">
              <a:solidFill>
                <a:schemeClr val="tx1"/>
              </a:solidFill>
              <a:latin typeface="宋体" panose="02010600030101010101" pitchFamily="2" charset="-122"/>
              <a:ea typeface="宋体" panose="02010600030101010101" pitchFamily="2" charset="-122"/>
            </a:endParaRPr>
          </a:p>
          <a:p>
            <a:pPr algn="l">
              <a:lnSpc>
                <a:spcPts val="8000"/>
              </a:lnSpc>
            </a:pPr>
            <a:r>
              <a:rPr lang="zh-CN" altLang="en-US" sz="2800" b="1" dirty="0">
                <a:solidFill>
                  <a:schemeClr val="tx1"/>
                </a:solidFill>
                <a:latin typeface="宋体" panose="02010600030101010101" pitchFamily="2" charset="-122"/>
                <a:ea typeface="宋体" panose="02010600030101010101" pitchFamily="2" charset="-122"/>
              </a:rPr>
              <a:t>提前终止是一种正则化方法，其效果好于范数惩罚。</a:t>
            </a:r>
            <a:endParaRPr lang="en-US" altLang="zh-CN" sz="2800" b="1" dirty="0">
              <a:solidFill>
                <a:schemeClr val="tx1"/>
              </a:solidFill>
              <a:latin typeface="宋体" panose="02010600030101010101" pitchFamily="2" charset="-122"/>
              <a:ea typeface="宋体" panose="02010600030101010101" pitchFamily="2" charset="-122"/>
            </a:endParaRPr>
          </a:p>
          <a:p>
            <a:pPr algn="l">
              <a:lnSpc>
                <a:spcPts val="8000"/>
              </a:lnSpc>
            </a:pPr>
            <a:endParaRPr lang="en-US" altLang="zh-CN" sz="2800" b="1" dirty="0">
              <a:latin typeface="宋体" panose="02010600030101010101" pitchFamily="2" charset="-122"/>
              <a:ea typeface="宋体" panose="02010600030101010101" pitchFamily="2" charset="-122"/>
            </a:endParaRPr>
          </a:p>
          <a:p>
            <a:pPr algn="l">
              <a:lnSpc>
                <a:spcPts val="8000"/>
              </a:lnSpc>
            </a:pPr>
            <a:endParaRPr lang="en-US" altLang="zh-CN" sz="2800" b="1" dirty="0">
              <a:latin typeface="宋体" panose="02010600030101010101" pitchFamily="2" charset="-122"/>
              <a:ea typeface="宋体" panose="02010600030101010101" pitchFamily="2" charset="-122"/>
            </a:endParaRPr>
          </a:p>
        </p:txBody>
      </p:sp>
      <p:graphicFrame>
        <p:nvGraphicFramePr>
          <p:cNvPr id="7" name="对象 6">
            <a:extLst>
              <a:ext uri="{FF2B5EF4-FFF2-40B4-BE49-F238E27FC236}">
                <a16:creationId xmlns:a16="http://schemas.microsoft.com/office/drawing/2014/main" id="{50760134-C929-4D54-ADAB-09E55D761C16}"/>
              </a:ext>
            </a:extLst>
          </p:cNvPr>
          <p:cNvGraphicFramePr>
            <a:graphicFrameLocks noChangeAspect="1"/>
          </p:cNvGraphicFramePr>
          <p:nvPr/>
        </p:nvGraphicFramePr>
        <p:xfrm>
          <a:off x="4114800" y="2209800"/>
          <a:ext cx="914400" cy="211138"/>
        </p:xfrm>
        <a:graphic>
          <a:graphicData uri="http://schemas.openxmlformats.org/presentationml/2006/ole">
            <mc:AlternateContent xmlns:mc="http://schemas.openxmlformats.org/markup-compatibility/2006">
              <mc:Choice xmlns:v="urn:schemas-microsoft-com:vml" Requires="v">
                <p:oleObj spid="_x0000_s43024" name="Equation" r:id="rId4" imgW="914400" imgH="211680" progId="Equation.DSMT4">
                  <p:embed/>
                </p:oleObj>
              </mc:Choice>
              <mc:Fallback>
                <p:oleObj name="Equation" r:id="rId4" imgW="914400" imgH="211680" progId="Equation.DSMT4">
                  <p:embed/>
                  <p:pic>
                    <p:nvPicPr>
                      <p:cNvPr id="7" name="对象 6">
                        <a:extLst>
                          <a:ext uri="{FF2B5EF4-FFF2-40B4-BE49-F238E27FC236}">
                            <a16:creationId xmlns:a16="http://schemas.microsoft.com/office/drawing/2014/main" id="{50760134-C929-4D54-ADAB-09E55D761C16}"/>
                          </a:ext>
                        </a:extLst>
                      </p:cNvPr>
                      <p:cNvPicPr/>
                      <p:nvPr/>
                    </p:nvPicPr>
                    <p:blipFill>
                      <a:blip r:embed="rId5"/>
                      <a:stretch>
                        <a:fillRect/>
                      </a:stretch>
                    </p:blipFill>
                    <p:spPr>
                      <a:xfrm>
                        <a:off x="4114800" y="2209800"/>
                        <a:ext cx="914400" cy="211138"/>
                      </a:xfrm>
                      <a:prstGeom prst="rect">
                        <a:avLst/>
                      </a:prstGeom>
                    </p:spPr>
                  </p:pic>
                </p:oleObj>
              </mc:Fallback>
            </mc:AlternateContent>
          </a:graphicData>
        </a:graphic>
      </p:graphicFrame>
    </p:spTree>
    <p:extLst>
      <p:ext uri="{BB962C8B-B14F-4D97-AF65-F5344CB8AC3E}">
        <p14:creationId xmlns:p14="http://schemas.microsoft.com/office/powerpoint/2010/main" val="50361980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p:cNvPicPr>
          <p:nvPr/>
        </p:nvPicPr>
        <p:blipFill>
          <a:blip r:embed="rId3">
            <a:extLst>
              <a:ext uri="{28A0092B-C50C-407E-A947-70E740481C1C}">
                <a14:useLocalDpi xmlns:a14="http://schemas.microsoft.com/office/drawing/2010/main" val="0"/>
              </a:ext>
            </a:extLst>
          </a:blip>
          <a:stretch>
            <a:fillRect/>
          </a:stretch>
        </p:blipFill>
        <p:spPr>
          <a:xfrm>
            <a:off x="-90487" y="-27620"/>
            <a:ext cx="13004800" cy="9753600"/>
          </a:xfrm>
          <a:prstGeom prst="rect">
            <a:avLst/>
          </a:prstGeom>
        </p:spPr>
      </p:pic>
      <p:sp>
        <p:nvSpPr>
          <p:cNvPr id="3" name="TextBox 2"/>
          <p:cNvSpPr txBox="1"/>
          <p:nvPr/>
        </p:nvSpPr>
        <p:spPr>
          <a:xfrm>
            <a:off x="497209" y="482808"/>
            <a:ext cx="67326" cy="192360"/>
          </a:xfrm>
          <a:prstGeom prst="rect">
            <a:avLst/>
          </a:prstGeom>
          <a:noFill/>
        </p:spPr>
        <p:txBody>
          <a:bodyPr vert="horz" wrap="none" lIns="0" tIns="0" rIns="0" bIns="0" rtlCol="0">
            <a:spAutoFit/>
          </a:bodyPr>
          <a:lstStyle/>
          <a:p>
            <a:pPr>
              <a:lnSpc>
                <a:spcPts val="1500"/>
              </a:lnSpc>
            </a:pPr>
            <a:r>
              <a:rPr lang="en-US" altLang="zh-CN" sz="1500">
                <a:solidFill>
                  <a:srgbClr val="FFFFFF"/>
                </a:solidFill>
                <a:latin typeface="Times New Roman"/>
              </a:rPr>
              <a:t>•</a:t>
            </a:r>
            <a:endParaRPr lang="zh-CN" altLang="en-US" sz="1500">
              <a:solidFill>
                <a:srgbClr val="FFFFFF"/>
              </a:solidFill>
              <a:latin typeface="Times New Roman"/>
            </a:endParaRPr>
          </a:p>
        </p:txBody>
      </p:sp>
      <p:sp>
        <p:nvSpPr>
          <p:cNvPr id="4" name="TextBox 3"/>
          <p:cNvSpPr txBox="1"/>
          <p:nvPr/>
        </p:nvSpPr>
        <p:spPr>
          <a:xfrm>
            <a:off x="281309" y="44569"/>
            <a:ext cx="1538883" cy="256480"/>
          </a:xfrm>
          <a:prstGeom prst="rect">
            <a:avLst/>
          </a:prstGeom>
          <a:noFill/>
        </p:spPr>
        <p:txBody>
          <a:bodyPr vert="horz" wrap="none" lIns="0" tIns="0" rIns="0" bIns="0" rtlCol="0">
            <a:spAutoFit/>
          </a:bodyPr>
          <a:lstStyle/>
          <a:p>
            <a:pPr>
              <a:lnSpc>
                <a:spcPts val="2000"/>
              </a:lnSpc>
            </a:pPr>
            <a:r>
              <a:rPr lang="zh-CN" altLang="en-US" sz="2000">
                <a:solidFill>
                  <a:srgbClr val="FFFFFF"/>
                </a:solidFill>
                <a:latin typeface="微软雅黑"/>
              </a:rPr>
              <a:t>机器学习基础</a:t>
            </a:r>
          </a:p>
        </p:txBody>
      </p:sp>
      <p:sp>
        <p:nvSpPr>
          <p:cNvPr id="5" name="TextBox 4"/>
          <p:cNvSpPr txBox="1"/>
          <p:nvPr/>
        </p:nvSpPr>
        <p:spPr>
          <a:xfrm>
            <a:off x="-82917" y="434548"/>
            <a:ext cx="2821285"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深度前馈神经网络正则化</a:t>
            </a:r>
          </a:p>
        </p:txBody>
      </p:sp>
      <p:sp>
        <p:nvSpPr>
          <p:cNvPr id="6" name="TextBox 5"/>
          <p:cNvSpPr txBox="1"/>
          <p:nvPr/>
        </p:nvSpPr>
        <p:spPr>
          <a:xfrm>
            <a:off x="12032" y="983893"/>
            <a:ext cx="11883286" cy="8207375"/>
          </a:xfrm>
          <a:prstGeom prst="rect">
            <a:avLst/>
          </a:prstGeom>
          <a:noFill/>
        </p:spPr>
        <p:txBody>
          <a:bodyPr vert="horz" wrap="square" lIns="0" tIns="0" rIns="0" bIns="0" rtlCol="0">
            <a:spAutoFit/>
          </a:bodyPr>
          <a:lstStyle/>
          <a:p>
            <a:pPr algn="l">
              <a:lnSpc>
                <a:spcPts val="8000"/>
              </a:lnSpc>
            </a:pPr>
            <a:r>
              <a:rPr lang="zh-CN" altLang="en-US" sz="2800" b="1" dirty="0">
                <a:solidFill>
                  <a:srgbClr val="FF0000"/>
                </a:solidFill>
                <a:latin typeface="宋体" panose="02010600030101010101" pitchFamily="2" charset="-122"/>
                <a:ea typeface="宋体" panose="02010600030101010101" pitchFamily="2" charset="-122"/>
              </a:rPr>
              <a:t>正则化策略：</a:t>
            </a:r>
            <a:endParaRPr lang="en-US" altLang="zh-CN" sz="2800" b="1" dirty="0">
              <a:solidFill>
                <a:srgbClr val="FF0000"/>
              </a:solidFill>
              <a:latin typeface="宋体" panose="02010600030101010101" pitchFamily="2" charset="-122"/>
              <a:ea typeface="宋体" panose="02010600030101010101" pitchFamily="2" charset="-122"/>
            </a:endParaRPr>
          </a:p>
          <a:p>
            <a:pPr algn="l">
              <a:lnSpc>
                <a:spcPts val="8000"/>
              </a:lnSpc>
            </a:pPr>
            <a:r>
              <a:rPr lang="en-US" altLang="zh-CN" sz="2800" b="1" dirty="0">
                <a:solidFill>
                  <a:srgbClr val="FF0000"/>
                </a:solidFill>
                <a:latin typeface="宋体" panose="02010600030101010101" pitchFamily="2" charset="-122"/>
                <a:ea typeface="宋体" panose="02010600030101010101" pitchFamily="2" charset="-122"/>
              </a:rPr>
              <a:t>8.</a:t>
            </a:r>
            <a:r>
              <a:rPr lang="zh-CN" altLang="en-US" sz="2800" b="1" dirty="0">
                <a:solidFill>
                  <a:srgbClr val="FF0000"/>
                </a:solidFill>
                <a:latin typeface="宋体" panose="02010600030101010101" pitchFamily="2" charset="-122"/>
                <a:ea typeface="宋体" panose="02010600030101010101" pitchFamily="2" charset="-122"/>
              </a:rPr>
              <a:t>参数绑定与参数共享</a:t>
            </a:r>
            <a:endParaRPr lang="en-US" altLang="zh-CN" sz="2800" b="1" dirty="0">
              <a:solidFill>
                <a:srgbClr val="FF0000"/>
              </a:solidFill>
              <a:latin typeface="宋体" panose="02010600030101010101" pitchFamily="2" charset="-122"/>
              <a:ea typeface="宋体" panose="02010600030101010101" pitchFamily="2" charset="-122"/>
            </a:endParaRPr>
          </a:p>
          <a:p>
            <a:pPr algn="l">
              <a:lnSpc>
                <a:spcPts val="8000"/>
              </a:lnSpc>
            </a:pPr>
            <a:r>
              <a:rPr lang="zh-CN" altLang="en-US" sz="2800" b="1" dirty="0">
                <a:solidFill>
                  <a:srgbClr val="FF0000"/>
                </a:solidFill>
                <a:latin typeface="宋体" panose="02010600030101010101" pitchFamily="2" charset="-122"/>
                <a:ea typeface="宋体" panose="02010600030101010101" pitchFamily="2" charset="-122"/>
              </a:rPr>
              <a:t>设置两个模型：</a:t>
            </a:r>
            <a:endParaRPr lang="en-US" altLang="zh-CN" sz="2800" b="1" dirty="0">
              <a:solidFill>
                <a:srgbClr val="FF0000"/>
              </a:solidFill>
              <a:latin typeface="宋体" panose="02010600030101010101" pitchFamily="2" charset="-122"/>
              <a:ea typeface="宋体" panose="02010600030101010101" pitchFamily="2" charset="-122"/>
            </a:endParaRPr>
          </a:p>
          <a:p>
            <a:pPr algn="l">
              <a:lnSpc>
                <a:spcPts val="8000"/>
              </a:lnSpc>
            </a:pPr>
            <a:endParaRPr lang="en-US" altLang="zh-CN" sz="2800" b="1" dirty="0">
              <a:solidFill>
                <a:srgbClr val="FF0000"/>
              </a:solidFill>
              <a:latin typeface="宋体" panose="02010600030101010101" pitchFamily="2" charset="-122"/>
              <a:ea typeface="宋体" panose="02010600030101010101" pitchFamily="2" charset="-122"/>
            </a:endParaRPr>
          </a:p>
          <a:p>
            <a:pPr algn="l">
              <a:lnSpc>
                <a:spcPts val="8000"/>
              </a:lnSpc>
            </a:pPr>
            <a:endParaRPr lang="en-US" altLang="zh-CN" sz="2800" b="1" dirty="0">
              <a:solidFill>
                <a:srgbClr val="FF0000"/>
              </a:solidFill>
              <a:latin typeface="宋体" panose="02010600030101010101" pitchFamily="2" charset="-122"/>
              <a:ea typeface="宋体" panose="02010600030101010101" pitchFamily="2" charset="-122"/>
            </a:endParaRPr>
          </a:p>
          <a:p>
            <a:pPr algn="l">
              <a:lnSpc>
                <a:spcPts val="8000"/>
              </a:lnSpc>
            </a:pPr>
            <a:r>
              <a:rPr lang="zh-CN" altLang="en-US" sz="2800" b="1" dirty="0">
                <a:solidFill>
                  <a:srgbClr val="FF0000"/>
                </a:solidFill>
                <a:latin typeface="宋体" panose="02010600030101010101" pitchFamily="2" charset="-122"/>
                <a:ea typeface="宋体" panose="02010600030101010101" pitchFamily="2" charset="-122"/>
              </a:rPr>
              <a:t>设置模型惩罚：</a:t>
            </a:r>
            <a:endParaRPr lang="en-US" altLang="zh-CN" sz="2800" b="1" dirty="0">
              <a:solidFill>
                <a:srgbClr val="FF0000"/>
              </a:solidFill>
              <a:latin typeface="宋体" panose="02010600030101010101" pitchFamily="2" charset="-122"/>
              <a:ea typeface="宋体" panose="02010600030101010101" pitchFamily="2" charset="-122"/>
            </a:endParaRPr>
          </a:p>
          <a:p>
            <a:pPr algn="l">
              <a:lnSpc>
                <a:spcPts val="8000"/>
              </a:lnSpc>
            </a:pPr>
            <a:endParaRPr lang="en-US" altLang="zh-CN" sz="2800" b="1" dirty="0">
              <a:solidFill>
                <a:srgbClr val="FF0000"/>
              </a:solidFill>
              <a:latin typeface="宋体" panose="02010600030101010101" pitchFamily="2" charset="-122"/>
              <a:ea typeface="宋体" panose="02010600030101010101" pitchFamily="2" charset="-122"/>
            </a:endParaRPr>
          </a:p>
          <a:p>
            <a:pPr algn="l">
              <a:lnSpc>
                <a:spcPts val="8000"/>
              </a:lnSpc>
            </a:pPr>
            <a:r>
              <a:rPr lang="zh-CN" altLang="en-US" sz="2800" b="1" dirty="0">
                <a:solidFill>
                  <a:srgbClr val="FF0000"/>
                </a:solidFill>
                <a:latin typeface="宋体" panose="02010600030101010101" pitchFamily="2" charset="-122"/>
                <a:ea typeface="宋体" panose="02010600030101010101" pitchFamily="2" charset="-122"/>
              </a:rPr>
              <a:t>参数共享：</a:t>
            </a:r>
            <a:r>
              <a:rPr lang="zh-CN" altLang="en-US" sz="2800" b="1" dirty="0">
                <a:solidFill>
                  <a:schemeClr val="tx1"/>
                </a:solidFill>
                <a:latin typeface="宋体" panose="02010600030101010101" pitchFamily="2" charset="-122"/>
                <a:ea typeface="宋体" panose="02010600030101010101" pitchFamily="2" charset="-122"/>
              </a:rPr>
              <a:t>要求模型</a:t>
            </a:r>
            <a:r>
              <a:rPr lang="en-US" altLang="zh-CN" sz="2800" b="1" dirty="0">
                <a:solidFill>
                  <a:schemeClr val="tx1"/>
                </a:solidFill>
                <a:latin typeface="宋体" panose="02010600030101010101" pitchFamily="2" charset="-122"/>
                <a:ea typeface="宋体" panose="02010600030101010101" pitchFamily="2" charset="-122"/>
              </a:rPr>
              <a:t>A</a:t>
            </a:r>
            <a:r>
              <a:rPr lang="zh-CN" altLang="en-US" sz="2800" b="1" dirty="0">
                <a:solidFill>
                  <a:schemeClr val="tx1"/>
                </a:solidFill>
                <a:latin typeface="宋体" panose="02010600030101010101" pitchFamily="2" charset="-122"/>
                <a:ea typeface="宋体" panose="02010600030101010101" pitchFamily="2" charset="-122"/>
              </a:rPr>
              <a:t>中参数与模型</a:t>
            </a:r>
            <a:r>
              <a:rPr lang="en-US" altLang="zh-CN" sz="2800" b="1" dirty="0">
                <a:solidFill>
                  <a:schemeClr val="tx1"/>
                </a:solidFill>
                <a:latin typeface="宋体" panose="02010600030101010101" pitchFamily="2" charset="-122"/>
                <a:ea typeface="宋体" panose="02010600030101010101" pitchFamily="2" charset="-122"/>
              </a:rPr>
              <a:t>B</a:t>
            </a:r>
            <a:r>
              <a:rPr lang="zh-CN" altLang="en-US" sz="2800" b="1" dirty="0">
                <a:solidFill>
                  <a:schemeClr val="tx1"/>
                </a:solidFill>
                <a:latin typeface="宋体" panose="02010600030101010101" pitchFamily="2" charset="-122"/>
                <a:ea typeface="宋体" panose="02010600030101010101" pitchFamily="2" charset="-122"/>
              </a:rPr>
              <a:t>中参数相等</a:t>
            </a:r>
            <a:endParaRPr lang="en-US" altLang="zh-CN" sz="2800" b="1" dirty="0">
              <a:latin typeface="宋体" panose="02010600030101010101" pitchFamily="2" charset="-122"/>
              <a:ea typeface="宋体" panose="02010600030101010101" pitchFamily="2" charset="-122"/>
            </a:endParaRPr>
          </a:p>
        </p:txBody>
      </p:sp>
      <p:graphicFrame>
        <p:nvGraphicFramePr>
          <p:cNvPr id="7" name="对象 6">
            <a:extLst>
              <a:ext uri="{FF2B5EF4-FFF2-40B4-BE49-F238E27FC236}">
                <a16:creationId xmlns:a16="http://schemas.microsoft.com/office/drawing/2014/main" id="{50760134-C929-4D54-ADAB-09E55D761C16}"/>
              </a:ext>
            </a:extLst>
          </p:cNvPr>
          <p:cNvGraphicFramePr>
            <a:graphicFrameLocks noChangeAspect="1"/>
          </p:cNvGraphicFramePr>
          <p:nvPr/>
        </p:nvGraphicFramePr>
        <p:xfrm>
          <a:off x="4114800" y="2209800"/>
          <a:ext cx="914400" cy="211138"/>
        </p:xfrm>
        <a:graphic>
          <a:graphicData uri="http://schemas.openxmlformats.org/presentationml/2006/ole">
            <mc:AlternateContent xmlns:mc="http://schemas.openxmlformats.org/markup-compatibility/2006">
              <mc:Choice xmlns:v="urn:schemas-microsoft-com:vml" Requires="v">
                <p:oleObj spid="_x0000_s42001" name="Equation" r:id="rId4" imgW="914400" imgH="211680" progId="Equation.DSMT4">
                  <p:embed/>
                </p:oleObj>
              </mc:Choice>
              <mc:Fallback>
                <p:oleObj name="Equation" r:id="rId4" imgW="914400" imgH="211680" progId="Equation.DSMT4">
                  <p:embed/>
                  <p:pic>
                    <p:nvPicPr>
                      <p:cNvPr id="7" name="对象 6">
                        <a:extLst>
                          <a:ext uri="{FF2B5EF4-FFF2-40B4-BE49-F238E27FC236}">
                            <a16:creationId xmlns:a16="http://schemas.microsoft.com/office/drawing/2014/main" id="{50760134-C929-4D54-ADAB-09E55D761C16}"/>
                          </a:ext>
                        </a:extLst>
                      </p:cNvPr>
                      <p:cNvPicPr/>
                      <p:nvPr/>
                    </p:nvPicPr>
                    <p:blipFill>
                      <a:blip r:embed="rId5"/>
                      <a:stretch>
                        <a:fillRect/>
                      </a:stretch>
                    </p:blipFill>
                    <p:spPr>
                      <a:xfrm>
                        <a:off x="4114800" y="2209800"/>
                        <a:ext cx="914400" cy="211138"/>
                      </a:xfrm>
                      <a:prstGeom prst="rect">
                        <a:avLst/>
                      </a:prstGeom>
                    </p:spPr>
                  </p:pic>
                </p:oleObj>
              </mc:Fallback>
            </mc:AlternateContent>
          </a:graphicData>
        </a:graphic>
      </p:graphicFrame>
      <p:pic>
        <p:nvPicPr>
          <p:cNvPr id="8" name="图片 7">
            <a:extLst>
              <a:ext uri="{FF2B5EF4-FFF2-40B4-BE49-F238E27FC236}">
                <a16:creationId xmlns:a16="http://schemas.microsoft.com/office/drawing/2014/main" id="{C76C3FD0-D4C5-4A0D-9D16-F91E30415225}"/>
              </a:ext>
            </a:extLst>
          </p:cNvPr>
          <p:cNvPicPr>
            <a:picLocks noChangeAspect="1"/>
          </p:cNvPicPr>
          <p:nvPr/>
        </p:nvPicPr>
        <p:blipFill>
          <a:blip r:embed="rId6"/>
          <a:stretch>
            <a:fillRect/>
          </a:stretch>
        </p:blipFill>
        <p:spPr>
          <a:xfrm>
            <a:off x="737350" y="4347230"/>
            <a:ext cx="9644156" cy="1271518"/>
          </a:xfrm>
          <a:prstGeom prst="rect">
            <a:avLst/>
          </a:prstGeom>
        </p:spPr>
      </p:pic>
      <p:pic>
        <p:nvPicPr>
          <p:cNvPr id="9" name="图片 8">
            <a:extLst>
              <a:ext uri="{FF2B5EF4-FFF2-40B4-BE49-F238E27FC236}">
                <a16:creationId xmlns:a16="http://schemas.microsoft.com/office/drawing/2014/main" id="{C1773748-AAA1-4DA3-A597-99A1BD61A679}"/>
              </a:ext>
            </a:extLst>
          </p:cNvPr>
          <p:cNvPicPr>
            <a:picLocks noChangeAspect="1"/>
          </p:cNvPicPr>
          <p:nvPr/>
        </p:nvPicPr>
        <p:blipFill>
          <a:blip r:embed="rId7"/>
          <a:stretch>
            <a:fillRect/>
          </a:stretch>
        </p:blipFill>
        <p:spPr>
          <a:xfrm>
            <a:off x="3340054" y="6336433"/>
            <a:ext cx="3378292" cy="1078801"/>
          </a:xfrm>
          <a:prstGeom prst="rect">
            <a:avLst/>
          </a:prstGeom>
        </p:spPr>
      </p:pic>
    </p:spTree>
    <p:extLst>
      <p:ext uri="{BB962C8B-B14F-4D97-AF65-F5344CB8AC3E}">
        <p14:creationId xmlns:p14="http://schemas.microsoft.com/office/powerpoint/2010/main" val="298196996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p:cNvPicPr>
          <p:nvPr/>
        </p:nvPicPr>
        <p:blipFill>
          <a:blip r:embed="rId3">
            <a:extLst>
              <a:ext uri="{28A0092B-C50C-407E-A947-70E740481C1C}">
                <a14:useLocalDpi xmlns:a14="http://schemas.microsoft.com/office/drawing/2010/main" val="0"/>
              </a:ext>
            </a:extLst>
          </a:blip>
          <a:stretch>
            <a:fillRect/>
          </a:stretch>
        </p:blipFill>
        <p:spPr>
          <a:xfrm>
            <a:off x="-90487" y="-27620"/>
            <a:ext cx="13004800" cy="9753600"/>
          </a:xfrm>
          <a:prstGeom prst="rect">
            <a:avLst/>
          </a:prstGeom>
        </p:spPr>
      </p:pic>
      <p:sp>
        <p:nvSpPr>
          <p:cNvPr id="3" name="TextBox 2"/>
          <p:cNvSpPr txBox="1"/>
          <p:nvPr/>
        </p:nvSpPr>
        <p:spPr>
          <a:xfrm>
            <a:off x="497209" y="482808"/>
            <a:ext cx="67326" cy="192360"/>
          </a:xfrm>
          <a:prstGeom prst="rect">
            <a:avLst/>
          </a:prstGeom>
          <a:noFill/>
        </p:spPr>
        <p:txBody>
          <a:bodyPr vert="horz" wrap="none" lIns="0" tIns="0" rIns="0" bIns="0" rtlCol="0">
            <a:spAutoFit/>
          </a:bodyPr>
          <a:lstStyle/>
          <a:p>
            <a:pPr>
              <a:lnSpc>
                <a:spcPts val="1500"/>
              </a:lnSpc>
            </a:pPr>
            <a:r>
              <a:rPr lang="en-US" altLang="zh-CN" sz="1500">
                <a:solidFill>
                  <a:srgbClr val="FFFFFF"/>
                </a:solidFill>
                <a:latin typeface="Times New Roman"/>
              </a:rPr>
              <a:t>•</a:t>
            </a:r>
            <a:endParaRPr lang="zh-CN" altLang="en-US" sz="1500">
              <a:solidFill>
                <a:srgbClr val="FFFFFF"/>
              </a:solidFill>
              <a:latin typeface="Times New Roman"/>
            </a:endParaRPr>
          </a:p>
        </p:txBody>
      </p:sp>
      <p:sp>
        <p:nvSpPr>
          <p:cNvPr id="4" name="TextBox 3"/>
          <p:cNvSpPr txBox="1"/>
          <p:nvPr/>
        </p:nvSpPr>
        <p:spPr>
          <a:xfrm>
            <a:off x="281309" y="44569"/>
            <a:ext cx="1538883" cy="256480"/>
          </a:xfrm>
          <a:prstGeom prst="rect">
            <a:avLst/>
          </a:prstGeom>
          <a:noFill/>
        </p:spPr>
        <p:txBody>
          <a:bodyPr vert="horz" wrap="none" lIns="0" tIns="0" rIns="0" bIns="0" rtlCol="0">
            <a:spAutoFit/>
          </a:bodyPr>
          <a:lstStyle/>
          <a:p>
            <a:pPr>
              <a:lnSpc>
                <a:spcPts val="2000"/>
              </a:lnSpc>
            </a:pPr>
            <a:r>
              <a:rPr lang="zh-CN" altLang="en-US" sz="2000">
                <a:solidFill>
                  <a:srgbClr val="FFFFFF"/>
                </a:solidFill>
                <a:latin typeface="微软雅黑"/>
              </a:rPr>
              <a:t>机器学习基础</a:t>
            </a:r>
          </a:p>
        </p:txBody>
      </p:sp>
      <p:sp>
        <p:nvSpPr>
          <p:cNvPr id="5" name="TextBox 4"/>
          <p:cNvSpPr txBox="1"/>
          <p:nvPr/>
        </p:nvSpPr>
        <p:spPr>
          <a:xfrm>
            <a:off x="-82917" y="434548"/>
            <a:ext cx="2821285"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深度前馈神经网络正则化</a:t>
            </a:r>
          </a:p>
        </p:txBody>
      </p:sp>
      <p:sp>
        <p:nvSpPr>
          <p:cNvPr id="6" name="TextBox 5"/>
          <p:cNvSpPr txBox="1"/>
          <p:nvPr/>
        </p:nvSpPr>
        <p:spPr>
          <a:xfrm>
            <a:off x="0" y="983893"/>
            <a:ext cx="11883286" cy="6155531"/>
          </a:xfrm>
          <a:prstGeom prst="rect">
            <a:avLst/>
          </a:prstGeom>
          <a:noFill/>
        </p:spPr>
        <p:txBody>
          <a:bodyPr vert="horz" wrap="square" lIns="0" tIns="0" rIns="0" bIns="0" rtlCol="0">
            <a:spAutoFit/>
          </a:bodyPr>
          <a:lstStyle/>
          <a:p>
            <a:pPr algn="l">
              <a:lnSpc>
                <a:spcPts val="8000"/>
              </a:lnSpc>
            </a:pPr>
            <a:r>
              <a:rPr lang="zh-CN" altLang="en-US" sz="2800" b="1" dirty="0">
                <a:solidFill>
                  <a:srgbClr val="FF0000"/>
                </a:solidFill>
                <a:latin typeface="宋体" panose="02010600030101010101" pitchFamily="2" charset="-122"/>
                <a:ea typeface="宋体" panose="02010600030101010101" pitchFamily="2" charset="-122"/>
              </a:rPr>
              <a:t>正则化策略：</a:t>
            </a:r>
            <a:endParaRPr lang="en-US" altLang="zh-CN" sz="2800" b="1" dirty="0">
              <a:solidFill>
                <a:srgbClr val="FF0000"/>
              </a:solidFill>
              <a:latin typeface="宋体" panose="02010600030101010101" pitchFamily="2" charset="-122"/>
              <a:ea typeface="宋体" panose="02010600030101010101" pitchFamily="2" charset="-122"/>
            </a:endParaRPr>
          </a:p>
          <a:p>
            <a:pPr algn="l">
              <a:lnSpc>
                <a:spcPts val="8000"/>
              </a:lnSpc>
            </a:pPr>
            <a:r>
              <a:rPr lang="en-US" altLang="zh-CN" sz="2800" b="1" dirty="0">
                <a:solidFill>
                  <a:srgbClr val="FF0000"/>
                </a:solidFill>
                <a:latin typeface="宋体" panose="02010600030101010101" pitchFamily="2" charset="-122"/>
                <a:ea typeface="宋体" panose="02010600030101010101" pitchFamily="2" charset="-122"/>
              </a:rPr>
              <a:t>9.</a:t>
            </a:r>
            <a:r>
              <a:rPr lang="zh-CN" altLang="en-US" sz="2800" b="1" dirty="0">
                <a:solidFill>
                  <a:srgbClr val="FF0000"/>
                </a:solidFill>
                <a:latin typeface="宋体" panose="02010600030101010101" pitchFamily="2" charset="-122"/>
                <a:ea typeface="宋体" panose="02010600030101010101" pitchFamily="2" charset="-122"/>
              </a:rPr>
              <a:t>稀疏表示</a:t>
            </a:r>
            <a:endParaRPr lang="en-US" altLang="zh-CN" sz="2800" b="1" dirty="0">
              <a:solidFill>
                <a:srgbClr val="FF0000"/>
              </a:solidFill>
              <a:latin typeface="宋体" panose="02010600030101010101" pitchFamily="2" charset="-122"/>
              <a:ea typeface="宋体" panose="02010600030101010101" pitchFamily="2" charset="-122"/>
            </a:endParaRPr>
          </a:p>
          <a:p>
            <a:pPr algn="l">
              <a:lnSpc>
                <a:spcPts val="8000"/>
              </a:lnSpc>
            </a:pPr>
            <a:r>
              <a:rPr lang="zh-CN" altLang="en-US" sz="2800" b="1" dirty="0">
                <a:latin typeface="宋体" panose="02010600030101010101" pitchFamily="2" charset="-122"/>
                <a:ea typeface="宋体" panose="02010600030101010101" pitchFamily="2" charset="-122"/>
              </a:rPr>
              <a:t>隐藏层被激活的神经元数据较少。</a:t>
            </a:r>
            <a:endParaRPr lang="en-US" altLang="zh-CN" sz="2800" b="1" dirty="0">
              <a:latin typeface="宋体" panose="02010600030101010101" pitchFamily="2" charset="-122"/>
              <a:ea typeface="宋体" panose="02010600030101010101" pitchFamily="2" charset="-122"/>
            </a:endParaRPr>
          </a:p>
          <a:p>
            <a:pPr algn="l">
              <a:lnSpc>
                <a:spcPts val="8000"/>
              </a:lnSpc>
            </a:pPr>
            <a:r>
              <a:rPr lang="en-US" altLang="zh-CN" sz="2800" b="1" dirty="0">
                <a:solidFill>
                  <a:srgbClr val="FF0000"/>
                </a:solidFill>
                <a:latin typeface="宋体" panose="02010600030101010101" pitchFamily="2" charset="-122"/>
                <a:ea typeface="宋体" panose="02010600030101010101" pitchFamily="2" charset="-122"/>
              </a:rPr>
              <a:t>10.</a:t>
            </a:r>
            <a:r>
              <a:rPr lang="zh-CN" altLang="en-US" sz="2800" b="1" dirty="0">
                <a:solidFill>
                  <a:srgbClr val="FF0000"/>
                </a:solidFill>
                <a:latin typeface="宋体" panose="02010600030101010101" pitchFamily="2" charset="-122"/>
                <a:ea typeface="宋体" panose="02010600030101010101" pitchFamily="2" charset="-122"/>
              </a:rPr>
              <a:t>集成方法</a:t>
            </a:r>
            <a:endParaRPr lang="en-US" altLang="zh-CN" sz="2800" b="1" dirty="0">
              <a:solidFill>
                <a:srgbClr val="FF0000"/>
              </a:solidFill>
              <a:latin typeface="宋体" panose="02010600030101010101" pitchFamily="2" charset="-122"/>
              <a:ea typeface="宋体" panose="02010600030101010101" pitchFamily="2" charset="-122"/>
            </a:endParaRPr>
          </a:p>
          <a:p>
            <a:pPr algn="l">
              <a:lnSpc>
                <a:spcPts val="8000"/>
              </a:lnSpc>
            </a:pPr>
            <a:endParaRPr lang="en-US" altLang="zh-CN" sz="2800" b="1" dirty="0">
              <a:latin typeface="宋体" panose="02010600030101010101" pitchFamily="2" charset="-122"/>
              <a:ea typeface="宋体" panose="02010600030101010101" pitchFamily="2" charset="-122"/>
            </a:endParaRPr>
          </a:p>
          <a:p>
            <a:pPr algn="l">
              <a:lnSpc>
                <a:spcPts val="8000"/>
              </a:lnSpc>
            </a:pPr>
            <a:endParaRPr lang="en-US" altLang="zh-CN" sz="2800" b="1" dirty="0">
              <a:latin typeface="宋体" panose="02010600030101010101" pitchFamily="2" charset="-122"/>
              <a:ea typeface="宋体" panose="02010600030101010101" pitchFamily="2" charset="-122"/>
            </a:endParaRPr>
          </a:p>
        </p:txBody>
      </p:sp>
      <p:graphicFrame>
        <p:nvGraphicFramePr>
          <p:cNvPr id="7" name="对象 6">
            <a:extLst>
              <a:ext uri="{FF2B5EF4-FFF2-40B4-BE49-F238E27FC236}">
                <a16:creationId xmlns:a16="http://schemas.microsoft.com/office/drawing/2014/main" id="{50760134-C929-4D54-ADAB-09E55D761C16}"/>
              </a:ext>
            </a:extLst>
          </p:cNvPr>
          <p:cNvGraphicFramePr>
            <a:graphicFrameLocks noChangeAspect="1"/>
          </p:cNvGraphicFramePr>
          <p:nvPr/>
        </p:nvGraphicFramePr>
        <p:xfrm>
          <a:off x="4114800" y="2209800"/>
          <a:ext cx="914400" cy="211138"/>
        </p:xfrm>
        <a:graphic>
          <a:graphicData uri="http://schemas.openxmlformats.org/presentationml/2006/ole">
            <mc:AlternateContent xmlns:mc="http://schemas.openxmlformats.org/markup-compatibility/2006">
              <mc:Choice xmlns:v="urn:schemas-microsoft-com:vml" Requires="v">
                <p:oleObj spid="_x0000_s44048" name="Equation" r:id="rId4" imgW="914400" imgH="211680" progId="Equation.DSMT4">
                  <p:embed/>
                </p:oleObj>
              </mc:Choice>
              <mc:Fallback>
                <p:oleObj name="Equation" r:id="rId4" imgW="914400" imgH="211680" progId="Equation.DSMT4">
                  <p:embed/>
                  <p:pic>
                    <p:nvPicPr>
                      <p:cNvPr id="7" name="对象 6">
                        <a:extLst>
                          <a:ext uri="{FF2B5EF4-FFF2-40B4-BE49-F238E27FC236}">
                            <a16:creationId xmlns:a16="http://schemas.microsoft.com/office/drawing/2014/main" id="{50760134-C929-4D54-ADAB-09E55D761C16}"/>
                          </a:ext>
                        </a:extLst>
                      </p:cNvPr>
                      <p:cNvPicPr/>
                      <p:nvPr/>
                    </p:nvPicPr>
                    <p:blipFill>
                      <a:blip r:embed="rId5"/>
                      <a:stretch>
                        <a:fillRect/>
                      </a:stretch>
                    </p:blipFill>
                    <p:spPr>
                      <a:xfrm>
                        <a:off x="4114800" y="2209800"/>
                        <a:ext cx="914400" cy="211138"/>
                      </a:xfrm>
                      <a:prstGeom prst="rect">
                        <a:avLst/>
                      </a:prstGeom>
                    </p:spPr>
                  </p:pic>
                </p:oleObj>
              </mc:Fallback>
            </mc:AlternateContent>
          </a:graphicData>
        </a:graphic>
      </p:graphicFrame>
      <p:pic>
        <p:nvPicPr>
          <p:cNvPr id="8" name="图片 7">
            <a:extLst>
              <a:ext uri="{FF2B5EF4-FFF2-40B4-BE49-F238E27FC236}">
                <a16:creationId xmlns:a16="http://schemas.microsoft.com/office/drawing/2014/main" id="{9E4E75A6-3BBA-4A1F-BEEA-A67F291A9BB9}"/>
              </a:ext>
            </a:extLst>
          </p:cNvPr>
          <p:cNvPicPr>
            <a:picLocks noChangeAspect="1"/>
          </p:cNvPicPr>
          <p:nvPr/>
        </p:nvPicPr>
        <p:blipFill>
          <a:blip r:embed="rId6"/>
          <a:stretch>
            <a:fillRect/>
          </a:stretch>
        </p:blipFill>
        <p:spPr>
          <a:xfrm>
            <a:off x="186697" y="5180301"/>
            <a:ext cx="12748095" cy="3975731"/>
          </a:xfrm>
          <a:prstGeom prst="rect">
            <a:avLst/>
          </a:prstGeom>
        </p:spPr>
      </p:pic>
    </p:spTree>
    <p:extLst>
      <p:ext uri="{BB962C8B-B14F-4D97-AF65-F5344CB8AC3E}">
        <p14:creationId xmlns:p14="http://schemas.microsoft.com/office/powerpoint/2010/main" val="8969924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p:cNvPicPr>
          <p:nvPr/>
        </p:nvPicPr>
        <p:blipFill>
          <a:blip r:embed="rId3">
            <a:extLst>
              <a:ext uri="{28A0092B-C50C-407E-A947-70E740481C1C}">
                <a14:useLocalDpi xmlns:a14="http://schemas.microsoft.com/office/drawing/2010/main" val="0"/>
              </a:ext>
            </a:extLst>
          </a:blip>
          <a:stretch>
            <a:fillRect/>
          </a:stretch>
        </p:blipFill>
        <p:spPr>
          <a:xfrm>
            <a:off x="-90487" y="-27620"/>
            <a:ext cx="13004800" cy="9753600"/>
          </a:xfrm>
          <a:prstGeom prst="rect">
            <a:avLst/>
          </a:prstGeom>
        </p:spPr>
      </p:pic>
      <p:sp>
        <p:nvSpPr>
          <p:cNvPr id="3" name="TextBox 2"/>
          <p:cNvSpPr txBox="1"/>
          <p:nvPr/>
        </p:nvSpPr>
        <p:spPr>
          <a:xfrm>
            <a:off x="497209" y="482808"/>
            <a:ext cx="67326" cy="192360"/>
          </a:xfrm>
          <a:prstGeom prst="rect">
            <a:avLst/>
          </a:prstGeom>
          <a:noFill/>
        </p:spPr>
        <p:txBody>
          <a:bodyPr vert="horz" wrap="none" lIns="0" tIns="0" rIns="0" bIns="0" rtlCol="0">
            <a:spAutoFit/>
          </a:bodyPr>
          <a:lstStyle/>
          <a:p>
            <a:pPr>
              <a:lnSpc>
                <a:spcPts val="1500"/>
              </a:lnSpc>
            </a:pPr>
            <a:r>
              <a:rPr lang="en-US" altLang="zh-CN" sz="1500">
                <a:solidFill>
                  <a:srgbClr val="FFFFFF"/>
                </a:solidFill>
                <a:latin typeface="Times New Roman"/>
              </a:rPr>
              <a:t>•</a:t>
            </a:r>
            <a:endParaRPr lang="zh-CN" altLang="en-US" sz="1500">
              <a:solidFill>
                <a:srgbClr val="FFFFFF"/>
              </a:solidFill>
              <a:latin typeface="Times New Roman"/>
            </a:endParaRPr>
          </a:p>
        </p:txBody>
      </p:sp>
      <p:sp>
        <p:nvSpPr>
          <p:cNvPr id="4" name="TextBox 3"/>
          <p:cNvSpPr txBox="1"/>
          <p:nvPr/>
        </p:nvSpPr>
        <p:spPr>
          <a:xfrm>
            <a:off x="281309" y="44569"/>
            <a:ext cx="1538883" cy="256480"/>
          </a:xfrm>
          <a:prstGeom prst="rect">
            <a:avLst/>
          </a:prstGeom>
          <a:noFill/>
        </p:spPr>
        <p:txBody>
          <a:bodyPr vert="horz" wrap="none" lIns="0" tIns="0" rIns="0" bIns="0" rtlCol="0">
            <a:spAutoFit/>
          </a:bodyPr>
          <a:lstStyle/>
          <a:p>
            <a:pPr>
              <a:lnSpc>
                <a:spcPts val="2000"/>
              </a:lnSpc>
            </a:pPr>
            <a:r>
              <a:rPr lang="zh-CN" altLang="en-US" sz="2000">
                <a:solidFill>
                  <a:srgbClr val="FFFFFF"/>
                </a:solidFill>
                <a:latin typeface="微软雅黑"/>
              </a:rPr>
              <a:t>机器学习基础</a:t>
            </a:r>
          </a:p>
        </p:txBody>
      </p:sp>
      <p:sp>
        <p:nvSpPr>
          <p:cNvPr id="5" name="TextBox 4"/>
          <p:cNvSpPr txBox="1"/>
          <p:nvPr/>
        </p:nvSpPr>
        <p:spPr>
          <a:xfrm>
            <a:off x="-82917" y="434548"/>
            <a:ext cx="2821285"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深度前馈神经网络正则化</a:t>
            </a:r>
          </a:p>
        </p:txBody>
      </p:sp>
      <p:sp>
        <p:nvSpPr>
          <p:cNvPr id="6" name="TextBox 5"/>
          <p:cNvSpPr txBox="1"/>
          <p:nvPr/>
        </p:nvSpPr>
        <p:spPr>
          <a:xfrm>
            <a:off x="0" y="983893"/>
            <a:ext cx="11883286" cy="4103688"/>
          </a:xfrm>
          <a:prstGeom prst="rect">
            <a:avLst/>
          </a:prstGeom>
          <a:noFill/>
        </p:spPr>
        <p:txBody>
          <a:bodyPr vert="horz" wrap="square" lIns="0" tIns="0" rIns="0" bIns="0" rtlCol="0">
            <a:spAutoFit/>
          </a:bodyPr>
          <a:lstStyle/>
          <a:p>
            <a:pPr algn="l">
              <a:lnSpc>
                <a:spcPts val="8000"/>
              </a:lnSpc>
            </a:pPr>
            <a:r>
              <a:rPr lang="en-US" altLang="zh-CN" sz="2800" b="1" dirty="0">
                <a:solidFill>
                  <a:srgbClr val="FF0000"/>
                </a:solidFill>
                <a:latin typeface="宋体" panose="02010600030101010101" pitchFamily="2" charset="-122"/>
                <a:ea typeface="宋体" panose="02010600030101010101" pitchFamily="2" charset="-122"/>
              </a:rPr>
              <a:t>10.</a:t>
            </a:r>
            <a:r>
              <a:rPr lang="zh-CN" altLang="en-US" sz="2800" b="1" dirty="0">
                <a:solidFill>
                  <a:srgbClr val="FF0000"/>
                </a:solidFill>
                <a:latin typeface="宋体" panose="02010600030101010101" pitchFamily="2" charset="-122"/>
                <a:ea typeface="宋体" panose="02010600030101010101" pitchFamily="2" charset="-122"/>
              </a:rPr>
              <a:t>集成方法</a:t>
            </a:r>
            <a:endParaRPr lang="en-US" altLang="zh-CN" sz="2800" b="1" dirty="0">
              <a:solidFill>
                <a:srgbClr val="FF0000"/>
              </a:solidFill>
              <a:latin typeface="宋体" panose="02010600030101010101" pitchFamily="2" charset="-122"/>
              <a:ea typeface="宋体" panose="02010600030101010101" pitchFamily="2" charset="-122"/>
            </a:endParaRPr>
          </a:p>
          <a:p>
            <a:pPr algn="l">
              <a:lnSpc>
                <a:spcPts val="8000"/>
              </a:lnSpc>
            </a:pPr>
            <a:r>
              <a:rPr lang="en-US" altLang="zh-CN" sz="2800" b="1" dirty="0">
                <a:latin typeface="宋体" panose="02010600030101010101" pitchFamily="2" charset="-122"/>
                <a:ea typeface="宋体" panose="02010600030101010101" pitchFamily="2" charset="-122"/>
              </a:rPr>
              <a:t>Bagging</a:t>
            </a:r>
            <a:r>
              <a:rPr lang="zh-CN" altLang="en-US" sz="2800" b="1" dirty="0">
                <a:latin typeface="宋体" panose="02010600030101010101" pitchFamily="2" charset="-122"/>
                <a:ea typeface="宋体" panose="02010600030101010101" pitchFamily="2" charset="-122"/>
              </a:rPr>
              <a:t>方法：从训练集有重复采样</a:t>
            </a:r>
            <a:r>
              <a:rPr lang="en-US" altLang="zh-CN" sz="2800" b="1" dirty="0">
                <a:latin typeface="宋体" panose="02010600030101010101" pitchFamily="2" charset="-122"/>
                <a:ea typeface="宋体" panose="02010600030101010101" pitchFamily="2" charset="-122"/>
              </a:rPr>
              <a:t>k</a:t>
            </a:r>
            <a:r>
              <a:rPr lang="zh-CN" altLang="en-US" sz="2800" b="1" dirty="0">
                <a:latin typeface="宋体" panose="02010600030101010101" pitchFamily="2" charset="-122"/>
                <a:ea typeface="宋体" panose="02010600030101010101" pitchFamily="2" charset="-122"/>
              </a:rPr>
              <a:t>个子集，每个子集独立训练一个分类器。</a:t>
            </a:r>
            <a:endParaRPr lang="en-US" altLang="zh-CN" sz="2800" b="1" dirty="0">
              <a:latin typeface="宋体" panose="02010600030101010101" pitchFamily="2" charset="-122"/>
              <a:ea typeface="宋体" panose="02010600030101010101" pitchFamily="2" charset="-122"/>
            </a:endParaRPr>
          </a:p>
          <a:p>
            <a:pPr algn="l">
              <a:lnSpc>
                <a:spcPts val="8000"/>
              </a:lnSpc>
            </a:pPr>
            <a:endParaRPr lang="en-US" altLang="zh-CN" sz="2800" b="1" dirty="0">
              <a:latin typeface="宋体" panose="02010600030101010101" pitchFamily="2" charset="-122"/>
              <a:ea typeface="宋体" panose="02010600030101010101" pitchFamily="2" charset="-122"/>
            </a:endParaRPr>
          </a:p>
        </p:txBody>
      </p:sp>
      <p:graphicFrame>
        <p:nvGraphicFramePr>
          <p:cNvPr id="7" name="对象 6">
            <a:extLst>
              <a:ext uri="{FF2B5EF4-FFF2-40B4-BE49-F238E27FC236}">
                <a16:creationId xmlns:a16="http://schemas.microsoft.com/office/drawing/2014/main" id="{50760134-C929-4D54-ADAB-09E55D761C16}"/>
              </a:ext>
            </a:extLst>
          </p:cNvPr>
          <p:cNvGraphicFramePr>
            <a:graphicFrameLocks noChangeAspect="1"/>
          </p:cNvGraphicFramePr>
          <p:nvPr/>
        </p:nvGraphicFramePr>
        <p:xfrm>
          <a:off x="4114800" y="2209800"/>
          <a:ext cx="914400" cy="211138"/>
        </p:xfrm>
        <a:graphic>
          <a:graphicData uri="http://schemas.openxmlformats.org/presentationml/2006/ole">
            <mc:AlternateContent xmlns:mc="http://schemas.openxmlformats.org/markup-compatibility/2006">
              <mc:Choice xmlns:v="urn:schemas-microsoft-com:vml" Requires="v">
                <p:oleObj spid="_x0000_s46095" name="Equation" r:id="rId4" imgW="914400" imgH="211680" progId="Equation.DSMT4">
                  <p:embed/>
                </p:oleObj>
              </mc:Choice>
              <mc:Fallback>
                <p:oleObj name="Equation" r:id="rId4" imgW="914400" imgH="211680" progId="Equation.DSMT4">
                  <p:embed/>
                  <p:pic>
                    <p:nvPicPr>
                      <p:cNvPr id="7" name="对象 6">
                        <a:extLst>
                          <a:ext uri="{FF2B5EF4-FFF2-40B4-BE49-F238E27FC236}">
                            <a16:creationId xmlns:a16="http://schemas.microsoft.com/office/drawing/2014/main" id="{50760134-C929-4D54-ADAB-09E55D761C16}"/>
                          </a:ext>
                        </a:extLst>
                      </p:cNvPr>
                      <p:cNvPicPr/>
                      <p:nvPr/>
                    </p:nvPicPr>
                    <p:blipFill>
                      <a:blip r:embed="rId5"/>
                      <a:stretch>
                        <a:fillRect/>
                      </a:stretch>
                    </p:blipFill>
                    <p:spPr>
                      <a:xfrm>
                        <a:off x="4114800" y="2209800"/>
                        <a:ext cx="914400" cy="211138"/>
                      </a:xfrm>
                      <a:prstGeom prst="rect">
                        <a:avLst/>
                      </a:prstGeom>
                    </p:spPr>
                  </p:pic>
                </p:oleObj>
              </mc:Fallback>
            </mc:AlternateContent>
          </a:graphicData>
        </a:graphic>
      </p:graphicFrame>
      <p:pic>
        <p:nvPicPr>
          <p:cNvPr id="9" name="图片 8">
            <a:extLst>
              <a:ext uri="{FF2B5EF4-FFF2-40B4-BE49-F238E27FC236}">
                <a16:creationId xmlns:a16="http://schemas.microsoft.com/office/drawing/2014/main" id="{2AD67392-3CDC-49AD-B91B-F5BCF1CDE32B}"/>
              </a:ext>
            </a:extLst>
          </p:cNvPr>
          <p:cNvPicPr>
            <a:picLocks noChangeAspect="1"/>
          </p:cNvPicPr>
          <p:nvPr/>
        </p:nvPicPr>
        <p:blipFill>
          <a:blip r:embed="rId6"/>
          <a:stretch>
            <a:fillRect/>
          </a:stretch>
        </p:blipFill>
        <p:spPr>
          <a:xfrm>
            <a:off x="564535" y="4109793"/>
            <a:ext cx="10564676" cy="5225190"/>
          </a:xfrm>
          <a:prstGeom prst="rect">
            <a:avLst/>
          </a:prstGeom>
        </p:spPr>
      </p:pic>
    </p:spTree>
    <p:extLst>
      <p:ext uri="{BB962C8B-B14F-4D97-AF65-F5344CB8AC3E}">
        <p14:creationId xmlns:p14="http://schemas.microsoft.com/office/powerpoint/2010/main" val="31221455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p:cNvPicPr>
          <p:nvPr/>
        </p:nvPicPr>
        <p:blipFill>
          <a:blip r:embed="rId3">
            <a:extLst>
              <a:ext uri="{28A0092B-C50C-407E-A947-70E740481C1C}">
                <a14:useLocalDpi xmlns:a14="http://schemas.microsoft.com/office/drawing/2010/main" val="0"/>
              </a:ext>
            </a:extLst>
          </a:blip>
          <a:stretch>
            <a:fillRect/>
          </a:stretch>
        </p:blipFill>
        <p:spPr>
          <a:xfrm>
            <a:off x="-18033" y="0"/>
            <a:ext cx="13004800" cy="9753600"/>
          </a:xfrm>
          <a:prstGeom prst="rect">
            <a:avLst/>
          </a:prstGeom>
        </p:spPr>
      </p:pic>
      <p:sp>
        <p:nvSpPr>
          <p:cNvPr id="3" name="TextBox 2"/>
          <p:cNvSpPr txBox="1"/>
          <p:nvPr/>
        </p:nvSpPr>
        <p:spPr>
          <a:xfrm>
            <a:off x="497209" y="482808"/>
            <a:ext cx="67326" cy="192360"/>
          </a:xfrm>
          <a:prstGeom prst="rect">
            <a:avLst/>
          </a:prstGeom>
          <a:noFill/>
        </p:spPr>
        <p:txBody>
          <a:bodyPr vert="horz" wrap="none" lIns="0" tIns="0" rIns="0" bIns="0" rtlCol="0">
            <a:spAutoFit/>
          </a:bodyPr>
          <a:lstStyle/>
          <a:p>
            <a:pPr>
              <a:lnSpc>
                <a:spcPts val="1500"/>
              </a:lnSpc>
            </a:pPr>
            <a:r>
              <a:rPr lang="en-US" altLang="zh-CN" sz="1500">
                <a:solidFill>
                  <a:srgbClr val="FFFFFF"/>
                </a:solidFill>
                <a:latin typeface="Times New Roman"/>
              </a:rPr>
              <a:t>•</a:t>
            </a:r>
            <a:endParaRPr lang="zh-CN" altLang="en-US" sz="1500">
              <a:solidFill>
                <a:srgbClr val="FFFFFF"/>
              </a:solidFill>
              <a:latin typeface="Times New Roman"/>
            </a:endParaRPr>
          </a:p>
        </p:txBody>
      </p:sp>
      <p:sp>
        <p:nvSpPr>
          <p:cNvPr id="4" name="TextBox 3"/>
          <p:cNvSpPr txBox="1"/>
          <p:nvPr/>
        </p:nvSpPr>
        <p:spPr>
          <a:xfrm>
            <a:off x="24828" y="44569"/>
            <a:ext cx="2051845"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深度前馈神经网络</a:t>
            </a:r>
          </a:p>
        </p:txBody>
      </p:sp>
      <p:sp>
        <p:nvSpPr>
          <p:cNvPr id="5" name="TextBox 4"/>
          <p:cNvSpPr txBox="1"/>
          <p:nvPr/>
        </p:nvSpPr>
        <p:spPr>
          <a:xfrm>
            <a:off x="686525" y="434548"/>
            <a:ext cx="1282402"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感知机限制</a:t>
            </a:r>
          </a:p>
        </p:txBody>
      </p:sp>
      <p:sp>
        <p:nvSpPr>
          <p:cNvPr id="6" name="TextBox 5"/>
          <p:cNvSpPr txBox="1"/>
          <p:nvPr/>
        </p:nvSpPr>
        <p:spPr>
          <a:xfrm>
            <a:off x="-18033" y="707849"/>
            <a:ext cx="11883286" cy="3077766"/>
          </a:xfrm>
          <a:prstGeom prst="rect">
            <a:avLst/>
          </a:prstGeom>
          <a:noFill/>
        </p:spPr>
        <p:txBody>
          <a:bodyPr vert="horz" wrap="square" lIns="0" tIns="0" rIns="0" bIns="0" rtlCol="0">
            <a:spAutoFit/>
          </a:bodyPr>
          <a:lstStyle/>
          <a:p>
            <a:pPr algn="l">
              <a:lnSpc>
                <a:spcPts val="8000"/>
              </a:lnSpc>
            </a:pPr>
            <a:r>
              <a:rPr lang="zh-CN" altLang="en-US" sz="3200" dirty="0">
                <a:solidFill>
                  <a:srgbClr val="000000"/>
                </a:solidFill>
                <a:latin typeface="微软雅黑"/>
              </a:rPr>
              <a:t>解决办法：</a:t>
            </a:r>
            <a:endParaRPr lang="en-US" altLang="zh-CN" sz="3200" dirty="0">
              <a:solidFill>
                <a:srgbClr val="000000"/>
              </a:solidFill>
              <a:latin typeface="微软雅黑"/>
            </a:endParaRPr>
          </a:p>
          <a:p>
            <a:pPr algn="l">
              <a:lnSpc>
                <a:spcPts val="8000"/>
              </a:lnSpc>
            </a:pPr>
            <a:r>
              <a:rPr lang="zh-CN" altLang="en-US" sz="3200" dirty="0">
                <a:latin typeface="微软雅黑"/>
              </a:rPr>
              <a:t>设计两层的神经网络</a:t>
            </a:r>
            <a:endParaRPr lang="en-US" altLang="zh-CN" sz="3200" dirty="0">
              <a:solidFill>
                <a:srgbClr val="000000"/>
              </a:solidFill>
              <a:latin typeface="微软雅黑"/>
            </a:endParaRPr>
          </a:p>
          <a:p>
            <a:pPr algn="l">
              <a:lnSpc>
                <a:spcPts val="8000"/>
              </a:lnSpc>
            </a:pPr>
            <a:endParaRPr lang="en-US" altLang="zh-CN" sz="3200" dirty="0">
              <a:solidFill>
                <a:srgbClr val="000000"/>
              </a:solidFill>
              <a:latin typeface="微软雅黑"/>
            </a:endParaRPr>
          </a:p>
        </p:txBody>
      </p:sp>
      <p:graphicFrame>
        <p:nvGraphicFramePr>
          <p:cNvPr id="8" name="Object 3">
            <a:extLst>
              <a:ext uri="{FF2B5EF4-FFF2-40B4-BE49-F238E27FC236}">
                <a16:creationId xmlns:a16="http://schemas.microsoft.com/office/drawing/2014/main" id="{48CFD828-A8B7-43F9-B69C-D0D6E3F8693A}"/>
              </a:ext>
            </a:extLst>
          </p:cNvPr>
          <p:cNvGraphicFramePr>
            <a:graphicFrameLocks noChangeAspect="1"/>
          </p:cNvGraphicFramePr>
          <p:nvPr/>
        </p:nvGraphicFramePr>
        <p:xfrm>
          <a:off x="7014915" y="984392"/>
          <a:ext cx="2309707" cy="1435947"/>
        </p:xfrm>
        <a:graphic>
          <a:graphicData uri="http://schemas.openxmlformats.org/presentationml/2006/ole">
            <mc:AlternateContent xmlns:mc="http://schemas.openxmlformats.org/markup-compatibility/2006">
              <mc:Choice xmlns:v="urn:schemas-microsoft-com:vml" Requires="v">
                <p:oleObj spid="_x0000_s4290" name="Equation" r:id="rId4" imgW="1079280" imgH="482400" progId="Equation.DSMT4">
                  <p:embed/>
                </p:oleObj>
              </mc:Choice>
              <mc:Fallback>
                <p:oleObj name="Equation" r:id="rId4" imgW="1079280" imgH="482400" progId="Equation.DSMT4">
                  <p:embed/>
                  <p:pic>
                    <p:nvPicPr>
                      <p:cNvPr id="8" name="Object 3">
                        <a:extLst>
                          <a:ext uri="{FF2B5EF4-FFF2-40B4-BE49-F238E27FC236}">
                            <a16:creationId xmlns:a16="http://schemas.microsoft.com/office/drawing/2014/main" id="{48CFD828-A8B7-43F9-B69C-D0D6E3F869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4915" y="984392"/>
                        <a:ext cx="2309707" cy="14359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4">
            <a:extLst>
              <a:ext uri="{FF2B5EF4-FFF2-40B4-BE49-F238E27FC236}">
                <a16:creationId xmlns:a16="http://schemas.microsoft.com/office/drawing/2014/main" id="{C1BFF3BE-F63B-40B4-A5B8-6BD97BFCB807}"/>
              </a:ext>
            </a:extLst>
          </p:cNvPr>
          <p:cNvGraphicFramePr>
            <a:graphicFrameLocks noChangeAspect="1"/>
          </p:cNvGraphicFramePr>
          <p:nvPr/>
        </p:nvGraphicFramePr>
        <p:xfrm>
          <a:off x="10031306" y="2725138"/>
          <a:ext cx="2280356" cy="1435947"/>
        </p:xfrm>
        <a:graphic>
          <a:graphicData uri="http://schemas.openxmlformats.org/presentationml/2006/ole">
            <mc:AlternateContent xmlns:mc="http://schemas.openxmlformats.org/markup-compatibility/2006">
              <mc:Choice xmlns:v="urn:schemas-microsoft-com:vml" Requires="v">
                <p:oleObj spid="_x0000_s4291" name="Equation" r:id="rId6" imgW="1066680" imgH="482400" progId="Equation.DSMT4">
                  <p:embed/>
                </p:oleObj>
              </mc:Choice>
              <mc:Fallback>
                <p:oleObj name="Equation" r:id="rId6" imgW="1066680" imgH="482400" progId="Equation.DSMT4">
                  <p:embed/>
                  <p:pic>
                    <p:nvPicPr>
                      <p:cNvPr id="10" name="Object 4">
                        <a:extLst>
                          <a:ext uri="{FF2B5EF4-FFF2-40B4-BE49-F238E27FC236}">
                            <a16:creationId xmlns:a16="http://schemas.microsoft.com/office/drawing/2014/main" id="{C1BFF3BE-F63B-40B4-A5B8-6BD97BFCB8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1306" y="2725138"/>
                        <a:ext cx="2280356" cy="14359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6">
            <a:extLst>
              <a:ext uri="{FF2B5EF4-FFF2-40B4-BE49-F238E27FC236}">
                <a16:creationId xmlns:a16="http://schemas.microsoft.com/office/drawing/2014/main" id="{852B0BC0-4734-47D2-AE36-C083A33619BF}"/>
              </a:ext>
            </a:extLst>
          </p:cNvPr>
          <p:cNvGraphicFramePr>
            <a:graphicFrameLocks noChangeAspect="1"/>
          </p:cNvGraphicFramePr>
          <p:nvPr/>
        </p:nvGraphicFramePr>
        <p:xfrm>
          <a:off x="6958470" y="2725138"/>
          <a:ext cx="2309706" cy="1435947"/>
        </p:xfrm>
        <a:graphic>
          <a:graphicData uri="http://schemas.openxmlformats.org/presentationml/2006/ole">
            <mc:AlternateContent xmlns:mc="http://schemas.openxmlformats.org/markup-compatibility/2006">
              <mc:Choice xmlns:v="urn:schemas-microsoft-com:vml" Requires="v">
                <p:oleObj spid="_x0000_s4292" name="Equation" r:id="rId8" imgW="1079280" imgH="482400" progId="Equation.DSMT4">
                  <p:embed/>
                </p:oleObj>
              </mc:Choice>
              <mc:Fallback>
                <p:oleObj name="Equation" r:id="rId8" imgW="1079280" imgH="482400" progId="Equation.DSMT4">
                  <p:embed/>
                  <p:pic>
                    <p:nvPicPr>
                      <p:cNvPr id="11" name="Object 6">
                        <a:extLst>
                          <a:ext uri="{FF2B5EF4-FFF2-40B4-BE49-F238E27FC236}">
                            <a16:creationId xmlns:a16="http://schemas.microsoft.com/office/drawing/2014/main" id="{852B0BC0-4734-47D2-AE36-C083A33619B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58470" y="2725138"/>
                        <a:ext cx="2309706" cy="14359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7">
            <a:extLst>
              <a:ext uri="{FF2B5EF4-FFF2-40B4-BE49-F238E27FC236}">
                <a16:creationId xmlns:a16="http://schemas.microsoft.com/office/drawing/2014/main" id="{83DF1C0C-C777-4EE3-AFD5-2D1907EC7451}"/>
              </a:ext>
            </a:extLst>
          </p:cNvPr>
          <p:cNvGraphicFramePr>
            <a:graphicFrameLocks noChangeAspect="1"/>
          </p:cNvGraphicFramePr>
          <p:nvPr/>
        </p:nvGraphicFramePr>
        <p:xfrm>
          <a:off x="9972604" y="984392"/>
          <a:ext cx="2309707" cy="1435947"/>
        </p:xfrm>
        <a:graphic>
          <a:graphicData uri="http://schemas.openxmlformats.org/presentationml/2006/ole">
            <mc:AlternateContent xmlns:mc="http://schemas.openxmlformats.org/markup-compatibility/2006">
              <mc:Choice xmlns:v="urn:schemas-microsoft-com:vml" Requires="v">
                <p:oleObj spid="_x0000_s4293" name="Equation" r:id="rId10" imgW="1079280" imgH="482400" progId="Equation.DSMT4">
                  <p:embed/>
                </p:oleObj>
              </mc:Choice>
              <mc:Fallback>
                <p:oleObj name="Equation" r:id="rId10" imgW="1079280" imgH="482400" progId="Equation.DSMT4">
                  <p:embed/>
                  <p:pic>
                    <p:nvPicPr>
                      <p:cNvPr id="12" name="Object 7">
                        <a:extLst>
                          <a:ext uri="{FF2B5EF4-FFF2-40B4-BE49-F238E27FC236}">
                            <a16:creationId xmlns:a16="http://schemas.microsoft.com/office/drawing/2014/main" id="{83DF1C0C-C777-4EE3-AFD5-2D1907EC745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72604" y="984392"/>
                        <a:ext cx="2309707" cy="14359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 name="Group 20">
            <a:extLst>
              <a:ext uri="{FF2B5EF4-FFF2-40B4-BE49-F238E27FC236}">
                <a16:creationId xmlns:a16="http://schemas.microsoft.com/office/drawing/2014/main" id="{E61C3A6F-3405-459C-ADB9-12560AEC82CD}"/>
              </a:ext>
            </a:extLst>
          </p:cNvPr>
          <p:cNvGrpSpPr>
            <a:grpSpLocks/>
          </p:cNvGrpSpPr>
          <p:nvPr/>
        </p:nvGrpSpPr>
        <p:grpSpPr bwMode="auto">
          <a:xfrm>
            <a:off x="7169609" y="5281863"/>
            <a:ext cx="4946191" cy="3650622"/>
            <a:chOff x="1824" y="2448"/>
            <a:chExt cx="2112" cy="1536"/>
          </a:xfrm>
        </p:grpSpPr>
        <p:graphicFrame>
          <p:nvGraphicFramePr>
            <p:cNvPr id="15" name="Object 5">
              <a:extLst>
                <a:ext uri="{FF2B5EF4-FFF2-40B4-BE49-F238E27FC236}">
                  <a16:creationId xmlns:a16="http://schemas.microsoft.com/office/drawing/2014/main" id="{81B3B450-A212-48CE-BBC4-34C128D1E139}"/>
                </a:ext>
              </a:extLst>
            </p:cNvPr>
            <p:cNvGraphicFramePr>
              <a:graphicFrameLocks noChangeAspect="1"/>
            </p:cNvGraphicFramePr>
            <p:nvPr/>
          </p:nvGraphicFramePr>
          <p:xfrm>
            <a:off x="1976" y="2823"/>
            <a:ext cx="177" cy="341"/>
          </p:xfrm>
          <a:graphic>
            <a:graphicData uri="http://schemas.openxmlformats.org/presentationml/2006/ole">
              <mc:AlternateContent xmlns:mc="http://schemas.openxmlformats.org/markup-compatibility/2006">
                <mc:Choice xmlns:v="urn:schemas-microsoft-com:vml" Requires="v">
                  <p:oleObj spid="_x0000_s4294" name="Equation" r:id="rId12" imgW="164880" imgH="228600" progId="Equation.DSMT4">
                    <p:embed/>
                  </p:oleObj>
                </mc:Choice>
                <mc:Fallback>
                  <p:oleObj name="Equation" r:id="rId12" imgW="164880" imgH="228600" progId="Equation.DSMT4">
                    <p:embed/>
                    <p:pic>
                      <p:nvPicPr>
                        <p:cNvPr id="1030" name="Object 5">
                          <a:extLst>
                            <a:ext uri="{FF2B5EF4-FFF2-40B4-BE49-F238E27FC236}">
                              <a16:creationId xmlns:a16="http://schemas.microsoft.com/office/drawing/2014/main" id="{91D4D2E6-396E-4CBF-9FCA-769536E1775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76" y="2823"/>
                          <a:ext cx="177" cy="3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Line 8">
              <a:extLst>
                <a:ext uri="{FF2B5EF4-FFF2-40B4-BE49-F238E27FC236}">
                  <a16:creationId xmlns:a16="http://schemas.microsoft.com/office/drawing/2014/main" id="{CDE5DCFD-23C9-4F75-949F-4F10CAE6F38E}"/>
                </a:ext>
              </a:extLst>
            </p:cNvPr>
            <p:cNvSpPr>
              <a:spLocks noChangeShapeType="1"/>
            </p:cNvSpPr>
            <p:nvPr/>
          </p:nvSpPr>
          <p:spPr bwMode="auto">
            <a:xfrm>
              <a:off x="1824" y="3696"/>
              <a:ext cx="2112"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5120"/>
            </a:p>
          </p:txBody>
        </p:sp>
        <p:sp>
          <p:nvSpPr>
            <p:cNvPr id="17" name="Line 9">
              <a:extLst>
                <a:ext uri="{FF2B5EF4-FFF2-40B4-BE49-F238E27FC236}">
                  <a16:creationId xmlns:a16="http://schemas.microsoft.com/office/drawing/2014/main" id="{FD302A7E-A2A3-410F-AE4E-4E8D9CD2C1D8}"/>
                </a:ext>
              </a:extLst>
            </p:cNvPr>
            <p:cNvSpPr>
              <a:spLocks noChangeShapeType="1"/>
            </p:cNvSpPr>
            <p:nvPr/>
          </p:nvSpPr>
          <p:spPr bwMode="auto">
            <a:xfrm flipV="1">
              <a:off x="2160" y="2448"/>
              <a:ext cx="0" cy="148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5120"/>
            </a:p>
          </p:txBody>
        </p:sp>
        <p:sp>
          <p:nvSpPr>
            <p:cNvPr id="18" name="Oval 10">
              <a:extLst>
                <a:ext uri="{FF2B5EF4-FFF2-40B4-BE49-F238E27FC236}">
                  <a16:creationId xmlns:a16="http://schemas.microsoft.com/office/drawing/2014/main" id="{CE853085-A50D-4C99-922B-1E8CD9CFC479}"/>
                </a:ext>
              </a:extLst>
            </p:cNvPr>
            <p:cNvSpPr>
              <a:spLocks noChangeArrowheads="1"/>
            </p:cNvSpPr>
            <p:nvPr/>
          </p:nvSpPr>
          <p:spPr bwMode="auto">
            <a:xfrm>
              <a:off x="2112" y="2880"/>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5120"/>
            </a:p>
          </p:txBody>
        </p:sp>
        <p:sp>
          <p:nvSpPr>
            <p:cNvPr id="19" name="Oval 11">
              <a:extLst>
                <a:ext uri="{FF2B5EF4-FFF2-40B4-BE49-F238E27FC236}">
                  <a16:creationId xmlns:a16="http://schemas.microsoft.com/office/drawing/2014/main" id="{B62A897B-A35C-4791-90D3-CC49D05A3C91}"/>
                </a:ext>
              </a:extLst>
            </p:cNvPr>
            <p:cNvSpPr>
              <a:spLocks noChangeArrowheads="1"/>
            </p:cNvSpPr>
            <p:nvPr/>
          </p:nvSpPr>
          <p:spPr bwMode="auto">
            <a:xfrm>
              <a:off x="2976" y="2880"/>
              <a:ext cx="96" cy="96"/>
            </a:xfrm>
            <a:prstGeom prst="ellipse">
              <a:avLst/>
            </a:prstGeom>
            <a:solidFill>
              <a:schemeClr val="accent1"/>
            </a:solidFill>
            <a:ln w="12700">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5120"/>
            </a:p>
          </p:txBody>
        </p:sp>
        <p:sp>
          <p:nvSpPr>
            <p:cNvPr id="20" name="Oval 12">
              <a:extLst>
                <a:ext uri="{FF2B5EF4-FFF2-40B4-BE49-F238E27FC236}">
                  <a16:creationId xmlns:a16="http://schemas.microsoft.com/office/drawing/2014/main" id="{778D8A2A-F6DB-48DB-8675-17E8B350D02E}"/>
                </a:ext>
              </a:extLst>
            </p:cNvPr>
            <p:cNvSpPr>
              <a:spLocks noChangeArrowheads="1"/>
            </p:cNvSpPr>
            <p:nvPr/>
          </p:nvSpPr>
          <p:spPr bwMode="auto">
            <a:xfrm>
              <a:off x="2112" y="3648"/>
              <a:ext cx="96" cy="96"/>
            </a:xfrm>
            <a:prstGeom prst="ellipse">
              <a:avLst/>
            </a:prstGeom>
            <a:solidFill>
              <a:schemeClr val="accent1"/>
            </a:solidFill>
            <a:ln w="12700">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5120"/>
            </a:p>
          </p:txBody>
        </p:sp>
        <p:sp>
          <p:nvSpPr>
            <p:cNvPr id="21" name="Oval 13">
              <a:extLst>
                <a:ext uri="{FF2B5EF4-FFF2-40B4-BE49-F238E27FC236}">
                  <a16:creationId xmlns:a16="http://schemas.microsoft.com/office/drawing/2014/main" id="{10CCB4EC-EE02-4D0A-A4FF-16FB36FB91A7}"/>
                </a:ext>
              </a:extLst>
            </p:cNvPr>
            <p:cNvSpPr>
              <a:spLocks noChangeArrowheads="1"/>
            </p:cNvSpPr>
            <p:nvPr/>
          </p:nvSpPr>
          <p:spPr bwMode="auto">
            <a:xfrm>
              <a:off x="2976" y="3648"/>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5120"/>
            </a:p>
          </p:txBody>
        </p:sp>
        <p:graphicFrame>
          <p:nvGraphicFramePr>
            <p:cNvPr id="22" name="Object 14">
              <a:extLst>
                <a:ext uri="{FF2B5EF4-FFF2-40B4-BE49-F238E27FC236}">
                  <a16:creationId xmlns:a16="http://schemas.microsoft.com/office/drawing/2014/main" id="{914B9142-C597-451C-AA29-195B83291D80}"/>
                </a:ext>
              </a:extLst>
            </p:cNvPr>
            <p:cNvGraphicFramePr>
              <a:graphicFrameLocks noChangeAspect="1"/>
            </p:cNvGraphicFramePr>
            <p:nvPr/>
          </p:nvGraphicFramePr>
          <p:xfrm>
            <a:off x="1981" y="3639"/>
            <a:ext cx="164" cy="341"/>
          </p:xfrm>
          <a:graphic>
            <a:graphicData uri="http://schemas.openxmlformats.org/presentationml/2006/ole">
              <mc:AlternateContent xmlns:mc="http://schemas.openxmlformats.org/markup-compatibility/2006">
                <mc:Choice xmlns:v="urn:schemas-microsoft-com:vml" Requires="v">
                  <p:oleObj spid="_x0000_s4295" name="Equation" r:id="rId14" imgW="152280" imgH="228600" progId="Equation.DSMT4">
                    <p:embed/>
                  </p:oleObj>
                </mc:Choice>
                <mc:Fallback>
                  <p:oleObj name="Equation" r:id="rId14" imgW="152280" imgH="228600" progId="Equation.DSMT4">
                    <p:embed/>
                    <p:pic>
                      <p:nvPicPr>
                        <p:cNvPr id="1031" name="Object 14">
                          <a:extLst>
                            <a:ext uri="{FF2B5EF4-FFF2-40B4-BE49-F238E27FC236}">
                              <a16:creationId xmlns:a16="http://schemas.microsoft.com/office/drawing/2014/main" id="{8F947A09-C229-4C2B-9C83-802337CB772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81" y="3639"/>
                          <a:ext cx="164" cy="3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15">
              <a:extLst>
                <a:ext uri="{FF2B5EF4-FFF2-40B4-BE49-F238E27FC236}">
                  <a16:creationId xmlns:a16="http://schemas.microsoft.com/office/drawing/2014/main" id="{CA8247D6-38D7-4A32-893A-4A917DFA4DD8}"/>
                </a:ext>
              </a:extLst>
            </p:cNvPr>
            <p:cNvGraphicFramePr>
              <a:graphicFrameLocks noChangeAspect="1"/>
            </p:cNvGraphicFramePr>
            <p:nvPr/>
          </p:nvGraphicFramePr>
          <p:xfrm>
            <a:off x="3073" y="2823"/>
            <a:ext cx="177" cy="341"/>
          </p:xfrm>
          <a:graphic>
            <a:graphicData uri="http://schemas.openxmlformats.org/presentationml/2006/ole">
              <mc:AlternateContent xmlns:mc="http://schemas.openxmlformats.org/markup-compatibility/2006">
                <mc:Choice xmlns:v="urn:schemas-microsoft-com:vml" Requires="v">
                  <p:oleObj spid="_x0000_s4296" name="Equation" r:id="rId16" imgW="164880" imgH="228600" progId="Equation.DSMT4">
                    <p:embed/>
                  </p:oleObj>
                </mc:Choice>
                <mc:Fallback>
                  <p:oleObj name="Equation" r:id="rId16" imgW="164880" imgH="228600" progId="Equation.DSMT4">
                    <p:embed/>
                    <p:pic>
                      <p:nvPicPr>
                        <p:cNvPr id="1032" name="Object 15">
                          <a:extLst>
                            <a:ext uri="{FF2B5EF4-FFF2-40B4-BE49-F238E27FC236}">
                              <a16:creationId xmlns:a16="http://schemas.microsoft.com/office/drawing/2014/main" id="{7F494E2D-8435-45AA-ABF4-BE5BAEB679E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73" y="2823"/>
                          <a:ext cx="177" cy="3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16">
              <a:extLst>
                <a:ext uri="{FF2B5EF4-FFF2-40B4-BE49-F238E27FC236}">
                  <a16:creationId xmlns:a16="http://schemas.microsoft.com/office/drawing/2014/main" id="{3E4EDF87-18EB-46CC-AD1E-2E4E9F4F7AFD}"/>
                </a:ext>
              </a:extLst>
            </p:cNvPr>
            <p:cNvGraphicFramePr>
              <a:graphicFrameLocks noChangeAspect="1"/>
            </p:cNvGraphicFramePr>
            <p:nvPr/>
          </p:nvGraphicFramePr>
          <p:xfrm>
            <a:off x="3086" y="3643"/>
            <a:ext cx="177" cy="341"/>
          </p:xfrm>
          <a:graphic>
            <a:graphicData uri="http://schemas.openxmlformats.org/presentationml/2006/ole">
              <mc:AlternateContent xmlns:mc="http://schemas.openxmlformats.org/markup-compatibility/2006">
                <mc:Choice xmlns:v="urn:schemas-microsoft-com:vml" Requires="v">
                  <p:oleObj spid="_x0000_s4297" name="Equation" r:id="rId18" imgW="164880" imgH="228600" progId="Equation.DSMT4">
                    <p:embed/>
                  </p:oleObj>
                </mc:Choice>
                <mc:Fallback>
                  <p:oleObj name="Equation" r:id="rId18" imgW="164880" imgH="228600" progId="Equation.DSMT4">
                    <p:embed/>
                    <p:pic>
                      <p:nvPicPr>
                        <p:cNvPr id="1033" name="Object 16">
                          <a:extLst>
                            <a:ext uri="{FF2B5EF4-FFF2-40B4-BE49-F238E27FC236}">
                              <a16:creationId xmlns:a16="http://schemas.microsoft.com/office/drawing/2014/main" id="{8AAF13E5-ADCA-42FE-ABD6-781D1D4E098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086" y="3643"/>
                          <a:ext cx="177" cy="3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Line 17">
              <a:extLst>
                <a:ext uri="{FF2B5EF4-FFF2-40B4-BE49-F238E27FC236}">
                  <a16:creationId xmlns:a16="http://schemas.microsoft.com/office/drawing/2014/main" id="{90723E07-6F20-4F7A-9309-0837D275B6D7}"/>
                </a:ext>
              </a:extLst>
            </p:cNvPr>
            <p:cNvSpPr>
              <a:spLocks noChangeShapeType="1"/>
            </p:cNvSpPr>
            <p:nvPr/>
          </p:nvSpPr>
          <p:spPr bwMode="auto">
            <a:xfrm>
              <a:off x="2064" y="2928"/>
              <a:ext cx="1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5120"/>
            </a:p>
          </p:txBody>
        </p:sp>
        <p:sp>
          <p:nvSpPr>
            <p:cNvPr id="26" name="Line 18">
              <a:extLst>
                <a:ext uri="{FF2B5EF4-FFF2-40B4-BE49-F238E27FC236}">
                  <a16:creationId xmlns:a16="http://schemas.microsoft.com/office/drawing/2014/main" id="{4F2632F5-49A8-4B7D-AE1F-F39DFF7E0141}"/>
                </a:ext>
              </a:extLst>
            </p:cNvPr>
            <p:cNvSpPr>
              <a:spLocks noChangeShapeType="1"/>
            </p:cNvSpPr>
            <p:nvPr/>
          </p:nvSpPr>
          <p:spPr bwMode="auto">
            <a:xfrm>
              <a:off x="3024" y="3600"/>
              <a:ext cx="0" cy="19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5120"/>
            </a:p>
          </p:txBody>
        </p:sp>
      </p:grpSp>
      <p:pic>
        <p:nvPicPr>
          <p:cNvPr id="27" name="图片 26">
            <a:extLst>
              <a:ext uri="{FF2B5EF4-FFF2-40B4-BE49-F238E27FC236}">
                <a16:creationId xmlns:a16="http://schemas.microsoft.com/office/drawing/2014/main" id="{1C064752-3671-476B-B3DE-D470D325814D}"/>
              </a:ext>
            </a:extLst>
          </p:cNvPr>
          <p:cNvPicPr>
            <a:picLocks noChangeAspect="1"/>
          </p:cNvPicPr>
          <p:nvPr/>
        </p:nvPicPr>
        <p:blipFill>
          <a:blip r:embed="rId20"/>
          <a:stretch>
            <a:fillRect/>
          </a:stretch>
        </p:blipFill>
        <p:spPr>
          <a:xfrm>
            <a:off x="868729" y="4125374"/>
            <a:ext cx="5054868" cy="4350784"/>
          </a:xfrm>
          <a:prstGeom prst="rect">
            <a:avLst/>
          </a:prstGeom>
        </p:spPr>
      </p:pic>
    </p:spTree>
    <p:extLst>
      <p:ext uri="{BB962C8B-B14F-4D97-AF65-F5344CB8AC3E}">
        <p14:creationId xmlns:p14="http://schemas.microsoft.com/office/powerpoint/2010/main" val="10848183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p:cNvPicPr>
          <p:nvPr/>
        </p:nvPicPr>
        <p:blipFill>
          <a:blip r:embed="rId3">
            <a:extLst>
              <a:ext uri="{28A0092B-C50C-407E-A947-70E740481C1C}">
                <a14:useLocalDpi xmlns:a14="http://schemas.microsoft.com/office/drawing/2010/main" val="0"/>
              </a:ext>
            </a:extLst>
          </a:blip>
          <a:stretch>
            <a:fillRect/>
          </a:stretch>
        </p:blipFill>
        <p:spPr>
          <a:xfrm>
            <a:off x="-90487" y="-27620"/>
            <a:ext cx="13004800" cy="9753600"/>
          </a:xfrm>
          <a:prstGeom prst="rect">
            <a:avLst/>
          </a:prstGeom>
        </p:spPr>
      </p:pic>
      <p:sp>
        <p:nvSpPr>
          <p:cNvPr id="3" name="TextBox 2"/>
          <p:cNvSpPr txBox="1"/>
          <p:nvPr/>
        </p:nvSpPr>
        <p:spPr>
          <a:xfrm>
            <a:off x="497209" y="482808"/>
            <a:ext cx="67326" cy="192360"/>
          </a:xfrm>
          <a:prstGeom prst="rect">
            <a:avLst/>
          </a:prstGeom>
          <a:noFill/>
        </p:spPr>
        <p:txBody>
          <a:bodyPr vert="horz" wrap="none" lIns="0" tIns="0" rIns="0" bIns="0" rtlCol="0">
            <a:spAutoFit/>
          </a:bodyPr>
          <a:lstStyle/>
          <a:p>
            <a:pPr>
              <a:lnSpc>
                <a:spcPts val="1500"/>
              </a:lnSpc>
            </a:pPr>
            <a:r>
              <a:rPr lang="en-US" altLang="zh-CN" sz="1500">
                <a:solidFill>
                  <a:srgbClr val="FFFFFF"/>
                </a:solidFill>
                <a:latin typeface="Times New Roman"/>
              </a:rPr>
              <a:t>•</a:t>
            </a:r>
            <a:endParaRPr lang="zh-CN" altLang="en-US" sz="1500">
              <a:solidFill>
                <a:srgbClr val="FFFFFF"/>
              </a:solidFill>
              <a:latin typeface="Times New Roman"/>
            </a:endParaRPr>
          </a:p>
        </p:txBody>
      </p:sp>
      <p:sp>
        <p:nvSpPr>
          <p:cNvPr id="4" name="TextBox 3"/>
          <p:cNvSpPr txBox="1"/>
          <p:nvPr/>
        </p:nvSpPr>
        <p:spPr>
          <a:xfrm>
            <a:off x="281309" y="44569"/>
            <a:ext cx="1538883" cy="256480"/>
          </a:xfrm>
          <a:prstGeom prst="rect">
            <a:avLst/>
          </a:prstGeom>
          <a:noFill/>
        </p:spPr>
        <p:txBody>
          <a:bodyPr vert="horz" wrap="none" lIns="0" tIns="0" rIns="0" bIns="0" rtlCol="0">
            <a:spAutoFit/>
          </a:bodyPr>
          <a:lstStyle/>
          <a:p>
            <a:pPr>
              <a:lnSpc>
                <a:spcPts val="2000"/>
              </a:lnSpc>
            </a:pPr>
            <a:r>
              <a:rPr lang="zh-CN" altLang="en-US" sz="2000">
                <a:solidFill>
                  <a:srgbClr val="FFFFFF"/>
                </a:solidFill>
                <a:latin typeface="微软雅黑"/>
              </a:rPr>
              <a:t>机器学习基础</a:t>
            </a:r>
          </a:p>
        </p:txBody>
      </p:sp>
      <p:sp>
        <p:nvSpPr>
          <p:cNvPr id="5" name="TextBox 4"/>
          <p:cNvSpPr txBox="1"/>
          <p:nvPr/>
        </p:nvSpPr>
        <p:spPr>
          <a:xfrm>
            <a:off x="-82917" y="434548"/>
            <a:ext cx="2821285"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深度前馈神经网络正则化</a:t>
            </a:r>
          </a:p>
        </p:txBody>
      </p:sp>
      <p:sp>
        <p:nvSpPr>
          <p:cNvPr id="6" name="TextBox 5"/>
          <p:cNvSpPr txBox="1"/>
          <p:nvPr/>
        </p:nvSpPr>
        <p:spPr>
          <a:xfrm>
            <a:off x="0" y="983893"/>
            <a:ext cx="11883286" cy="4103688"/>
          </a:xfrm>
          <a:prstGeom prst="rect">
            <a:avLst/>
          </a:prstGeom>
          <a:noFill/>
        </p:spPr>
        <p:txBody>
          <a:bodyPr vert="horz" wrap="square" lIns="0" tIns="0" rIns="0" bIns="0" rtlCol="0">
            <a:spAutoFit/>
          </a:bodyPr>
          <a:lstStyle/>
          <a:p>
            <a:pPr algn="l">
              <a:lnSpc>
                <a:spcPts val="8000"/>
              </a:lnSpc>
            </a:pPr>
            <a:r>
              <a:rPr lang="zh-CN" altLang="en-US" sz="2800" b="1" dirty="0">
                <a:solidFill>
                  <a:srgbClr val="FF0000"/>
                </a:solidFill>
                <a:latin typeface="宋体" panose="02010600030101010101" pitchFamily="2" charset="-122"/>
                <a:ea typeface="宋体" panose="02010600030101010101" pitchFamily="2" charset="-122"/>
              </a:rPr>
              <a:t>正则化策略：</a:t>
            </a:r>
            <a:endParaRPr lang="en-US" altLang="zh-CN" sz="2800" b="1" dirty="0">
              <a:solidFill>
                <a:srgbClr val="FF0000"/>
              </a:solidFill>
              <a:latin typeface="宋体" panose="02010600030101010101" pitchFamily="2" charset="-122"/>
              <a:ea typeface="宋体" panose="02010600030101010101" pitchFamily="2" charset="-122"/>
            </a:endParaRPr>
          </a:p>
          <a:p>
            <a:pPr algn="l">
              <a:lnSpc>
                <a:spcPts val="8000"/>
              </a:lnSpc>
            </a:pPr>
            <a:r>
              <a:rPr lang="en-US" altLang="zh-CN" sz="2800" b="1" dirty="0">
                <a:solidFill>
                  <a:srgbClr val="FF0000"/>
                </a:solidFill>
                <a:latin typeface="宋体" panose="02010600030101010101" pitchFamily="2" charset="-122"/>
                <a:ea typeface="宋体" panose="02010600030101010101" pitchFamily="2" charset="-122"/>
              </a:rPr>
              <a:t>11.dropout</a:t>
            </a:r>
            <a:endParaRPr lang="en-US" altLang="zh-CN" sz="2800" b="1" dirty="0">
              <a:solidFill>
                <a:schemeClr val="tx1"/>
              </a:solidFill>
              <a:latin typeface="宋体" panose="02010600030101010101" pitchFamily="2" charset="-122"/>
              <a:ea typeface="宋体" panose="02010600030101010101" pitchFamily="2" charset="-122"/>
            </a:endParaRPr>
          </a:p>
          <a:p>
            <a:pPr algn="l">
              <a:lnSpc>
                <a:spcPts val="8000"/>
              </a:lnSpc>
            </a:pPr>
            <a:r>
              <a:rPr lang="zh-CN" altLang="en-US" sz="2800" b="1" dirty="0">
                <a:latin typeface="宋体" panose="02010600030101010101" pitchFamily="2" charset="-122"/>
                <a:ea typeface="宋体" panose="02010600030101010101" pitchFamily="2" charset="-122"/>
              </a:rPr>
              <a:t>思想：在模型上通过训练很多的子模型来实现近似</a:t>
            </a:r>
            <a:r>
              <a:rPr lang="en-US" altLang="zh-CN" sz="2800" b="1" dirty="0">
                <a:latin typeface="宋体" panose="02010600030101010101" pitchFamily="2" charset="-122"/>
                <a:ea typeface="宋体" panose="02010600030101010101" pitchFamily="2" charset="-122"/>
              </a:rPr>
              <a:t>Bagging</a:t>
            </a:r>
            <a:r>
              <a:rPr lang="zh-CN" altLang="en-US" sz="2800" b="1" dirty="0">
                <a:latin typeface="宋体" panose="02010600030101010101" pitchFamily="2" charset="-122"/>
                <a:ea typeface="宋体" panose="02010600030101010101" pitchFamily="2" charset="-122"/>
              </a:rPr>
              <a:t>方法。</a:t>
            </a:r>
            <a:endParaRPr lang="en-US" altLang="zh-CN" sz="2800" b="1" dirty="0">
              <a:latin typeface="宋体" panose="02010600030101010101" pitchFamily="2" charset="-122"/>
              <a:ea typeface="宋体" panose="02010600030101010101" pitchFamily="2" charset="-122"/>
            </a:endParaRPr>
          </a:p>
          <a:p>
            <a:pPr algn="l">
              <a:lnSpc>
                <a:spcPts val="8000"/>
              </a:lnSpc>
            </a:pPr>
            <a:endParaRPr lang="en-US" altLang="zh-CN" sz="2800" b="1" dirty="0">
              <a:latin typeface="宋体" panose="02010600030101010101" pitchFamily="2" charset="-122"/>
              <a:ea typeface="宋体" panose="02010600030101010101" pitchFamily="2" charset="-122"/>
            </a:endParaRPr>
          </a:p>
        </p:txBody>
      </p:sp>
      <p:graphicFrame>
        <p:nvGraphicFramePr>
          <p:cNvPr id="7" name="对象 6">
            <a:extLst>
              <a:ext uri="{FF2B5EF4-FFF2-40B4-BE49-F238E27FC236}">
                <a16:creationId xmlns:a16="http://schemas.microsoft.com/office/drawing/2014/main" id="{50760134-C929-4D54-ADAB-09E55D761C16}"/>
              </a:ext>
            </a:extLst>
          </p:cNvPr>
          <p:cNvGraphicFramePr>
            <a:graphicFrameLocks noChangeAspect="1"/>
          </p:cNvGraphicFramePr>
          <p:nvPr/>
        </p:nvGraphicFramePr>
        <p:xfrm>
          <a:off x="4114800" y="2209800"/>
          <a:ext cx="914400" cy="211138"/>
        </p:xfrm>
        <a:graphic>
          <a:graphicData uri="http://schemas.openxmlformats.org/presentationml/2006/ole">
            <mc:AlternateContent xmlns:mc="http://schemas.openxmlformats.org/markup-compatibility/2006">
              <mc:Choice xmlns:v="urn:schemas-microsoft-com:vml" Requires="v">
                <p:oleObj spid="_x0000_s45072" name="Equation" r:id="rId4" imgW="914400" imgH="211680" progId="Equation.DSMT4">
                  <p:embed/>
                </p:oleObj>
              </mc:Choice>
              <mc:Fallback>
                <p:oleObj name="Equation" r:id="rId4" imgW="914400" imgH="211680" progId="Equation.DSMT4">
                  <p:embed/>
                  <p:pic>
                    <p:nvPicPr>
                      <p:cNvPr id="7" name="对象 6">
                        <a:extLst>
                          <a:ext uri="{FF2B5EF4-FFF2-40B4-BE49-F238E27FC236}">
                            <a16:creationId xmlns:a16="http://schemas.microsoft.com/office/drawing/2014/main" id="{50760134-C929-4D54-ADAB-09E55D761C16}"/>
                          </a:ext>
                        </a:extLst>
                      </p:cNvPr>
                      <p:cNvPicPr/>
                      <p:nvPr/>
                    </p:nvPicPr>
                    <p:blipFill>
                      <a:blip r:embed="rId5"/>
                      <a:stretch>
                        <a:fillRect/>
                      </a:stretch>
                    </p:blipFill>
                    <p:spPr>
                      <a:xfrm>
                        <a:off x="4114800" y="2209800"/>
                        <a:ext cx="914400" cy="211138"/>
                      </a:xfrm>
                      <a:prstGeom prst="rect">
                        <a:avLst/>
                      </a:prstGeom>
                    </p:spPr>
                  </p:pic>
                </p:oleObj>
              </mc:Fallback>
            </mc:AlternateContent>
          </a:graphicData>
        </a:graphic>
      </p:graphicFrame>
      <p:pic>
        <p:nvPicPr>
          <p:cNvPr id="8" name="图片 7">
            <a:extLst>
              <a:ext uri="{FF2B5EF4-FFF2-40B4-BE49-F238E27FC236}">
                <a16:creationId xmlns:a16="http://schemas.microsoft.com/office/drawing/2014/main" id="{2E858F5E-7874-467F-AD94-B576A813CE23}"/>
              </a:ext>
            </a:extLst>
          </p:cNvPr>
          <p:cNvPicPr>
            <a:picLocks noChangeAspect="1"/>
          </p:cNvPicPr>
          <p:nvPr/>
        </p:nvPicPr>
        <p:blipFill>
          <a:blip r:embed="rId6"/>
          <a:stretch>
            <a:fillRect/>
          </a:stretch>
        </p:blipFill>
        <p:spPr>
          <a:xfrm>
            <a:off x="281309" y="4483841"/>
            <a:ext cx="3051360" cy="3613412"/>
          </a:xfrm>
          <a:prstGeom prst="rect">
            <a:avLst/>
          </a:prstGeom>
        </p:spPr>
      </p:pic>
      <p:pic>
        <p:nvPicPr>
          <p:cNvPr id="9" name="图片 8">
            <a:extLst>
              <a:ext uri="{FF2B5EF4-FFF2-40B4-BE49-F238E27FC236}">
                <a16:creationId xmlns:a16="http://schemas.microsoft.com/office/drawing/2014/main" id="{72138605-7F8B-4751-BBE0-827A77F739F7}"/>
              </a:ext>
            </a:extLst>
          </p:cNvPr>
          <p:cNvPicPr>
            <a:picLocks noChangeAspect="1"/>
          </p:cNvPicPr>
          <p:nvPr/>
        </p:nvPicPr>
        <p:blipFill>
          <a:blip r:embed="rId7"/>
          <a:stretch>
            <a:fillRect/>
          </a:stretch>
        </p:blipFill>
        <p:spPr>
          <a:xfrm>
            <a:off x="4572000" y="3922155"/>
            <a:ext cx="5678905" cy="5415350"/>
          </a:xfrm>
          <a:prstGeom prst="rect">
            <a:avLst/>
          </a:prstGeom>
        </p:spPr>
      </p:pic>
    </p:spTree>
    <p:extLst>
      <p:ext uri="{BB962C8B-B14F-4D97-AF65-F5344CB8AC3E}">
        <p14:creationId xmlns:p14="http://schemas.microsoft.com/office/powerpoint/2010/main" val="244111954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p:cNvPicPr>
          <p:nvPr/>
        </p:nvPicPr>
        <p:blipFill>
          <a:blip r:embed="rId3">
            <a:extLst>
              <a:ext uri="{28A0092B-C50C-407E-A947-70E740481C1C}">
                <a14:useLocalDpi xmlns:a14="http://schemas.microsoft.com/office/drawing/2010/main" val="0"/>
              </a:ext>
            </a:extLst>
          </a:blip>
          <a:stretch>
            <a:fillRect/>
          </a:stretch>
        </p:blipFill>
        <p:spPr>
          <a:xfrm>
            <a:off x="-90487" y="-27620"/>
            <a:ext cx="13004800" cy="9753600"/>
          </a:xfrm>
          <a:prstGeom prst="rect">
            <a:avLst/>
          </a:prstGeom>
        </p:spPr>
      </p:pic>
      <p:sp>
        <p:nvSpPr>
          <p:cNvPr id="3" name="TextBox 2"/>
          <p:cNvSpPr txBox="1"/>
          <p:nvPr/>
        </p:nvSpPr>
        <p:spPr>
          <a:xfrm>
            <a:off x="497209" y="482808"/>
            <a:ext cx="67326" cy="192360"/>
          </a:xfrm>
          <a:prstGeom prst="rect">
            <a:avLst/>
          </a:prstGeom>
          <a:noFill/>
        </p:spPr>
        <p:txBody>
          <a:bodyPr vert="horz" wrap="none" lIns="0" tIns="0" rIns="0" bIns="0" rtlCol="0">
            <a:spAutoFit/>
          </a:bodyPr>
          <a:lstStyle/>
          <a:p>
            <a:pPr>
              <a:lnSpc>
                <a:spcPts val="1500"/>
              </a:lnSpc>
            </a:pPr>
            <a:r>
              <a:rPr lang="en-US" altLang="zh-CN" sz="1500">
                <a:solidFill>
                  <a:srgbClr val="FFFFFF"/>
                </a:solidFill>
                <a:latin typeface="Times New Roman"/>
              </a:rPr>
              <a:t>•</a:t>
            </a:r>
            <a:endParaRPr lang="zh-CN" altLang="en-US" sz="1500">
              <a:solidFill>
                <a:srgbClr val="FFFFFF"/>
              </a:solidFill>
              <a:latin typeface="Times New Roman"/>
            </a:endParaRPr>
          </a:p>
        </p:txBody>
      </p:sp>
      <p:sp>
        <p:nvSpPr>
          <p:cNvPr id="4" name="TextBox 3"/>
          <p:cNvSpPr txBox="1"/>
          <p:nvPr/>
        </p:nvSpPr>
        <p:spPr>
          <a:xfrm>
            <a:off x="281309" y="44569"/>
            <a:ext cx="1538883" cy="256480"/>
          </a:xfrm>
          <a:prstGeom prst="rect">
            <a:avLst/>
          </a:prstGeom>
          <a:noFill/>
        </p:spPr>
        <p:txBody>
          <a:bodyPr vert="horz" wrap="none" lIns="0" tIns="0" rIns="0" bIns="0" rtlCol="0">
            <a:spAutoFit/>
          </a:bodyPr>
          <a:lstStyle/>
          <a:p>
            <a:pPr>
              <a:lnSpc>
                <a:spcPts val="2000"/>
              </a:lnSpc>
            </a:pPr>
            <a:r>
              <a:rPr lang="zh-CN" altLang="en-US" sz="2000">
                <a:solidFill>
                  <a:srgbClr val="FFFFFF"/>
                </a:solidFill>
                <a:latin typeface="微软雅黑"/>
              </a:rPr>
              <a:t>机器学习基础</a:t>
            </a:r>
          </a:p>
        </p:txBody>
      </p:sp>
      <p:sp>
        <p:nvSpPr>
          <p:cNvPr id="5" name="TextBox 4"/>
          <p:cNvSpPr txBox="1"/>
          <p:nvPr/>
        </p:nvSpPr>
        <p:spPr>
          <a:xfrm>
            <a:off x="-82917" y="434548"/>
            <a:ext cx="2821285"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深度前馈神经网络正则化</a:t>
            </a:r>
          </a:p>
        </p:txBody>
      </p:sp>
      <p:sp>
        <p:nvSpPr>
          <p:cNvPr id="6" name="TextBox 5"/>
          <p:cNvSpPr txBox="1"/>
          <p:nvPr/>
        </p:nvSpPr>
        <p:spPr>
          <a:xfrm>
            <a:off x="0" y="983893"/>
            <a:ext cx="11883286" cy="4103688"/>
          </a:xfrm>
          <a:prstGeom prst="rect">
            <a:avLst/>
          </a:prstGeom>
          <a:noFill/>
        </p:spPr>
        <p:txBody>
          <a:bodyPr vert="horz" wrap="square" lIns="0" tIns="0" rIns="0" bIns="0" rtlCol="0">
            <a:spAutoFit/>
          </a:bodyPr>
          <a:lstStyle/>
          <a:p>
            <a:pPr algn="l">
              <a:lnSpc>
                <a:spcPts val="8000"/>
              </a:lnSpc>
            </a:pPr>
            <a:r>
              <a:rPr lang="zh-CN" altLang="en-US" sz="2800" b="1" dirty="0">
                <a:solidFill>
                  <a:srgbClr val="FF0000"/>
                </a:solidFill>
                <a:latin typeface="宋体" panose="02010600030101010101" pitchFamily="2" charset="-122"/>
                <a:ea typeface="宋体" panose="02010600030101010101" pitchFamily="2" charset="-122"/>
              </a:rPr>
              <a:t>正则化策略：</a:t>
            </a:r>
            <a:endParaRPr lang="en-US" altLang="zh-CN" sz="2800" b="1" dirty="0">
              <a:solidFill>
                <a:srgbClr val="FF0000"/>
              </a:solidFill>
              <a:latin typeface="宋体" panose="02010600030101010101" pitchFamily="2" charset="-122"/>
              <a:ea typeface="宋体" panose="02010600030101010101" pitchFamily="2" charset="-122"/>
            </a:endParaRPr>
          </a:p>
          <a:p>
            <a:pPr algn="l">
              <a:lnSpc>
                <a:spcPts val="8000"/>
              </a:lnSpc>
            </a:pPr>
            <a:r>
              <a:rPr lang="en-US" altLang="zh-CN" sz="2800" b="1" dirty="0">
                <a:solidFill>
                  <a:srgbClr val="FF0000"/>
                </a:solidFill>
                <a:latin typeface="宋体" panose="02010600030101010101" pitchFamily="2" charset="-122"/>
                <a:ea typeface="宋体" panose="02010600030101010101" pitchFamily="2" charset="-122"/>
              </a:rPr>
              <a:t>12.</a:t>
            </a:r>
            <a:r>
              <a:rPr lang="zh-CN" altLang="en-US" sz="2800" b="1" dirty="0">
                <a:solidFill>
                  <a:srgbClr val="FF0000"/>
                </a:solidFill>
                <a:latin typeface="宋体" panose="02010600030101010101" pitchFamily="2" charset="-122"/>
                <a:ea typeface="宋体" panose="02010600030101010101" pitchFamily="2" charset="-122"/>
              </a:rPr>
              <a:t>对抗训练</a:t>
            </a:r>
            <a:endParaRPr lang="en-US" altLang="zh-CN" sz="2800" b="1" dirty="0">
              <a:solidFill>
                <a:schemeClr val="tx1"/>
              </a:solidFill>
              <a:latin typeface="宋体" panose="02010600030101010101" pitchFamily="2" charset="-122"/>
              <a:ea typeface="宋体" panose="02010600030101010101" pitchFamily="2" charset="-122"/>
            </a:endParaRPr>
          </a:p>
          <a:p>
            <a:pPr algn="l">
              <a:lnSpc>
                <a:spcPts val="8000"/>
              </a:lnSpc>
            </a:pPr>
            <a:r>
              <a:rPr lang="zh-CN" altLang="en-US" sz="2800" b="1" dirty="0">
                <a:latin typeface="宋体" panose="02010600030101010101" pitchFamily="2" charset="-122"/>
                <a:ea typeface="宋体" panose="02010600030101010101" pitchFamily="2" charset="-122"/>
              </a:rPr>
              <a:t>思想：生成对抗样本实现对抗训练。</a:t>
            </a:r>
            <a:endParaRPr lang="en-US" altLang="zh-CN" sz="2800" b="1" dirty="0">
              <a:latin typeface="宋体" panose="02010600030101010101" pitchFamily="2" charset="-122"/>
              <a:ea typeface="宋体" panose="02010600030101010101" pitchFamily="2" charset="-122"/>
            </a:endParaRPr>
          </a:p>
          <a:p>
            <a:pPr algn="l">
              <a:lnSpc>
                <a:spcPts val="8000"/>
              </a:lnSpc>
            </a:pPr>
            <a:endParaRPr lang="en-US" altLang="zh-CN" sz="2800" b="1" dirty="0">
              <a:latin typeface="宋体" panose="02010600030101010101" pitchFamily="2" charset="-122"/>
              <a:ea typeface="宋体" panose="02010600030101010101" pitchFamily="2" charset="-122"/>
            </a:endParaRPr>
          </a:p>
        </p:txBody>
      </p:sp>
      <p:graphicFrame>
        <p:nvGraphicFramePr>
          <p:cNvPr id="7" name="对象 6">
            <a:extLst>
              <a:ext uri="{FF2B5EF4-FFF2-40B4-BE49-F238E27FC236}">
                <a16:creationId xmlns:a16="http://schemas.microsoft.com/office/drawing/2014/main" id="{50760134-C929-4D54-ADAB-09E55D761C16}"/>
              </a:ext>
            </a:extLst>
          </p:cNvPr>
          <p:cNvGraphicFramePr>
            <a:graphicFrameLocks noChangeAspect="1"/>
          </p:cNvGraphicFramePr>
          <p:nvPr/>
        </p:nvGraphicFramePr>
        <p:xfrm>
          <a:off x="4114800" y="2209800"/>
          <a:ext cx="914400" cy="211138"/>
        </p:xfrm>
        <a:graphic>
          <a:graphicData uri="http://schemas.openxmlformats.org/presentationml/2006/ole">
            <mc:AlternateContent xmlns:mc="http://schemas.openxmlformats.org/markup-compatibility/2006">
              <mc:Choice xmlns:v="urn:schemas-microsoft-com:vml" Requires="v">
                <p:oleObj spid="_x0000_s47119" name="Equation" r:id="rId4" imgW="914400" imgH="211680" progId="Equation.DSMT4">
                  <p:embed/>
                </p:oleObj>
              </mc:Choice>
              <mc:Fallback>
                <p:oleObj name="Equation" r:id="rId4" imgW="914400" imgH="211680" progId="Equation.DSMT4">
                  <p:embed/>
                  <p:pic>
                    <p:nvPicPr>
                      <p:cNvPr id="7" name="对象 6">
                        <a:extLst>
                          <a:ext uri="{FF2B5EF4-FFF2-40B4-BE49-F238E27FC236}">
                            <a16:creationId xmlns:a16="http://schemas.microsoft.com/office/drawing/2014/main" id="{50760134-C929-4D54-ADAB-09E55D761C16}"/>
                          </a:ext>
                        </a:extLst>
                      </p:cNvPr>
                      <p:cNvPicPr/>
                      <p:nvPr/>
                    </p:nvPicPr>
                    <p:blipFill>
                      <a:blip r:embed="rId5"/>
                      <a:stretch>
                        <a:fillRect/>
                      </a:stretch>
                    </p:blipFill>
                    <p:spPr>
                      <a:xfrm>
                        <a:off x="4114800" y="2209800"/>
                        <a:ext cx="914400" cy="211138"/>
                      </a:xfrm>
                      <a:prstGeom prst="rect">
                        <a:avLst/>
                      </a:prstGeom>
                    </p:spPr>
                  </p:pic>
                </p:oleObj>
              </mc:Fallback>
            </mc:AlternateContent>
          </a:graphicData>
        </a:graphic>
      </p:graphicFrame>
      <p:pic>
        <p:nvPicPr>
          <p:cNvPr id="10" name="图片 9">
            <a:extLst>
              <a:ext uri="{FF2B5EF4-FFF2-40B4-BE49-F238E27FC236}">
                <a16:creationId xmlns:a16="http://schemas.microsoft.com/office/drawing/2014/main" id="{6390ABAC-8FE7-46DF-A83D-77D537A20A0C}"/>
              </a:ext>
            </a:extLst>
          </p:cNvPr>
          <p:cNvPicPr>
            <a:picLocks noChangeAspect="1"/>
          </p:cNvPicPr>
          <p:nvPr/>
        </p:nvPicPr>
        <p:blipFill>
          <a:blip r:embed="rId6"/>
          <a:stretch>
            <a:fillRect/>
          </a:stretch>
        </p:blipFill>
        <p:spPr>
          <a:xfrm>
            <a:off x="778547" y="4338392"/>
            <a:ext cx="10386758" cy="4973458"/>
          </a:xfrm>
          <a:prstGeom prst="rect">
            <a:avLst/>
          </a:prstGeom>
        </p:spPr>
      </p:pic>
    </p:spTree>
    <p:extLst>
      <p:ext uri="{BB962C8B-B14F-4D97-AF65-F5344CB8AC3E}">
        <p14:creationId xmlns:p14="http://schemas.microsoft.com/office/powerpoint/2010/main" val="136592949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p:cNvPicPr>
          <p:nvPr/>
        </p:nvPicPr>
        <p:blipFill>
          <a:blip r:embed="rId3">
            <a:extLst>
              <a:ext uri="{28A0092B-C50C-407E-A947-70E740481C1C}">
                <a14:useLocalDpi xmlns:a14="http://schemas.microsoft.com/office/drawing/2010/main" val="0"/>
              </a:ext>
            </a:extLst>
          </a:blip>
          <a:stretch>
            <a:fillRect/>
          </a:stretch>
        </p:blipFill>
        <p:spPr>
          <a:xfrm>
            <a:off x="-90487" y="-27620"/>
            <a:ext cx="13004800" cy="9753600"/>
          </a:xfrm>
          <a:prstGeom prst="rect">
            <a:avLst/>
          </a:prstGeom>
        </p:spPr>
      </p:pic>
      <p:sp>
        <p:nvSpPr>
          <p:cNvPr id="3" name="TextBox 2"/>
          <p:cNvSpPr txBox="1"/>
          <p:nvPr/>
        </p:nvSpPr>
        <p:spPr>
          <a:xfrm>
            <a:off x="497209" y="482808"/>
            <a:ext cx="67326" cy="192360"/>
          </a:xfrm>
          <a:prstGeom prst="rect">
            <a:avLst/>
          </a:prstGeom>
          <a:noFill/>
        </p:spPr>
        <p:txBody>
          <a:bodyPr vert="horz" wrap="none" lIns="0" tIns="0" rIns="0" bIns="0" rtlCol="0">
            <a:spAutoFit/>
          </a:bodyPr>
          <a:lstStyle/>
          <a:p>
            <a:pPr>
              <a:lnSpc>
                <a:spcPts val="1500"/>
              </a:lnSpc>
            </a:pPr>
            <a:r>
              <a:rPr lang="en-US" altLang="zh-CN" sz="1500">
                <a:solidFill>
                  <a:srgbClr val="FFFFFF"/>
                </a:solidFill>
                <a:latin typeface="Times New Roman"/>
              </a:rPr>
              <a:t>•</a:t>
            </a:r>
            <a:endParaRPr lang="zh-CN" altLang="en-US" sz="1500">
              <a:solidFill>
                <a:srgbClr val="FFFFFF"/>
              </a:solidFill>
              <a:latin typeface="Times New Roman"/>
            </a:endParaRPr>
          </a:p>
        </p:txBody>
      </p:sp>
      <p:sp>
        <p:nvSpPr>
          <p:cNvPr id="4" name="TextBox 3"/>
          <p:cNvSpPr txBox="1"/>
          <p:nvPr/>
        </p:nvSpPr>
        <p:spPr>
          <a:xfrm>
            <a:off x="281309" y="44569"/>
            <a:ext cx="1538883" cy="256480"/>
          </a:xfrm>
          <a:prstGeom prst="rect">
            <a:avLst/>
          </a:prstGeom>
          <a:noFill/>
        </p:spPr>
        <p:txBody>
          <a:bodyPr vert="horz" wrap="none" lIns="0" tIns="0" rIns="0" bIns="0" rtlCol="0">
            <a:spAutoFit/>
          </a:bodyPr>
          <a:lstStyle/>
          <a:p>
            <a:pPr>
              <a:lnSpc>
                <a:spcPts val="2000"/>
              </a:lnSpc>
            </a:pPr>
            <a:r>
              <a:rPr lang="zh-CN" altLang="en-US" sz="2000">
                <a:solidFill>
                  <a:srgbClr val="FFFFFF"/>
                </a:solidFill>
                <a:latin typeface="微软雅黑"/>
              </a:rPr>
              <a:t>机器学习基础</a:t>
            </a:r>
          </a:p>
        </p:txBody>
      </p:sp>
      <p:sp>
        <p:nvSpPr>
          <p:cNvPr id="5" name="TextBox 4"/>
          <p:cNvSpPr txBox="1"/>
          <p:nvPr/>
        </p:nvSpPr>
        <p:spPr>
          <a:xfrm>
            <a:off x="45323" y="434548"/>
            <a:ext cx="2564805"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深度前馈神经网络优化</a:t>
            </a:r>
          </a:p>
        </p:txBody>
      </p:sp>
      <p:sp>
        <p:nvSpPr>
          <p:cNvPr id="6" name="TextBox 5"/>
          <p:cNvSpPr txBox="1"/>
          <p:nvPr/>
        </p:nvSpPr>
        <p:spPr>
          <a:xfrm>
            <a:off x="0" y="983893"/>
            <a:ext cx="11883286" cy="7181453"/>
          </a:xfrm>
          <a:prstGeom prst="rect">
            <a:avLst/>
          </a:prstGeom>
          <a:noFill/>
        </p:spPr>
        <p:txBody>
          <a:bodyPr vert="horz" wrap="square" lIns="0" tIns="0" rIns="0" bIns="0" rtlCol="0">
            <a:spAutoFit/>
          </a:bodyPr>
          <a:lstStyle/>
          <a:p>
            <a:pPr algn="l">
              <a:lnSpc>
                <a:spcPts val="8000"/>
              </a:lnSpc>
            </a:pPr>
            <a:r>
              <a:rPr lang="zh-CN" altLang="en-US" sz="2800" b="1" dirty="0">
                <a:solidFill>
                  <a:srgbClr val="FF0000"/>
                </a:solidFill>
                <a:latin typeface="宋体" panose="02010600030101010101" pitchFamily="2" charset="-122"/>
                <a:ea typeface="宋体" panose="02010600030101010101" pitchFamily="2" charset="-122"/>
              </a:rPr>
              <a:t>深度前馈神经网络优化：</a:t>
            </a:r>
            <a:endParaRPr lang="en-US" altLang="zh-CN" sz="2800" b="1" dirty="0">
              <a:solidFill>
                <a:srgbClr val="FF0000"/>
              </a:solidFill>
              <a:latin typeface="宋体" panose="02010600030101010101" pitchFamily="2" charset="-122"/>
              <a:ea typeface="宋体" panose="02010600030101010101" pitchFamily="2" charset="-122"/>
            </a:endParaRPr>
          </a:p>
          <a:p>
            <a:pPr algn="l">
              <a:lnSpc>
                <a:spcPts val="8000"/>
              </a:lnSpc>
            </a:pPr>
            <a:r>
              <a:rPr lang="zh-CN" altLang="en-US" sz="2800" b="1" dirty="0">
                <a:latin typeface="宋体" panose="02010600030101010101" pitchFamily="2" charset="-122"/>
                <a:ea typeface="宋体" panose="02010600030101010101" pitchFamily="2" charset="-122"/>
              </a:rPr>
              <a:t>优化的目标：泛化误差最小</a:t>
            </a:r>
            <a:endParaRPr lang="en-US" altLang="zh-CN" sz="2800" b="1" dirty="0">
              <a:latin typeface="宋体" panose="02010600030101010101" pitchFamily="2" charset="-122"/>
              <a:ea typeface="宋体" panose="02010600030101010101" pitchFamily="2" charset="-122"/>
            </a:endParaRPr>
          </a:p>
          <a:p>
            <a:pPr algn="l">
              <a:lnSpc>
                <a:spcPts val="8000"/>
              </a:lnSpc>
            </a:pPr>
            <a:endParaRPr lang="en-US" altLang="zh-CN" sz="2800" b="1" dirty="0">
              <a:latin typeface="宋体" panose="02010600030101010101" pitchFamily="2" charset="-122"/>
              <a:ea typeface="宋体" panose="02010600030101010101" pitchFamily="2" charset="-122"/>
            </a:endParaRPr>
          </a:p>
          <a:p>
            <a:pPr algn="l">
              <a:lnSpc>
                <a:spcPts val="8000"/>
              </a:lnSpc>
            </a:pPr>
            <a:r>
              <a:rPr lang="zh-CN" altLang="en-US" sz="2800" b="1" dirty="0">
                <a:latin typeface="宋体" panose="02010600030101010101" pitchFamily="2" charset="-122"/>
                <a:ea typeface="宋体" panose="02010600030101010101" pitchFamily="2" charset="-122"/>
              </a:rPr>
              <a:t>其中，</a:t>
            </a:r>
            <a:r>
              <a:rPr lang="en-US" altLang="zh-CN" sz="2800" b="1" dirty="0">
                <a:latin typeface="宋体" panose="02010600030101010101" pitchFamily="2" charset="-122"/>
                <a:ea typeface="宋体" panose="02010600030101010101" pitchFamily="2" charset="-122"/>
              </a:rPr>
              <a:t>L</a:t>
            </a:r>
            <a:r>
              <a:rPr lang="zh-CN" altLang="en-US" sz="2800" b="1" dirty="0">
                <a:latin typeface="宋体" panose="02010600030101010101" pitchFamily="2" charset="-122"/>
                <a:ea typeface="宋体" panose="02010600030101010101" pitchFamily="2" charset="-122"/>
              </a:rPr>
              <a:t>是代价函数，</a:t>
            </a:r>
            <a:r>
              <a:rPr lang="en-US" altLang="zh-CN" sz="2800" b="1" dirty="0">
                <a:latin typeface="宋体" panose="02010600030101010101" pitchFamily="2" charset="-122"/>
                <a:ea typeface="宋体" panose="02010600030101010101" pitchFamily="2" charset="-122"/>
              </a:rPr>
              <a:t>f(x,</a:t>
            </a:r>
            <a:r>
              <a:rPr lang="en-US" altLang="zh-CN" sz="2800" b="1" dirty="0">
                <a:latin typeface="宋体" panose="02010600030101010101" pitchFamily="2" charset="-122"/>
                <a:ea typeface="宋体" panose="02010600030101010101" pitchFamily="2" charset="-122"/>
                <a:sym typeface="Symbol" panose="05050102010706020507" pitchFamily="18" charset="2"/>
              </a:rPr>
              <a:t></a:t>
            </a:r>
            <a:r>
              <a:rPr lang="en-US" altLang="zh-CN" sz="2800" b="1" dirty="0">
                <a:latin typeface="宋体" panose="02010600030101010101" pitchFamily="2" charset="-122"/>
                <a:ea typeface="宋体" panose="02010600030101010101" pitchFamily="2" charset="-122"/>
              </a:rPr>
              <a:t>)</a:t>
            </a:r>
            <a:r>
              <a:rPr lang="zh-CN" altLang="en-US" sz="2800" b="1" dirty="0">
                <a:latin typeface="宋体" panose="02010600030101010101" pitchFamily="2" charset="-122"/>
                <a:ea typeface="宋体" panose="02010600030101010101" pitchFamily="2" charset="-122"/>
              </a:rPr>
              <a:t>输入</a:t>
            </a:r>
            <a:r>
              <a:rPr lang="en-US" altLang="zh-CN" sz="2800" b="1" dirty="0">
                <a:latin typeface="宋体" panose="02010600030101010101" pitchFamily="2" charset="-122"/>
                <a:ea typeface="宋体" panose="02010600030101010101" pitchFamily="2" charset="-122"/>
              </a:rPr>
              <a:t>x</a:t>
            </a:r>
            <a:r>
              <a:rPr lang="zh-CN" altLang="en-US" sz="2800" b="1" dirty="0">
                <a:latin typeface="宋体" panose="02010600030101010101" pitchFamily="2" charset="-122"/>
                <a:ea typeface="宋体" panose="02010600030101010101" pitchFamily="2" charset="-122"/>
              </a:rPr>
              <a:t>预测的输出，</a:t>
            </a:r>
            <a:r>
              <a:rPr lang="en-US" altLang="zh-CN" sz="2800" b="1" dirty="0">
                <a:latin typeface="宋体" panose="02010600030101010101" pitchFamily="2" charset="-122"/>
                <a:ea typeface="宋体" panose="02010600030101010101" pitchFamily="2" charset="-122"/>
              </a:rPr>
              <a:t>y</a:t>
            </a:r>
            <a:r>
              <a:rPr lang="zh-CN" altLang="en-US" sz="2800" b="1" dirty="0">
                <a:latin typeface="宋体" panose="02010600030101010101" pitchFamily="2" charset="-122"/>
                <a:ea typeface="宋体" panose="02010600030101010101" pitchFamily="2" charset="-122"/>
              </a:rPr>
              <a:t>是目标，</a:t>
            </a:r>
            <a:r>
              <a:rPr lang="en-US" altLang="zh-CN" sz="2800" b="1" dirty="0" err="1">
                <a:latin typeface="宋体" panose="02010600030101010101" pitchFamily="2" charset="-122"/>
                <a:ea typeface="宋体" panose="02010600030101010101" pitchFamily="2" charset="-122"/>
              </a:rPr>
              <a:t>Pdata</a:t>
            </a:r>
            <a:r>
              <a:rPr lang="zh-CN" altLang="en-US" sz="2800" b="1" dirty="0">
                <a:latin typeface="宋体" panose="02010600030101010101" pitchFamily="2" charset="-122"/>
                <a:ea typeface="宋体" panose="02010600030101010101" pitchFamily="2" charset="-122"/>
              </a:rPr>
              <a:t>是数据真实生成分布。</a:t>
            </a:r>
            <a:endParaRPr lang="en-US" altLang="zh-CN" sz="2800" b="1" dirty="0">
              <a:latin typeface="宋体" panose="02010600030101010101" pitchFamily="2" charset="-122"/>
              <a:ea typeface="宋体" panose="02010600030101010101" pitchFamily="2" charset="-122"/>
            </a:endParaRPr>
          </a:p>
          <a:p>
            <a:pPr algn="l">
              <a:lnSpc>
                <a:spcPts val="8000"/>
              </a:lnSpc>
            </a:pPr>
            <a:r>
              <a:rPr lang="zh-CN" altLang="en-US" sz="2800" b="1" dirty="0">
                <a:latin typeface="宋体" panose="02010600030101010101" pitchFamily="2" charset="-122"/>
                <a:ea typeface="宋体" panose="02010600030101010101" pitchFamily="2" charset="-122"/>
              </a:rPr>
              <a:t>因</a:t>
            </a:r>
            <a:r>
              <a:rPr lang="en-US" altLang="zh-CN" sz="2800" b="1" dirty="0" err="1">
                <a:latin typeface="宋体" panose="02010600030101010101" pitchFamily="2" charset="-122"/>
                <a:ea typeface="宋体" panose="02010600030101010101" pitchFamily="2" charset="-122"/>
              </a:rPr>
              <a:t>Pdata</a:t>
            </a:r>
            <a:r>
              <a:rPr lang="zh-CN" altLang="en-US" sz="2800" b="1" dirty="0">
                <a:latin typeface="宋体" panose="02010600030101010101" pitchFamily="2" charset="-122"/>
                <a:ea typeface="宋体" panose="02010600030101010101" pitchFamily="2" charset="-122"/>
              </a:rPr>
              <a:t>不知道，所以优化为：</a:t>
            </a:r>
            <a:endParaRPr lang="en-US" altLang="zh-CN" sz="2800" b="1" dirty="0">
              <a:latin typeface="宋体" panose="02010600030101010101" pitchFamily="2" charset="-122"/>
              <a:ea typeface="宋体" panose="02010600030101010101" pitchFamily="2" charset="-122"/>
            </a:endParaRPr>
          </a:p>
          <a:p>
            <a:pPr algn="l">
              <a:lnSpc>
                <a:spcPts val="8000"/>
              </a:lnSpc>
            </a:pPr>
            <a:endParaRPr lang="en-US" altLang="zh-CN" sz="2800" b="1" dirty="0">
              <a:latin typeface="宋体" panose="02010600030101010101" pitchFamily="2" charset="-122"/>
              <a:ea typeface="宋体" panose="02010600030101010101" pitchFamily="2" charset="-122"/>
            </a:endParaRPr>
          </a:p>
        </p:txBody>
      </p:sp>
      <p:graphicFrame>
        <p:nvGraphicFramePr>
          <p:cNvPr id="7" name="对象 6">
            <a:extLst>
              <a:ext uri="{FF2B5EF4-FFF2-40B4-BE49-F238E27FC236}">
                <a16:creationId xmlns:a16="http://schemas.microsoft.com/office/drawing/2014/main" id="{50760134-C929-4D54-ADAB-09E55D761C16}"/>
              </a:ext>
            </a:extLst>
          </p:cNvPr>
          <p:cNvGraphicFramePr>
            <a:graphicFrameLocks noChangeAspect="1"/>
          </p:cNvGraphicFramePr>
          <p:nvPr/>
        </p:nvGraphicFramePr>
        <p:xfrm>
          <a:off x="4114800" y="2209800"/>
          <a:ext cx="914400" cy="211138"/>
        </p:xfrm>
        <a:graphic>
          <a:graphicData uri="http://schemas.openxmlformats.org/presentationml/2006/ole">
            <mc:AlternateContent xmlns:mc="http://schemas.openxmlformats.org/markup-compatibility/2006">
              <mc:Choice xmlns:v="urn:schemas-microsoft-com:vml" Requires="v">
                <p:oleObj spid="_x0000_s48141" name="Equation" r:id="rId4" imgW="914400" imgH="211680" progId="Equation.DSMT4">
                  <p:embed/>
                </p:oleObj>
              </mc:Choice>
              <mc:Fallback>
                <p:oleObj name="Equation" r:id="rId4" imgW="914400" imgH="211680" progId="Equation.DSMT4">
                  <p:embed/>
                  <p:pic>
                    <p:nvPicPr>
                      <p:cNvPr id="7" name="对象 6">
                        <a:extLst>
                          <a:ext uri="{FF2B5EF4-FFF2-40B4-BE49-F238E27FC236}">
                            <a16:creationId xmlns:a16="http://schemas.microsoft.com/office/drawing/2014/main" id="{50760134-C929-4D54-ADAB-09E55D761C16}"/>
                          </a:ext>
                        </a:extLst>
                      </p:cNvPr>
                      <p:cNvPicPr/>
                      <p:nvPr/>
                    </p:nvPicPr>
                    <p:blipFill>
                      <a:blip r:embed="rId5"/>
                      <a:stretch>
                        <a:fillRect/>
                      </a:stretch>
                    </p:blipFill>
                    <p:spPr>
                      <a:xfrm>
                        <a:off x="4114800" y="2209800"/>
                        <a:ext cx="914400" cy="211138"/>
                      </a:xfrm>
                      <a:prstGeom prst="rect">
                        <a:avLst/>
                      </a:prstGeom>
                    </p:spPr>
                  </p:pic>
                </p:oleObj>
              </mc:Fallback>
            </mc:AlternateContent>
          </a:graphicData>
        </a:graphic>
      </p:graphicFrame>
      <p:pic>
        <p:nvPicPr>
          <p:cNvPr id="8" name="图片 7">
            <a:extLst>
              <a:ext uri="{FF2B5EF4-FFF2-40B4-BE49-F238E27FC236}">
                <a16:creationId xmlns:a16="http://schemas.microsoft.com/office/drawing/2014/main" id="{EC890B49-9795-4591-830F-5002BF1F9206}"/>
              </a:ext>
            </a:extLst>
          </p:cNvPr>
          <p:cNvPicPr>
            <a:picLocks noChangeAspect="1"/>
          </p:cNvPicPr>
          <p:nvPr/>
        </p:nvPicPr>
        <p:blipFill>
          <a:blip r:embed="rId6"/>
          <a:stretch>
            <a:fillRect/>
          </a:stretch>
        </p:blipFill>
        <p:spPr>
          <a:xfrm>
            <a:off x="1666548" y="3186324"/>
            <a:ext cx="7633863" cy="1094138"/>
          </a:xfrm>
          <a:prstGeom prst="rect">
            <a:avLst/>
          </a:prstGeom>
        </p:spPr>
      </p:pic>
      <p:pic>
        <p:nvPicPr>
          <p:cNvPr id="9" name="图片 8">
            <a:extLst>
              <a:ext uri="{FF2B5EF4-FFF2-40B4-BE49-F238E27FC236}">
                <a16:creationId xmlns:a16="http://schemas.microsoft.com/office/drawing/2014/main" id="{A6B3ACBF-68B2-48B2-AEE9-FCC4D4520132}"/>
              </a:ext>
            </a:extLst>
          </p:cNvPr>
          <p:cNvPicPr>
            <a:picLocks noChangeAspect="1"/>
          </p:cNvPicPr>
          <p:nvPr/>
        </p:nvPicPr>
        <p:blipFill>
          <a:blip r:embed="rId7"/>
          <a:stretch>
            <a:fillRect/>
          </a:stretch>
        </p:blipFill>
        <p:spPr>
          <a:xfrm>
            <a:off x="1918105" y="7204979"/>
            <a:ext cx="7610906" cy="1181623"/>
          </a:xfrm>
          <a:prstGeom prst="rect">
            <a:avLst/>
          </a:prstGeom>
        </p:spPr>
      </p:pic>
    </p:spTree>
    <p:extLst>
      <p:ext uri="{BB962C8B-B14F-4D97-AF65-F5344CB8AC3E}">
        <p14:creationId xmlns:p14="http://schemas.microsoft.com/office/powerpoint/2010/main" val="120161227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p:cNvPicPr>
          <p:nvPr/>
        </p:nvPicPr>
        <p:blipFill>
          <a:blip r:embed="rId3">
            <a:extLst>
              <a:ext uri="{28A0092B-C50C-407E-A947-70E740481C1C}">
                <a14:useLocalDpi xmlns:a14="http://schemas.microsoft.com/office/drawing/2010/main" val="0"/>
              </a:ext>
            </a:extLst>
          </a:blip>
          <a:stretch>
            <a:fillRect/>
          </a:stretch>
        </p:blipFill>
        <p:spPr>
          <a:xfrm>
            <a:off x="-90487" y="-27620"/>
            <a:ext cx="13004800" cy="9753600"/>
          </a:xfrm>
          <a:prstGeom prst="rect">
            <a:avLst/>
          </a:prstGeom>
        </p:spPr>
      </p:pic>
      <p:sp>
        <p:nvSpPr>
          <p:cNvPr id="3" name="TextBox 2"/>
          <p:cNvSpPr txBox="1"/>
          <p:nvPr/>
        </p:nvSpPr>
        <p:spPr>
          <a:xfrm>
            <a:off x="497209" y="482808"/>
            <a:ext cx="67326" cy="192360"/>
          </a:xfrm>
          <a:prstGeom prst="rect">
            <a:avLst/>
          </a:prstGeom>
          <a:noFill/>
        </p:spPr>
        <p:txBody>
          <a:bodyPr vert="horz" wrap="none" lIns="0" tIns="0" rIns="0" bIns="0" rtlCol="0">
            <a:spAutoFit/>
          </a:bodyPr>
          <a:lstStyle/>
          <a:p>
            <a:pPr>
              <a:lnSpc>
                <a:spcPts val="1500"/>
              </a:lnSpc>
            </a:pPr>
            <a:r>
              <a:rPr lang="en-US" altLang="zh-CN" sz="1500">
                <a:solidFill>
                  <a:srgbClr val="FFFFFF"/>
                </a:solidFill>
                <a:latin typeface="Times New Roman"/>
              </a:rPr>
              <a:t>•</a:t>
            </a:r>
            <a:endParaRPr lang="zh-CN" altLang="en-US" sz="1500">
              <a:solidFill>
                <a:srgbClr val="FFFFFF"/>
              </a:solidFill>
              <a:latin typeface="Times New Roman"/>
            </a:endParaRPr>
          </a:p>
        </p:txBody>
      </p:sp>
      <p:sp>
        <p:nvSpPr>
          <p:cNvPr id="4" name="TextBox 3"/>
          <p:cNvSpPr txBox="1"/>
          <p:nvPr/>
        </p:nvSpPr>
        <p:spPr>
          <a:xfrm>
            <a:off x="281309" y="44569"/>
            <a:ext cx="1538883" cy="256480"/>
          </a:xfrm>
          <a:prstGeom prst="rect">
            <a:avLst/>
          </a:prstGeom>
          <a:noFill/>
        </p:spPr>
        <p:txBody>
          <a:bodyPr vert="horz" wrap="none" lIns="0" tIns="0" rIns="0" bIns="0" rtlCol="0">
            <a:spAutoFit/>
          </a:bodyPr>
          <a:lstStyle/>
          <a:p>
            <a:pPr>
              <a:lnSpc>
                <a:spcPts val="2000"/>
              </a:lnSpc>
            </a:pPr>
            <a:r>
              <a:rPr lang="zh-CN" altLang="en-US" sz="2000">
                <a:solidFill>
                  <a:srgbClr val="FFFFFF"/>
                </a:solidFill>
                <a:latin typeface="微软雅黑"/>
              </a:rPr>
              <a:t>机器学习基础</a:t>
            </a:r>
          </a:p>
        </p:txBody>
      </p:sp>
      <p:sp>
        <p:nvSpPr>
          <p:cNvPr id="5" name="TextBox 4"/>
          <p:cNvSpPr txBox="1"/>
          <p:nvPr/>
        </p:nvSpPr>
        <p:spPr>
          <a:xfrm>
            <a:off x="45323" y="434548"/>
            <a:ext cx="2564805"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深度前馈神经网络优化</a:t>
            </a:r>
          </a:p>
        </p:txBody>
      </p:sp>
      <p:sp>
        <p:nvSpPr>
          <p:cNvPr id="6" name="TextBox 5"/>
          <p:cNvSpPr txBox="1"/>
          <p:nvPr/>
        </p:nvSpPr>
        <p:spPr>
          <a:xfrm>
            <a:off x="0" y="983893"/>
            <a:ext cx="11883286" cy="8576707"/>
          </a:xfrm>
          <a:prstGeom prst="rect">
            <a:avLst/>
          </a:prstGeom>
          <a:noFill/>
        </p:spPr>
        <p:txBody>
          <a:bodyPr vert="horz" wrap="square" lIns="0" tIns="0" rIns="0" bIns="0" rtlCol="0">
            <a:spAutoFit/>
          </a:bodyPr>
          <a:lstStyle/>
          <a:p>
            <a:pPr algn="l">
              <a:lnSpc>
                <a:spcPts val="8000"/>
              </a:lnSpc>
            </a:pPr>
            <a:r>
              <a:rPr lang="zh-CN" altLang="en-US" sz="2800" b="1" dirty="0">
                <a:solidFill>
                  <a:srgbClr val="FF0000"/>
                </a:solidFill>
                <a:latin typeface="宋体" panose="02010600030101010101" pitchFamily="2" charset="-122"/>
                <a:ea typeface="宋体" panose="02010600030101010101" pitchFamily="2" charset="-122"/>
              </a:rPr>
              <a:t>深度前馈神经网络优化：</a:t>
            </a:r>
            <a:endParaRPr lang="en-US" altLang="zh-CN" sz="2800" b="1" dirty="0">
              <a:solidFill>
                <a:srgbClr val="FF0000"/>
              </a:solidFill>
              <a:latin typeface="宋体" panose="02010600030101010101" pitchFamily="2" charset="-122"/>
              <a:ea typeface="宋体" panose="02010600030101010101" pitchFamily="2" charset="-122"/>
            </a:endParaRPr>
          </a:p>
          <a:p>
            <a:pPr algn="l">
              <a:lnSpc>
                <a:spcPts val="8000"/>
              </a:lnSpc>
            </a:pPr>
            <a:r>
              <a:rPr lang="zh-CN" altLang="en-US" sz="2800" b="1" dirty="0">
                <a:latin typeface="宋体" panose="02010600030101010101" pitchFamily="2" charset="-122"/>
                <a:ea typeface="宋体" panose="02010600030101010101" pitchFamily="2" charset="-122"/>
              </a:rPr>
              <a:t>通常我们只有数据样本，所以优化近似为：</a:t>
            </a:r>
            <a:endParaRPr lang="en-US" altLang="zh-CN" sz="2800" b="1" dirty="0">
              <a:latin typeface="宋体" panose="02010600030101010101" pitchFamily="2" charset="-122"/>
              <a:ea typeface="宋体" panose="02010600030101010101" pitchFamily="2" charset="-122"/>
            </a:endParaRPr>
          </a:p>
          <a:p>
            <a:pPr algn="l">
              <a:lnSpc>
                <a:spcPts val="8000"/>
              </a:lnSpc>
            </a:pPr>
            <a:endParaRPr lang="en-US" altLang="zh-CN" sz="2800" b="1" dirty="0">
              <a:latin typeface="宋体" panose="02010600030101010101" pitchFamily="2" charset="-122"/>
              <a:ea typeface="宋体" panose="02010600030101010101" pitchFamily="2" charset="-122"/>
            </a:endParaRPr>
          </a:p>
          <a:p>
            <a:pPr algn="l">
              <a:lnSpc>
                <a:spcPts val="8000"/>
              </a:lnSpc>
            </a:pPr>
            <a:r>
              <a:rPr lang="zh-CN" altLang="en-US" sz="2800" b="1" dirty="0">
                <a:latin typeface="宋体" panose="02010600030101010101" pitchFamily="2" charset="-122"/>
                <a:ea typeface="宋体" panose="02010600030101010101" pitchFamily="2" charset="-122"/>
              </a:rPr>
              <a:t>上式称为经验风险最小化</a:t>
            </a:r>
            <a:endParaRPr lang="en-US" altLang="zh-CN" sz="2800" b="1" dirty="0">
              <a:latin typeface="宋体" panose="02010600030101010101" pitchFamily="2" charset="-122"/>
              <a:ea typeface="宋体" panose="02010600030101010101" pitchFamily="2" charset="-122"/>
            </a:endParaRPr>
          </a:p>
          <a:p>
            <a:pPr algn="l">
              <a:lnSpc>
                <a:spcPts val="8000"/>
              </a:lnSpc>
            </a:pPr>
            <a:r>
              <a:rPr lang="zh-CN" altLang="en-US" sz="2800" b="1" dirty="0">
                <a:solidFill>
                  <a:srgbClr val="FF0000"/>
                </a:solidFill>
                <a:latin typeface="宋体" panose="02010600030101010101" pitchFamily="2" charset="-122"/>
                <a:ea typeface="宋体" panose="02010600030101010101" pitchFamily="2" charset="-122"/>
              </a:rPr>
              <a:t>优化策略</a:t>
            </a:r>
            <a:r>
              <a:rPr lang="zh-CN" altLang="en-US" sz="2800" b="1" dirty="0">
                <a:latin typeface="宋体" panose="02010600030101010101" pitchFamily="2" charset="-122"/>
                <a:ea typeface="宋体" panose="02010600030101010101" pitchFamily="2" charset="-122"/>
              </a:rPr>
              <a:t>：</a:t>
            </a:r>
            <a:endParaRPr lang="en-US" altLang="zh-CN" sz="2800" b="1" dirty="0">
              <a:latin typeface="宋体" panose="02010600030101010101" pitchFamily="2" charset="-122"/>
              <a:ea typeface="宋体" panose="02010600030101010101" pitchFamily="2" charset="-122"/>
            </a:endParaRPr>
          </a:p>
          <a:p>
            <a:pPr algn="l">
              <a:lnSpc>
                <a:spcPct val="200000"/>
              </a:lnSpc>
            </a:pPr>
            <a:r>
              <a:rPr lang="en-US" altLang="zh-CN" sz="2800" b="1" dirty="0">
                <a:latin typeface="宋体" panose="02010600030101010101" pitchFamily="2" charset="-122"/>
                <a:ea typeface="宋体" panose="02010600030101010101" pitchFamily="2" charset="-122"/>
              </a:rPr>
              <a:t>1.</a:t>
            </a:r>
            <a:r>
              <a:rPr lang="zh-CN" altLang="en-US" sz="2800" b="1" dirty="0">
                <a:latin typeface="宋体" panose="02010600030101010101" pitchFamily="2" charset="-122"/>
                <a:ea typeface="宋体" panose="02010600030101010101" pitchFamily="2" charset="-122"/>
              </a:rPr>
              <a:t>通常使用</a:t>
            </a:r>
            <a:r>
              <a:rPr lang="zh-CN" altLang="en-US" sz="2800" b="1" dirty="0">
                <a:solidFill>
                  <a:srgbClr val="FF0000"/>
                </a:solidFill>
                <a:latin typeface="宋体" panose="02010600030101010101" pitchFamily="2" charset="-122"/>
                <a:ea typeface="宋体" panose="02010600030101010101" pitchFamily="2" charset="-122"/>
              </a:rPr>
              <a:t>代理代价函数</a:t>
            </a:r>
            <a:r>
              <a:rPr lang="zh-CN" altLang="en-US" sz="2800" b="1" dirty="0">
                <a:latin typeface="宋体" panose="02010600030101010101" pitchFamily="2" charset="-122"/>
                <a:ea typeface="宋体" panose="02010600030101010101" pitchFamily="2" charset="-122"/>
              </a:rPr>
              <a:t>来代替真实的代价函数，如分类中用对数似然代替</a:t>
            </a:r>
            <a:r>
              <a:rPr lang="en-US" altLang="zh-CN" sz="2800" b="1" dirty="0">
                <a:latin typeface="宋体" panose="02010600030101010101" pitchFamily="2" charset="-122"/>
                <a:ea typeface="宋体" panose="02010600030101010101" pitchFamily="2" charset="-122"/>
              </a:rPr>
              <a:t>0-1</a:t>
            </a:r>
            <a:r>
              <a:rPr lang="zh-CN" altLang="en-US" sz="2800" b="1" dirty="0">
                <a:latin typeface="宋体" panose="02010600030101010101" pitchFamily="2" charset="-122"/>
                <a:ea typeface="宋体" panose="02010600030101010101" pitchFamily="2" charset="-122"/>
              </a:rPr>
              <a:t>代价函数，使得目标函数可导；</a:t>
            </a:r>
            <a:endParaRPr lang="en-US" altLang="zh-CN" sz="2800" b="1" dirty="0">
              <a:latin typeface="宋体" panose="02010600030101010101" pitchFamily="2" charset="-122"/>
              <a:ea typeface="宋体" panose="02010600030101010101" pitchFamily="2" charset="-122"/>
            </a:endParaRPr>
          </a:p>
          <a:p>
            <a:pPr algn="l">
              <a:lnSpc>
                <a:spcPct val="200000"/>
              </a:lnSpc>
            </a:pPr>
            <a:r>
              <a:rPr lang="en-US" altLang="zh-CN" sz="2800" b="1" dirty="0">
                <a:latin typeface="宋体" panose="02010600030101010101" pitchFamily="2" charset="-122"/>
                <a:ea typeface="宋体" panose="02010600030101010101" pitchFamily="2" charset="-122"/>
              </a:rPr>
              <a:t>2.</a:t>
            </a:r>
            <a:r>
              <a:rPr lang="zh-CN" altLang="en-US" sz="2800" b="1" dirty="0">
                <a:latin typeface="宋体" panose="02010600030101010101" pitchFamily="2" charset="-122"/>
                <a:ea typeface="宋体" panose="02010600030101010101" pitchFamily="2" charset="-122"/>
              </a:rPr>
              <a:t>训练算法：训练算法不会寻找一个局部最小点，而是在一个有较大导数地方</a:t>
            </a:r>
            <a:r>
              <a:rPr lang="zh-CN" altLang="en-US" sz="2800" b="1" dirty="0">
                <a:solidFill>
                  <a:srgbClr val="FF0000"/>
                </a:solidFill>
                <a:latin typeface="宋体" panose="02010600030101010101" pitchFamily="2" charset="-122"/>
                <a:ea typeface="宋体" panose="02010600030101010101" pitchFamily="2" charset="-122"/>
              </a:rPr>
              <a:t>提前终止</a:t>
            </a:r>
            <a:r>
              <a:rPr lang="zh-CN" altLang="en-US" sz="2800" b="1" dirty="0">
                <a:latin typeface="宋体" panose="02010600030101010101" pitchFamily="2" charset="-122"/>
                <a:ea typeface="宋体" panose="02010600030101010101" pitchFamily="2" charset="-122"/>
              </a:rPr>
              <a:t>，避免过度拟合。</a:t>
            </a:r>
            <a:endParaRPr lang="en-US" altLang="zh-CN" sz="2800" b="1" dirty="0">
              <a:latin typeface="宋体" panose="02010600030101010101" pitchFamily="2" charset="-122"/>
              <a:ea typeface="宋体" panose="02010600030101010101" pitchFamily="2" charset="-122"/>
            </a:endParaRPr>
          </a:p>
        </p:txBody>
      </p:sp>
      <p:graphicFrame>
        <p:nvGraphicFramePr>
          <p:cNvPr id="7" name="对象 6">
            <a:extLst>
              <a:ext uri="{FF2B5EF4-FFF2-40B4-BE49-F238E27FC236}">
                <a16:creationId xmlns:a16="http://schemas.microsoft.com/office/drawing/2014/main" id="{50760134-C929-4D54-ADAB-09E55D761C16}"/>
              </a:ext>
            </a:extLst>
          </p:cNvPr>
          <p:cNvGraphicFramePr>
            <a:graphicFrameLocks noChangeAspect="1"/>
          </p:cNvGraphicFramePr>
          <p:nvPr/>
        </p:nvGraphicFramePr>
        <p:xfrm>
          <a:off x="4114800" y="2209800"/>
          <a:ext cx="914400" cy="211138"/>
        </p:xfrm>
        <a:graphic>
          <a:graphicData uri="http://schemas.openxmlformats.org/presentationml/2006/ole">
            <mc:AlternateContent xmlns:mc="http://schemas.openxmlformats.org/markup-compatibility/2006">
              <mc:Choice xmlns:v="urn:schemas-microsoft-com:vml" Requires="v">
                <p:oleObj spid="_x0000_s49167" name="Equation" r:id="rId4" imgW="914400" imgH="211680" progId="Equation.DSMT4">
                  <p:embed/>
                </p:oleObj>
              </mc:Choice>
              <mc:Fallback>
                <p:oleObj name="Equation" r:id="rId4" imgW="914400" imgH="211680" progId="Equation.DSMT4">
                  <p:embed/>
                  <p:pic>
                    <p:nvPicPr>
                      <p:cNvPr id="7" name="对象 6">
                        <a:extLst>
                          <a:ext uri="{FF2B5EF4-FFF2-40B4-BE49-F238E27FC236}">
                            <a16:creationId xmlns:a16="http://schemas.microsoft.com/office/drawing/2014/main" id="{50760134-C929-4D54-ADAB-09E55D761C16}"/>
                          </a:ext>
                        </a:extLst>
                      </p:cNvPr>
                      <p:cNvPicPr/>
                      <p:nvPr/>
                    </p:nvPicPr>
                    <p:blipFill>
                      <a:blip r:embed="rId5"/>
                      <a:stretch>
                        <a:fillRect/>
                      </a:stretch>
                    </p:blipFill>
                    <p:spPr>
                      <a:xfrm>
                        <a:off x="4114800" y="2209800"/>
                        <a:ext cx="914400" cy="211138"/>
                      </a:xfrm>
                      <a:prstGeom prst="rect">
                        <a:avLst/>
                      </a:prstGeom>
                    </p:spPr>
                  </p:pic>
                </p:oleObj>
              </mc:Fallback>
            </mc:AlternateContent>
          </a:graphicData>
        </a:graphic>
      </p:graphicFrame>
      <p:pic>
        <p:nvPicPr>
          <p:cNvPr id="10" name="图片 9">
            <a:extLst>
              <a:ext uri="{FF2B5EF4-FFF2-40B4-BE49-F238E27FC236}">
                <a16:creationId xmlns:a16="http://schemas.microsoft.com/office/drawing/2014/main" id="{663FEC42-E99C-421D-A20C-DEC755BA7086}"/>
              </a:ext>
            </a:extLst>
          </p:cNvPr>
          <p:cNvPicPr>
            <a:picLocks noChangeAspect="1"/>
          </p:cNvPicPr>
          <p:nvPr/>
        </p:nvPicPr>
        <p:blipFill>
          <a:blip r:embed="rId6"/>
          <a:stretch>
            <a:fillRect/>
          </a:stretch>
        </p:blipFill>
        <p:spPr>
          <a:xfrm>
            <a:off x="727328" y="3121022"/>
            <a:ext cx="10428630" cy="1051645"/>
          </a:xfrm>
          <a:prstGeom prst="rect">
            <a:avLst/>
          </a:prstGeom>
        </p:spPr>
      </p:pic>
    </p:spTree>
    <p:extLst>
      <p:ext uri="{BB962C8B-B14F-4D97-AF65-F5344CB8AC3E}">
        <p14:creationId xmlns:p14="http://schemas.microsoft.com/office/powerpoint/2010/main" val="164332551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Gradient Descent</a:t>
            </a:r>
            <a:endParaRPr lang="zh-TW" altLang="en-US" dirty="0"/>
          </a:p>
        </p:txBody>
      </p:sp>
      <p:sp>
        <p:nvSpPr>
          <p:cNvPr id="3" name="副標題 2"/>
          <p:cNvSpPr>
            <a:spLocks noGrp="1"/>
          </p:cNvSpPr>
          <p:nvPr>
            <p:ph type="subTitle" idx="1"/>
          </p:nvPr>
        </p:nvSpPr>
        <p:spPr/>
        <p:txBody>
          <a:bodyPr/>
          <a:lstStyle/>
          <a:p>
            <a:endParaRPr lang="zh-TW" altLang="en-US" dirty="0"/>
          </a:p>
        </p:txBody>
      </p:sp>
    </p:spTree>
    <p:extLst>
      <p:ext uri="{BB962C8B-B14F-4D97-AF65-F5344CB8AC3E}">
        <p14:creationId xmlns:p14="http://schemas.microsoft.com/office/powerpoint/2010/main" val="11360421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Gradient </a:t>
            </a:r>
            <a:r>
              <a:rPr lang="en-US" altLang="zh-TW" dirty="0"/>
              <a:t>Descent</a:t>
            </a:r>
            <a:endParaRPr lang="zh-TW" altLang="en-US" dirty="0"/>
          </a:p>
        </p:txBody>
      </p:sp>
      <p:sp>
        <p:nvSpPr>
          <p:cNvPr id="3" name="內容版面配置區 2"/>
          <p:cNvSpPr>
            <a:spLocks noGrp="1"/>
          </p:cNvSpPr>
          <p:nvPr>
            <p:ph idx="1"/>
          </p:nvPr>
        </p:nvSpPr>
        <p:spPr/>
        <p:txBody>
          <a:bodyPr>
            <a:normAutofit/>
          </a:bodyPr>
          <a:lstStyle/>
          <a:p>
            <a:r>
              <a:rPr lang="en-US" altLang="zh-TW" sz="3413" dirty="0"/>
              <a:t>In step 3, we have to solve the following optimization problem:</a:t>
            </a:r>
            <a:endParaRPr lang="zh-TW" altLang="en-US" sz="3413" dirty="0"/>
          </a:p>
        </p:txBody>
      </p:sp>
      <mc:AlternateContent xmlns:mc="http://schemas.openxmlformats.org/markup-compatibility/2006">
        <mc:Choice xmlns:a14="http://schemas.microsoft.com/office/drawing/2010/main" Requires="a14">
          <p:sp>
            <p:nvSpPr>
              <p:cNvPr id="4" name="文字方塊 3"/>
              <p:cNvSpPr txBox="1"/>
              <p:nvPr/>
            </p:nvSpPr>
            <p:spPr>
              <a:xfrm>
                <a:off x="1342301" y="3797402"/>
                <a:ext cx="3457164" cy="684098"/>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p>
                        <m:sSupPr>
                          <m:ctrlPr>
                            <a:rPr lang="en-US" altLang="zh-TW" sz="3413" i="1" kern="1200">
                              <a:solidFill>
                                <a:prstClr val="black"/>
                              </a:solidFill>
                              <a:latin typeface="Cambria Math" panose="02040503050406030204" pitchFamily="18" charset="0"/>
                              <a:cs typeface="+mn-cs"/>
                            </a:rPr>
                          </m:ctrlPr>
                        </m:sSupPr>
                        <m:e>
                          <m:r>
                            <a:rPr lang="zh-TW" altLang="en-US" sz="3413" i="1" kern="1200">
                              <a:solidFill>
                                <a:prstClr val="black"/>
                              </a:solidFill>
                              <a:latin typeface="Cambria Math" panose="02040503050406030204" pitchFamily="18" charset="0"/>
                              <a:cs typeface="+mn-cs"/>
                            </a:rPr>
                            <m:t>𝜃</m:t>
                          </m:r>
                        </m:e>
                        <m:sup>
                          <m:r>
                            <a:rPr lang="en-US" altLang="zh-TW" sz="3413" i="1" kern="1200">
                              <a:solidFill>
                                <a:prstClr val="black"/>
                              </a:solidFill>
                              <a:latin typeface="Cambria Math" panose="02040503050406030204" pitchFamily="18" charset="0"/>
                              <a:cs typeface="+mn-cs"/>
                            </a:rPr>
                            <m:t>∗</m:t>
                          </m:r>
                        </m:sup>
                      </m:sSup>
                      <m:r>
                        <a:rPr lang="en-US" altLang="zh-TW" sz="3413" kern="1200">
                          <a:solidFill>
                            <a:prstClr val="black"/>
                          </a:solidFill>
                          <a:latin typeface="Cambria Math" panose="02040503050406030204" pitchFamily="18" charset="0"/>
                          <a:cs typeface="+mn-cs"/>
                        </a:rPr>
                        <m:t>=</m:t>
                      </m:r>
                      <m:r>
                        <m:rPr>
                          <m:sty m:val="p"/>
                        </m:rPr>
                        <a:rPr lang="en-US" altLang="zh-TW" sz="3413" kern="1200">
                          <a:solidFill>
                            <a:prstClr val="black"/>
                          </a:solidFill>
                          <a:latin typeface="Cambria Math" panose="02040503050406030204" pitchFamily="18" charset="0"/>
                          <a:cs typeface="+mn-cs"/>
                        </a:rPr>
                        <m:t>arg</m:t>
                      </m:r>
                      <m:func>
                        <m:funcPr>
                          <m:ctrlPr>
                            <a:rPr lang="en-US" altLang="zh-TW" sz="3413" i="1" kern="1200">
                              <a:solidFill>
                                <a:prstClr val="black"/>
                              </a:solidFill>
                              <a:latin typeface="Cambria Math" panose="02040503050406030204" pitchFamily="18" charset="0"/>
                              <a:cs typeface="+mn-cs"/>
                            </a:rPr>
                          </m:ctrlPr>
                        </m:funcPr>
                        <m:fName>
                          <m:limLow>
                            <m:limLowPr>
                              <m:ctrlPr>
                                <a:rPr lang="en-US" altLang="zh-TW" sz="3413" i="1" kern="1200">
                                  <a:solidFill>
                                    <a:prstClr val="black"/>
                                  </a:solidFill>
                                  <a:latin typeface="Cambria Math" panose="02040503050406030204" pitchFamily="18" charset="0"/>
                                  <a:cs typeface="+mn-cs"/>
                                </a:rPr>
                              </m:ctrlPr>
                            </m:limLowPr>
                            <m:e>
                              <m:r>
                                <m:rPr>
                                  <m:sty m:val="p"/>
                                </m:rPr>
                                <a:rPr lang="en-US" altLang="zh-TW" sz="3413" kern="1200">
                                  <a:solidFill>
                                    <a:prstClr val="black"/>
                                  </a:solidFill>
                                  <a:latin typeface="Cambria Math" panose="02040503050406030204" pitchFamily="18" charset="0"/>
                                  <a:cs typeface="+mn-cs"/>
                                </a:rPr>
                                <m:t>min</m:t>
                              </m:r>
                            </m:e>
                            <m:lim>
                              <m:r>
                                <a:rPr lang="zh-TW" altLang="en-US" sz="3413" i="1" kern="1200">
                                  <a:solidFill>
                                    <a:prstClr val="black"/>
                                  </a:solidFill>
                                  <a:latin typeface="Cambria Math" panose="02040503050406030204" pitchFamily="18" charset="0"/>
                                  <a:cs typeface="+mn-cs"/>
                                </a:rPr>
                                <m:t>𝜃</m:t>
                              </m:r>
                            </m:lim>
                          </m:limLow>
                        </m:fName>
                        <m:e>
                          <m:r>
                            <a:rPr lang="en-US" altLang="zh-TW" sz="3413" i="1" kern="1200">
                              <a:solidFill>
                                <a:prstClr val="black"/>
                              </a:solidFill>
                              <a:latin typeface="Cambria Math" panose="02040503050406030204" pitchFamily="18" charset="0"/>
                              <a:cs typeface="+mn-cs"/>
                            </a:rPr>
                            <m:t>𝐿</m:t>
                          </m:r>
                          <m:d>
                            <m:dPr>
                              <m:ctrlPr>
                                <a:rPr lang="en-US" altLang="zh-TW" sz="3413" i="1" kern="1200">
                                  <a:solidFill>
                                    <a:prstClr val="black"/>
                                  </a:solidFill>
                                  <a:latin typeface="Cambria Math" panose="02040503050406030204" pitchFamily="18" charset="0"/>
                                  <a:cs typeface="+mn-cs"/>
                                </a:rPr>
                              </m:ctrlPr>
                            </m:dPr>
                            <m:e>
                              <m:r>
                                <a:rPr lang="zh-TW" altLang="en-US" sz="3413" i="1" kern="1200">
                                  <a:solidFill>
                                    <a:prstClr val="black"/>
                                  </a:solidFill>
                                  <a:latin typeface="Cambria Math" panose="02040503050406030204" pitchFamily="18" charset="0"/>
                                  <a:cs typeface="+mn-cs"/>
                                </a:rPr>
                                <m:t>𝜃</m:t>
                              </m:r>
                            </m:e>
                          </m:d>
                        </m:e>
                      </m:func>
                    </m:oMath>
                  </m:oMathPara>
                </a14:m>
                <a:endParaRPr lang="zh-TW" altLang="en-US" sz="3413" kern="1200" dirty="0">
                  <a:solidFill>
                    <a:prstClr val="black"/>
                  </a:solidFill>
                  <a:latin typeface="Calibri" panose="020F0502020204030204"/>
                  <a:cs typeface="+mn-cs"/>
                </a:endParaRPr>
              </a:p>
            </p:txBody>
          </p:sp>
        </mc:Choice>
        <mc:Fallback>
          <p:sp>
            <p:nvSpPr>
              <p:cNvPr id="4" name="文字方塊 3"/>
              <p:cNvSpPr txBox="1">
                <a:spLocks noRot="1" noChangeAspect="1" noMove="1" noResize="1" noEditPoints="1" noAdjustHandles="1" noChangeArrowheads="1" noChangeShapeType="1" noTextEdit="1"/>
              </p:cNvSpPr>
              <p:nvPr/>
            </p:nvSpPr>
            <p:spPr>
              <a:xfrm>
                <a:off x="1342301" y="3797402"/>
                <a:ext cx="3457164" cy="684098"/>
              </a:xfrm>
              <a:prstGeom prst="rect">
                <a:avLst/>
              </a:prstGeom>
              <a:blipFill>
                <a:blip r:embed="rId2"/>
                <a:stretch>
                  <a:fillRect/>
                </a:stretch>
              </a:blipFill>
            </p:spPr>
            <p:txBody>
              <a:bodyPr/>
              <a:lstStyle/>
              <a:p>
                <a:r>
                  <a:rPr lang="zh-CN" altLang="en-US">
                    <a:noFill/>
                  </a:rPr>
                  <a:t> </a:t>
                </a:r>
              </a:p>
            </p:txBody>
          </p:sp>
        </mc:Fallback>
      </mc:AlternateContent>
      <p:sp>
        <p:nvSpPr>
          <p:cNvPr id="5" name="文字方塊 4"/>
          <p:cNvSpPr txBox="1"/>
          <p:nvPr/>
        </p:nvSpPr>
        <p:spPr>
          <a:xfrm>
            <a:off x="5310388" y="3706411"/>
            <a:ext cx="3731044" cy="617541"/>
          </a:xfrm>
          <a:prstGeom prst="rect">
            <a:avLst/>
          </a:prstGeom>
          <a:noFill/>
        </p:spPr>
        <p:txBody>
          <a:bodyPr wrap="square" rtlCol="0">
            <a:spAutoFit/>
          </a:bodyPr>
          <a:lstStyle/>
          <a:p>
            <a:pPr algn="l" defTabSz="650230" hangingPunct="1"/>
            <a:r>
              <a:rPr lang="en-US" altLang="zh-TW" sz="3413" kern="1200" dirty="0">
                <a:solidFill>
                  <a:prstClr val="black"/>
                </a:solidFill>
                <a:latin typeface="Calibri" panose="020F0502020204030204"/>
                <a:cs typeface="+mn-cs"/>
              </a:rPr>
              <a:t>L: loss function</a:t>
            </a:r>
            <a:endParaRPr lang="zh-TW" altLang="en-US" sz="3413" kern="1200" dirty="0">
              <a:solidFill>
                <a:prstClr val="black"/>
              </a:solidFill>
              <a:latin typeface="Calibri" panose="020F0502020204030204"/>
              <a:cs typeface="+mn-cs"/>
            </a:endParaRPr>
          </a:p>
        </p:txBody>
      </p:sp>
      <mc:AlternateContent xmlns:mc="http://schemas.openxmlformats.org/markup-compatibility/2006">
        <mc:Choice xmlns:a14="http://schemas.microsoft.com/office/drawing/2010/main" Requires="a14">
          <p:sp>
            <p:nvSpPr>
              <p:cNvPr id="6" name="文字方塊 5"/>
              <p:cNvSpPr txBox="1"/>
              <p:nvPr/>
            </p:nvSpPr>
            <p:spPr>
              <a:xfrm>
                <a:off x="8305734" y="3706410"/>
                <a:ext cx="3735626" cy="617541"/>
              </a:xfrm>
              <a:prstGeom prst="rect">
                <a:avLst/>
              </a:prstGeom>
              <a:noFill/>
            </p:spPr>
            <p:txBody>
              <a:bodyPr wrap="square" rtlCol="0">
                <a:spAutoFit/>
              </a:bodyPr>
              <a:lstStyle/>
              <a:p>
                <a:pPr algn="l" defTabSz="650230" hangingPunct="1"/>
                <a14:m>
                  <m:oMath xmlns:m="http://schemas.openxmlformats.org/officeDocument/2006/math">
                    <m:r>
                      <a:rPr lang="zh-TW" altLang="en-US" sz="3413" i="1" kern="1200">
                        <a:solidFill>
                          <a:prstClr val="black"/>
                        </a:solidFill>
                        <a:latin typeface="Cambria Math" panose="02040503050406030204" pitchFamily="18" charset="0"/>
                        <a:cs typeface="+mn-cs"/>
                      </a:rPr>
                      <m:t>𝜃</m:t>
                    </m:r>
                  </m:oMath>
                </a14:m>
                <a:r>
                  <a:rPr lang="en-US" altLang="zh-TW" sz="3413" kern="1200" dirty="0">
                    <a:solidFill>
                      <a:prstClr val="black"/>
                    </a:solidFill>
                    <a:latin typeface="Calibri" panose="020F0502020204030204"/>
                    <a:cs typeface="+mn-cs"/>
                  </a:rPr>
                  <a:t>: parameters</a:t>
                </a:r>
                <a:endParaRPr lang="zh-TW" altLang="en-US" sz="3413" kern="1200" dirty="0">
                  <a:solidFill>
                    <a:prstClr val="black"/>
                  </a:solidFill>
                  <a:latin typeface="Calibri" panose="020F0502020204030204"/>
                  <a:cs typeface="+mn-cs"/>
                </a:endParaRPr>
              </a:p>
            </p:txBody>
          </p:sp>
        </mc:Choice>
        <mc:Fallback>
          <p:sp>
            <p:nvSpPr>
              <p:cNvPr id="6" name="文字方塊 5"/>
              <p:cNvSpPr txBox="1">
                <a:spLocks noRot="1" noChangeAspect="1" noMove="1" noResize="1" noEditPoints="1" noAdjustHandles="1" noChangeArrowheads="1" noChangeShapeType="1" noTextEdit="1"/>
              </p:cNvSpPr>
              <p:nvPr/>
            </p:nvSpPr>
            <p:spPr>
              <a:xfrm>
                <a:off x="8305734" y="3706410"/>
                <a:ext cx="3735626" cy="617541"/>
              </a:xfrm>
              <a:prstGeom prst="rect">
                <a:avLst/>
              </a:prstGeom>
              <a:blipFill>
                <a:blip r:embed="rId3"/>
                <a:stretch>
                  <a:fillRect t="-12871" b="-35644"/>
                </a:stretch>
              </a:blipFill>
            </p:spPr>
            <p:txBody>
              <a:bodyPr/>
              <a:lstStyle/>
              <a:p>
                <a:r>
                  <a:rPr lang="zh-CN" altLang="en-US">
                    <a:noFill/>
                  </a:rPr>
                  <a:t> </a:t>
                </a:r>
              </a:p>
            </p:txBody>
          </p:sp>
        </mc:Fallback>
      </mc:AlternateContent>
      <p:sp>
        <p:nvSpPr>
          <p:cNvPr id="7" name="矩形 6"/>
          <p:cNvSpPr/>
          <p:nvPr/>
        </p:nvSpPr>
        <p:spPr>
          <a:xfrm>
            <a:off x="1069377" y="4952888"/>
            <a:ext cx="7372467" cy="617541"/>
          </a:xfrm>
          <a:prstGeom prst="rect">
            <a:avLst/>
          </a:prstGeom>
        </p:spPr>
        <p:txBody>
          <a:bodyPr wrap="none">
            <a:spAutoFit/>
          </a:bodyPr>
          <a:lstStyle/>
          <a:p>
            <a:pPr algn="l" defTabSz="650230" hangingPunct="1"/>
            <a:r>
              <a:rPr lang="en-US" altLang="zh-TW" sz="3413" kern="1200" dirty="0">
                <a:solidFill>
                  <a:prstClr val="black"/>
                </a:solidFill>
                <a:latin typeface="Calibri" panose="020F0502020204030204"/>
                <a:cs typeface="+mn-cs"/>
              </a:rPr>
              <a:t>Suppose that </a:t>
            </a:r>
            <a:r>
              <a:rPr lang="el-GR" altLang="zh-TW" sz="3413" kern="1200" dirty="0">
                <a:solidFill>
                  <a:prstClr val="black"/>
                </a:solidFill>
                <a:latin typeface="Calibri" panose="020F0502020204030204"/>
                <a:cs typeface="+mn-cs"/>
              </a:rPr>
              <a:t>θ</a:t>
            </a:r>
            <a:r>
              <a:rPr lang="en-US" altLang="zh-TW" sz="3413" kern="1200" dirty="0">
                <a:solidFill>
                  <a:prstClr val="black"/>
                </a:solidFill>
                <a:latin typeface="Calibri" panose="020F0502020204030204"/>
                <a:cs typeface="+mn-cs"/>
              </a:rPr>
              <a:t> has two variables {</a:t>
            </a:r>
            <a:r>
              <a:rPr lang="el-GR" altLang="zh-TW" sz="3413" kern="1200" dirty="0">
                <a:solidFill>
                  <a:prstClr val="black"/>
                </a:solidFill>
                <a:latin typeface="Calibri" panose="020F0502020204030204"/>
                <a:cs typeface="+mn-cs"/>
              </a:rPr>
              <a:t>θ</a:t>
            </a:r>
            <a:r>
              <a:rPr lang="en-US" altLang="zh-TW" sz="3413" kern="1200" baseline="-25000" dirty="0">
                <a:solidFill>
                  <a:prstClr val="black"/>
                </a:solidFill>
                <a:latin typeface="Calibri" panose="020F0502020204030204"/>
                <a:cs typeface="+mn-cs"/>
              </a:rPr>
              <a:t>1</a:t>
            </a:r>
            <a:r>
              <a:rPr lang="en-US" altLang="zh-TW" sz="3413" kern="1200" dirty="0">
                <a:solidFill>
                  <a:prstClr val="black"/>
                </a:solidFill>
                <a:latin typeface="Calibri" panose="020F0502020204030204"/>
                <a:cs typeface="+mn-cs"/>
              </a:rPr>
              <a:t>,</a:t>
            </a:r>
            <a:r>
              <a:rPr lang="el-GR" altLang="zh-TW" sz="3413" kern="1200" dirty="0">
                <a:solidFill>
                  <a:prstClr val="black"/>
                </a:solidFill>
                <a:latin typeface="Calibri" panose="020F0502020204030204"/>
                <a:cs typeface="+mn-cs"/>
              </a:rPr>
              <a:t> θ</a:t>
            </a:r>
            <a:r>
              <a:rPr lang="en-US" altLang="zh-TW" sz="3413" kern="1200" baseline="-25000" dirty="0">
                <a:solidFill>
                  <a:prstClr val="black"/>
                </a:solidFill>
                <a:latin typeface="Calibri" panose="020F0502020204030204"/>
                <a:cs typeface="+mn-cs"/>
              </a:rPr>
              <a:t>2</a:t>
            </a:r>
            <a:r>
              <a:rPr lang="en-US" altLang="zh-TW" sz="3413" kern="1200" dirty="0">
                <a:solidFill>
                  <a:prstClr val="black"/>
                </a:solidFill>
                <a:latin typeface="Calibri" panose="020F0502020204030204"/>
                <a:cs typeface="+mn-cs"/>
              </a:rPr>
              <a:t>}</a:t>
            </a:r>
            <a:endParaRPr lang="zh-TW" altLang="en-US" sz="3413" kern="1200" dirty="0">
              <a:solidFill>
                <a:prstClr val="black"/>
              </a:solidFill>
              <a:latin typeface="Calibri" panose="020F0502020204030204"/>
              <a:cs typeface="+mn-cs"/>
            </a:endParaRPr>
          </a:p>
        </p:txBody>
      </p:sp>
      <mc:AlternateContent xmlns:mc="http://schemas.openxmlformats.org/markup-compatibility/2006">
        <mc:Choice xmlns:a14="http://schemas.microsoft.com/office/drawing/2010/main" Requires="a14">
          <p:sp>
            <p:nvSpPr>
              <p:cNvPr id="8" name="文字方塊 7"/>
              <p:cNvSpPr txBox="1"/>
              <p:nvPr/>
            </p:nvSpPr>
            <p:spPr>
              <a:xfrm>
                <a:off x="471258" y="5537063"/>
                <a:ext cx="6511268" cy="1261114"/>
              </a:xfrm>
              <a:prstGeom prst="rect">
                <a:avLst/>
              </a:prstGeom>
              <a:noFill/>
            </p:spPr>
            <p:txBody>
              <a:bodyPr wrap="square" rtlCol="0">
                <a:spAutoFit/>
              </a:bodyPr>
              <a:lstStyle/>
              <a:p>
                <a:pPr defTabSz="650230" hangingPunct="1"/>
                <a:r>
                  <a:rPr lang="en-US" altLang="zh-TW" sz="3413" kern="1200" dirty="0">
                    <a:solidFill>
                      <a:prstClr val="black"/>
                    </a:solidFill>
                    <a:latin typeface="Calibri" panose="020F0502020204030204"/>
                    <a:cs typeface="+mn-cs"/>
                  </a:rPr>
                  <a:t>Randomly start at </a:t>
                </a:r>
                <a14:m>
                  <m:oMath xmlns:m="http://schemas.openxmlformats.org/officeDocument/2006/math">
                    <m:sSup>
                      <m:sSupPr>
                        <m:ctrlPr>
                          <a:rPr lang="en-US" altLang="zh-TW" sz="3413" i="1" kern="1200">
                            <a:solidFill>
                              <a:prstClr val="black"/>
                            </a:solidFill>
                            <a:latin typeface="Cambria Math" panose="02040503050406030204" pitchFamily="18" charset="0"/>
                            <a:cs typeface="+mn-cs"/>
                          </a:rPr>
                        </m:ctrlPr>
                      </m:sSupPr>
                      <m:e>
                        <m:r>
                          <a:rPr lang="zh-TW" altLang="en-US" sz="3413" i="1" kern="1200">
                            <a:solidFill>
                              <a:prstClr val="black"/>
                            </a:solidFill>
                            <a:latin typeface="Cambria Math" panose="02040503050406030204" pitchFamily="18" charset="0"/>
                            <a:cs typeface="+mn-cs"/>
                          </a:rPr>
                          <m:t>𝜃</m:t>
                        </m:r>
                      </m:e>
                      <m:sup>
                        <m:r>
                          <a:rPr lang="en-US" altLang="zh-TW" sz="3413" i="1" kern="1200">
                            <a:solidFill>
                              <a:prstClr val="black"/>
                            </a:solidFill>
                            <a:latin typeface="Cambria Math" panose="02040503050406030204" pitchFamily="18" charset="0"/>
                            <a:cs typeface="+mn-cs"/>
                          </a:rPr>
                          <m:t>0</m:t>
                        </m:r>
                      </m:sup>
                    </m:sSup>
                    <m:r>
                      <a:rPr lang="en-US" altLang="zh-TW" sz="3413" i="1" kern="1200">
                        <a:solidFill>
                          <a:prstClr val="black"/>
                        </a:solidFill>
                        <a:latin typeface="Cambria Math" panose="02040503050406030204" pitchFamily="18" charset="0"/>
                        <a:cs typeface="+mn-cs"/>
                      </a:rPr>
                      <m:t>=</m:t>
                    </m:r>
                    <m:d>
                      <m:dPr>
                        <m:begChr m:val="["/>
                        <m:endChr m:val="]"/>
                        <m:ctrlPr>
                          <a:rPr lang="en-US" altLang="zh-TW" sz="3413" i="1" kern="1200">
                            <a:solidFill>
                              <a:prstClr val="black"/>
                            </a:solidFill>
                            <a:latin typeface="Cambria Math" panose="02040503050406030204" pitchFamily="18" charset="0"/>
                            <a:cs typeface="+mn-cs"/>
                          </a:rPr>
                        </m:ctrlPr>
                      </m:dPr>
                      <m:e>
                        <m:m>
                          <m:mPr>
                            <m:mcs>
                              <m:mc>
                                <m:mcPr>
                                  <m:count m:val="1"/>
                                  <m:mcJc m:val="center"/>
                                </m:mcPr>
                              </m:mc>
                            </m:mcs>
                            <m:ctrlPr>
                              <a:rPr lang="en-US" altLang="zh-TW" sz="3413" i="1" kern="1200">
                                <a:solidFill>
                                  <a:prstClr val="black"/>
                                </a:solidFill>
                                <a:latin typeface="Cambria Math" panose="02040503050406030204" pitchFamily="18" charset="0"/>
                                <a:cs typeface="+mn-cs"/>
                              </a:rPr>
                            </m:ctrlPr>
                          </m:mPr>
                          <m:mr>
                            <m:e>
                              <m:sSubSup>
                                <m:sSubSupPr>
                                  <m:ctrlPr>
                                    <a:rPr lang="en-US" altLang="zh-TW" sz="3413" i="1" kern="1200">
                                      <a:solidFill>
                                        <a:prstClr val="black"/>
                                      </a:solidFill>
                                      <a:latin typeface="Cambria Math" panose="02040503050406030204" pitchFamily="18" charset="0"/>
                                      <a:cs typeface="+mn-cs"/>
                                    </a:rPr>
                                  </m:ctrlPr>
                                </m:sSubSupPr>
                                <m:e>
                                  <m:r>
                                    <a:rPr lang="zh-TW" altLang="en-US" sz="3413" i="1" kern="1200">
                                      <a:solidFill>
                                        <a:prstClr val="black"/>
                                      </a:solidFill>
                                      <a:latin typeface="Cambria Math" panose="02040503050406030204" pitchFamily="18" charset="0"/>
                                      <a:cs typeface="+mn-cs"/>
                                    </a:rPr>
                                    <m:t>𝜃</m:t>
                                  </m:r>
                                </m:e>
                                <m:sub>
                                  <m:r>
                                    <a:rPr lang="en-US" altLang="zh-TW" sz="3413" i="1" kern="1200">
                                      <a:solidFill>
                                        <a:prstClr val="black"/>
                                      </a:solidFill>
                                      <a:latin typeface="Cambria Math" panose="02040503050406030204" pitchFamily="18" charset="0"/>
                                      <a:cs typeface="+mn-cs"/>
                                    </a:rPr>
                                    <m:t>1</m:t>
                                  </m:r>
                                </m:sub>
                                <m:sup>
                                  <m:r>
                                    <a:rPr lang="en-US" altLang="zh-TW" sz="3413" i="1" kern="1200">
                                      <a:solidFill>
                                        <a:prstClr val="black"/>
                                      </a:solidFill>
                                      <a:latin typeface="Cambria Math" panose="02040503050406030204" pitchFamily="18" charset="0"/>
                                      <a:cs typeface="+mn-cs"/>
                                    </a:rPr>
                                    <m:t>0</m:t>
                                  </m:r>
                                </m:sup>
                              </m:sSubSup>
                            </m:e>
                          </m:mr>
                          <m:mr>
                            <m:e>
                              <m:sSubSup>
                                <m:sSubSupPr>
                                  <m:ctrlPr>
                                    <a:rPr lang="en-US" altLang="zh-TW" sz="3413" i="1" kern="1200">
                                      <a:solidFill>
                                        <a:prstClr val="black"/>
                                      </a:solidFill>
                                      <a:latin typeface="Cambria Math" panose="02040503050406030204" pitchFamily="18" charset="0"/>
                                      <a:cs typeface="+mn-cs"/>
                                    </a:rPr>
                                  </m:ctrlPr>
                                </m:sSubSupPr>
                                <m:e>
                                  <m:r>
                                    <a:rPr lang="zh-TW" altLang="en-US" sz="3413" i="1" kern="1200">
                                      <a:solidFill>
                                        <a:prstClr val="black"/>
                                      </a:solidFill>
                                      <a:latin typeface="Cambria Math" panose="02040503050406030204" pitchFamily="18" charset="0"/>
                                      <a:cs typeface="+mn-cs"/>
                                    </a:rPr>
                                    <m:t>𝜃</m:t>
                                  </m:r>
                                </m:e>
                                <m:sub>
                                  <m:r>
                                    <a:rPr lang="en-US" altLang="zh-TW" sz="3413" i="1" kern="1200">
                                      <a:solidFill>
                                        <a:prstClr val="black"/>
                                      </a:solidFill>
                                      <a:latin typeface="Cambria Math" panose="02040503050406030204" pitchFamily="18" charset="0"/>
                                      <a:cs typeface="+mn-cs"/>
                                    </a:rPr>
                                    <m:t>2</m:t>
                                  </m:r>
                                </m:sub>
                                <m:sup>
                                  <m:r>
                                    <a:rPr lang="en-US" altLang="zh-TW" sz="3413" i="1" kern="1200">
                                      <a:solidFill>
                                        <a:prstClr val="black"/>
                                      </a:solidFill>
                                      <a:latin typeface="Cambria Math" panose="02040503050406030204" pitchFamily="18" charset="0"/>
                                      <a:cs typeface="+mn-cs"/>
                                    </a:rPr>
                                    <m:t>0</m:t>
                                  </m:r>
                                </m:sup>
                              </m:sSubSup>
                            </m:e>
                          </m:mr>
                        </m:m>
                      </m:e>
                    </m:d>
                  </m:oMath>
                </a14:m>
                <a:endParaRPr lang="zh-TW" altLang="en-US" sz="3413" kern="1200" dirty="0">
                  <a:solidFill>
                    <a:prstClr val="black"/>
                  </a:solidFill>
                  <a:latin typeface="Calibri" panose="020F0502020204030204"/>
                  <a:cs typeface="+mn-cs"/>
                </a:endParaRPr>
              </a:p>
            </p:txBody>
          </p:sp>
        </mc:Choice>
        <mc:Fallback>
          <p:sp>
            <p:nvSpPr>
              <p:cNvPr id="8" name="文字方塊 7"/>
              <p:cNvSpPr txBox="1">
                <a:spLocks noRot="1" noChangeAspect="1" noMove="1" noResize="1" noEditPoints="1" noAdjustHandles="1" noChangeArrowheads="1" noChangeShapeType="1" noTextEdit="1"/>
              </p:cNvSpPr>
              <p:nvPr/>
            </p:nvSpPr>
            <p:spPr>
              <a:xfrm>
                <a:off x="471258" y="5537063"/>
                <a:ext cx="6511268" cy="1261114"/>
              </a:xfrm>
              <a:prstGeom prst="rect">
                <a:avLst/>
              </a:prstGeom>
              <a:blipFill>
                <a:blip r:embed="rId4"/>
                <a:stretch>
                  <a:fillRect/>
                </a:stretch>
              </a:blipFill>
            </p:spPr>
            <p:txBody>
              <a:bodyPr/>
              <a:lstStyle/>
              <a:p>
                <a:r>
                  <a:rPr lang="zh-CN" altLang="en-US">
                    <a:noFill/>
                  </a:rPr>
                  <a:t> </a:t>
                </a:r>
              </a:p>
            </p:txBody>
          </p:sp>
        </mc:Fallback>
      </mc:AlternateContent>
      <p:grpSp>
        <p:nvGrpSpPr>
          <p:cNvPr id="22" name="群組 21"/>
          <p:cNvGrpSpPr/>
          <p:nvPr/>
        </p:nvGrpSpPr>
        <p:grpSpPr>
          <a:xfrm>
            <a:off x="7588939" y="5765207"/>
            <a:ext cx="4587330" cy="1268675"/>
            <a:chOff x="5289885" y="3905521"/>
            <a:chExt cx="3225466" cy="892037"/>
          </a:xfrm>
        </p:grpSpPr>
        <p:sp>
          <p:nvSpPr>
            <p:cNvPr id="21" name="矩形 20"/>
            <p:cNvSpPr/>
            <p:nvPr/>
          </p:nvSpPr>
          <p:spPr>
            <a:xfrm>
              <a:off x="5378163" y="3905521"/>
              <a:ext cx="3137188" cy="83746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mc:AlternateContent xmlns:mc="http://schemas.openxmlformats.org/markup-compatibility/2006">
          <mc:Choice xmlns:a14="http://schemas.microsoft.com/office/drawing/2010/main" Requires="a14">
            <p:sp>
              <p:nvSpPr>
                <p:cNvPr id="10" name="矩形 9"/>
                <p:cNvSpPr/>
                <p:nvPr/>
              </p:nvSpPr>
              <p:spPr>
                <a:xfrm>
                  <a:off x="5289885" y="3910837"/>
                  <a:ext cx="3189274" cy="886721"/>
                </a:xfrm>
                <a:prstGeom prst="rect">
                  <a:avLst/>
                </a:prstGeom>
              </p:spPr>
              <p:txBody>
                <a:bodyPr wrap="none">
                  <a:spAutoFit/>
                </a:bodyPr>
                <a:lstStyle/>
                <a:p>
                  <a:pPr algn="l" defTabSz="650230" hangingPunct="1"/>
                  <a14:m>
                    <m:oMathPara xmlns:m="http://schemas.openxmlformats.org/officeDocument/2006/math">
                      <m:oMathParaPr>
                        <m:jc m:val="centerGroup"/>
                      </m:oMathParaPr>
                      <m:oMath xmlns:m="http://schemas.openxmlformats.org/officeDocument/2006/math">
                        <m:r>
                          <a:rPr lang="en-US" altLang="zh-TW" sz="3413" i="1" kern="1200">
                            <a:solidFill>
                              <a:prstClr val="black"/>
                            </a:solidFill>
                            <a:latin typeface="Cambria Math" panose="02040503050406030204" pitchFamily="18" charset="0"/>
                            <a:ea typeface="Cambria Math" panose="02040503050406030204" pitchFamily="18" charset="0"/>
                            <a:cs typeface="+mn-cs"/>
                          </a:rPr>
                          <m:t>𝛻</m:t>
                        </m:r>
                        <m:r>
                          <a:rPr lang="en-US" altLang="zh-TW" sz="3413" i="1" kern="1200">
                            <a:solidFill>
                              <a:prstClr val="black"/>
                            </a:solidFill>
                            <a:latin typeface="Cambria Math" panose="02040503050406030204" pitchFamily="18" charset="0"/>
                            <a:ea typeface="Cambria Math" panose="02040503050406030204" pitchFamily="18" charset="0"/>
                            <a:cs typeface="+mn-cs"/>
                          </a:rPr>
                          <m:t>𝐿</m:t>
                        </m:r>
                        <m:d>
                          <m:dPr>
                            <m:ctrlPr>
                              <a:rPr lang="en-US" altLang="zh-TW" sz="3413" i="1" kern="1200">
                                <a:solidFill>
                                  <a:prstClr val="black"/>
                                </a:solidFill>
                                <a:latin typeface="Cambria Math" panose="02040503050406030204" pitchFamily="18" charset="0"/>
                                <a:ea typeface="Cambria Math" panose="02040503050406030204" pitchFamily="18" charset="0"/>
                                <a:cs typeface="+mn-cs"/>
                              </a:rPr>
                            </m:ctrlPr>
                          </m:dPr>
                          <m:e>
                            <m:r>
                              <a:rPr lang="zh-TW" altLang="en-US" sz="3413" i="1" kern="1200">
                                <a:solidFill>
                                  <a:prstClr val="black"/>
                                </a:solidFill>
                                <a:latin typeface="Cambria Math" panose="02040503050406030204" pitchFamily="18" charset="0"/>
                                <a:cs typeface="+mn-cs"/>
                              </a:rPr>
                              <m:t>𝜃</m:t>
                            </m:r>
                          </m:e>
                        </m:d>
                        <m:r>
                          <a:rPr lang="en-US" altLang="zh-TW" sz="3413" i="1" kern="1200">
                            <a:solidFill>
                              <a:prstClr val="black"/>
                            </a:solidFill>
                            <a:latin typeface="Cambria Math" panose="02040503050406030204" pitchFamily="18" charset="0"/>
                            <a:cs typeface="+mn-cs"/>
                          </a:rPr>
                          <m:t>=</m:t>
                        </m:r>
                        <m:d>
                          <m:dPr>
                            <m:begChr m:val="["/>
                            <m:endChr m:val="]"/>
                            <m:ctrlPr>
                              <a:rPr lang="en-US" altLang="zh-TW" sz="3413" i="1" kern="1200">
                                <a:solidFill>
                                  <a:prstClr val="black"/>
                                </a:solidFill>
                                <a:latin typeface="Cambria Math" panose="02040503050406030204" pitchFamily="18" charset="0"/>
                                <a:cs typeface="+mn-cs"/>
                              </a:rPr>
                            </m:ctrlPr>
                          </m:dPr>
                          <m:e>
                            <m:m>
                              <m:mPr>
                                <m:mcs>
                                  <m:mc>
                                    <m:mcPr>
                                      <m:count m:val="1"/>
                                      <m:mcJc m:val="center"/>
                                    </m:mcPr>
                                  </m:mc>
                                </m:mcs>
                                <m:ctrlPr>
                                  <a:rPr lang="en-US" altLang="zh-TW" sz="3413" i="1" kern="1200">
                                    <a:solidFill>
                                      <a:prstClr val="black"/>
                                    </a:solidFill>
                                    <a:latin typeface="Cambria Math" panose="02040503050406030204" pitchFamily="18" charset="0"/>
                                    <a:cs typeface="+mn-cs"/>
                                  </a:rPr>
                                </m:ctrlPr>
                              </m:mPr>
                              <m:mr>
                                <m:e>
                                  <m:f>
                                    <m:fPr>
                                      <m:type m:val="lin"/>
                                      <m:ctrlPr>
                                        <a:rPr lang="en-US" altLang="zh-TW" sz="3413" i="1" kern="1200">
                                          <a:solidFill>
                                            <a:prstClr val="black"/>
                                          </a:solidFill>
                                          <a:latin typeface="Cambria Math" panose="02040503050406030204" pitchFamily="18" charset="0"/>
                                          <a:cs typeface="+mn-cs"/>
                                        </a:rPr>
                                      </m:ctrlPr>
                                    </m:fPr>
                                    <m:num>
                                      <m:r>
                                        <a:rPr lang="zh-TW" altLang="en-US" sz="3413" i="1" kern="1200">
                                          <a:solidFill>
                                            <a:prstClr val="black"/>
                                          </a:solidFill>
                                          <a:latin typeface="Cambria Math" panose="02040503050406030204" pitchFamily="18" charset="0"/>
                                          <a:cs typeface="+mn-cs"/>
                                        </a:rPr>
                                        <m:t>𝜕</m:t>
                                      </m:r>
                                      <m:r>
                                        <a:rPr lang="en-US" altLang="zh-TW" sz="3413" i="1" kern="1200">
                                          <a:solidFill>
                                            <a:prstClr val="black"/>
                                          </a:solidFill>
                                          <a:latin typeface="Cambria Math" panose="02040503050406030204" pitchFamily="18" charset="0"/>
                                          <a:cs typeface="+mn-cs"/>
                                        </a:rPr>
                                        <m:t>𝐿</m:t>
                                      </m:r>
                                      <m:d>
                                        <m:dPr>
                                          <m:ctrlPr>
                                            <a:rPr lang="en-US" altLang="zh-TW" sz="3413" i="1" kern="1200">
                                              <a:solidFill>
                                                <a:prstClr val="black"/>
                                              </a:solidFill>
                                              <a:latin typeface="Cambria Math" panose="02040503050406030204" pitchFamily="18" charset="0"/>
                                              <a:cs typeface="+mn-cs"/>
                                            </a:rPr>
                                          </m:ctrlPr>
                                        </m:dPr>
                                        <m:e>
                                          <m:sSub>
                                            <m:sSubPr>
                                              <m:ctrlPr>
                                                <a:rPr lang="en-US" altLang="zh-TW" sz="3413" i="1" kern="1200">
                                                  <a:solidFill>
                                                    <a:prstClr val="black"/>
                                                  </a:solidFill>
                                                  <a:latin typeface="Cambria Math" panose="02040503050406030204" pitchFamily="18" charset="0"/>
                                                  <a:cs typeface="+mn-cs"/>
                                                </a:rPr>
                                              </m:ctrlPr>
                                            </m:sSubPr>
                                            <m:e>
                                              <m:r>
                                                <a:rPr lang="zh-TW" altLang="en-US" sz="3413" i="1" kern="1200">
                                                  <a:solidFill>
                                                    <a:prstClr val="black"/>
                                                  </a:solidFill>
                                                  <a:latin typeface="Cambria Math" panose="02040503050406030204" pitchFamily="18" charset="0"/>
                                                  <a:cs typeface="+mn-cs"/>
                                                </a:rPr>
                                                <m:t>𝜃</m:t>
                                              </m:r>
                                            </m:e>
                                            <m:sub>
                                              <m:r>
                                                <a:rPr lang="en-US" altLang="zh-TW" sz="3413" i="1" kern="1200">
                                                  <a:solidFill>
                                                    <a:prstClr val="black"/>
                                                  </a:solidFill>
                                                  <a:latin typeface="Cambria Math" panose="02040503050406030204" pitchFamily="18" charset="0"/>
                                                  <a:cs typeface="+mn-cs"/>
                                                </a:rPr>
                                                <m:t>1</m:t>
                                              </m:r>
                                            </m:sub>
                                          </m:sSub>
                                        </m:e>
                                      </m:d>
                                    </m:num>
                                    <m:den>
                                      <m:r>
                                        <a:rPr lang="zh-TW" altLang="en-US" sz="3413" i="1" kern="1200">
                                          <a:solidFill>
                                            <a:prstClr val="black"/>
                                          </a:solidFill>
                                          <a:latin typeface="Cambria Math" panose="02040503050406030204" pitchFamily="18" charset="0"/>
                                          <a:cs typeface="+mn-cs"/>
                                        </a:rPr>
                                        <m:t>𝜕</m:t>
                                      </m:r>
                                      <m:sSub>
                                        <m:sSubPr>
                                          <m:ctrlPr>
                                            <a:rPr lang="en-US" altLang="zh-TW" sz="3413" i="1" kern="1200">
                                              <a:solidFill>
                                                <a:prstClr val="black"/>
                                              </a:solidFill>
                                              <a:latin typeface="Cambria Math" panose="02040503050406030204" pitchFamily="18" charset="0"/>
                                              <a:cs typeface="+mn-cs"/>
                                            </a:rPr>
                                          </m:ctrlPr>
                                        </m:sSubPr>
                                        <m:e>
                                          <m:r>
                                            <a:rPr lang="zh-TW" altLang="en-US" sz="3413" i="1" kern="1200">
                                              <a:solidFill>
                                                <a:prstClr val="black"/>
                                              </a:solidFill>
                                              <a:latin typeface="Cambria Math" panose="02040503050406030204" pitchFamily="18" charset="0"/>
                                              <a:cs typeface="+mn-cs"/>
                                            </a:rPr>
                                            <m:t>𝜃</m:t>
                                          </m:r>
                                        </m:e>
                                        <m:sub>
                                          <m:r>
                                            <a:rPr lang="en-US" altLang="zh-TW" sz="3413" i="1" kern="1200">
                                              <a:solidFill>
                                                <a:prstClr val="black"/>
                                              </a:solidFill>
                                              <a:latin typeface="Cambria Math" panose="02040503050406030204" pitchFamily="18" charset="0"/>
                                              <a:cs typeface="+mn-cs"/>
                                            </a:rPr>
                                            <m:t>1</m:t>
                                          </m:r>
                                        </m:sub>
                                      </m:sSub>
                                    </m:den>
                                  </m:f>
                                </m:e>
                              </m:mr>
                              <m:mr>
                                <m:e>
                                  <m:f>
                                    <m:fPr>
                                      <m:type m:val="lin"/>
                                      <m:ctrlPr>
                                        <a:rPr lang="en-US" altLang="zh-TW" sz="3413" i="1" kern="1200">
                                          <a:solidFill>
                                            <a:prstClr val="black"/>
                                          </a:solidFill>
                                          <a:latin typeface="Cambria Math" panose="02040503050406030204" pitchFamily="18" charset="0"/>
                                          <a:cs typeface="+mn-cs"/>
                                        </a:rPr>
                                      </m:ctrlPr>
                                    </m:fPr>
                                    <m:num>
                                      <m:r>
                                        <a:rPr lang="zh-TW" altLang="en-US" sz="3413" i="1" kern="1200">
                                          <a:solidFill>
                                            <a:prstClr val="black"/>
                                          </a:solidFill>
                                          <a:latin typeface="Cambria Math" panose="02040503050406030204" pitchFamily="18" charset="0"/>
                                          <a:cs typeface="+mn-cs"/>
                                        </a:rPr>
                                        <m:t>𝜕</m:t>
                                      </m:r>
                                      <m:r>
                                        <a:rPr lang="en-US" altLang="zh-TW" sz="3413" i="1" kern="1200">
                                          <a:solidFill>
                                            <a:prstClr val="black"/>
                                          </a:solidFill>
                                          <a:latin typeface="Cambria Math" panose="02040503050406030204" pitchFamily="18" charset="0"/>
                                          <a:cs typeface="+mn-cs"/>
                                        </a:rPr>
                                        <m:t>𝐿</m:t>
                                      </m:r>
                                      <m:d>
                                        <m:dPr>
                                          <m:ctrlPr>
                                            <a:rPr lang="en-US" altLang="zh-TW" sz="3413" i="1" kern="1200">
                                              <a:solidFill>
                                                <a:prstClr val="black"/>
                                              </a:solidFill>
                                              <a:latin typeface="Cambria Math" panose="02040503050406030204" pitchFamily="18" charset="0"/>
                                              <a:cs typeface="+mn-cs"/>
                                            </a:rPr>
                                          </m:ctrlPr>
                                        </m:dPr>
                                        <m:e>
                                          <m:sSub>
                                            <m:sSubPr>
                                              <m:ctrlPr>
                                                <a:rPr lang="en-US" altLang="zh-TW" sz="3413" i="1" kern="1200">
                                                  <a:solidFill>
                                                    <a:prstClr val="black"/>
                                                  </a:solidFill>
                                                  <a:latin typeface="Cambria Math" panose="02040503050406030204" pitchFamily="18" charset="0"/>
                                                  <a:cs typeface="+mn-cs"/>
                                                </a:rPr>
                                              </m:ctrlPr>
                                            </m:sSubPr>
                                            <m:e>
                                              <m:r>
                                                <a:rPr lang="zh-TW" altLang="en-US" sz="3413" i="1" kern="1200">
                                                  <a:solidFill>
                                                    <a:prstClr val="black"/>
                                                  </a:solidFill>
                                                  <a:latin typeface="Cambria Math" panose="02040503050406030204" pitchFamily="18" charset="0"/>
                                                  <a:cs typeface="+mn-cs"/>
                                                </a:rPr>
                                                <m:t>𝜃</m:t>
                                              </m:r>
                                            </m:e>
                                            <m:sub>
                                              <m:r>
                                                <a:rPr lang="en-US" altLang="zh-TW" sz="3413" i="1" kern="1200">
                                                  <a:solidFill>
                                                    <a:prstClr val="black"/>
                                                  </a:solidFill>
                                                  <a:latin typeface="Cambria Math" panose="02040503050406030204" pitchFamily="18" charset="0"/>
                                                  <a:cs typeface="+mn-cs"/>
                                                </a:rPr>
                                                <m:t>2</m:t>
                                              </m:r>
                                            </m:sub>
                                          </m:sSub>
                                        </m:e>
                                      </m:d>
                                    </m:num>
                                    <m:den>
                                      <m:r>
                                        <a:rPr lang="zh-TW" altLang="en-US" sz="3413" i="1" kern="1200">
                                          <a:solidFill>
                                            <a:prstClr val="black"/>
                                          </a:solidFill>
                                          <a:latin typeface="Cambria Math" panose="02040503050406030204" pitchFamily="18" charset="0"/>
                                          <a:cs typeface="+mn-cs"/>
                                        </a:rPr>
                                        <m:t>𝜕</m:t>
                                      </m:r>
                                      <m:sSub>
                                        <m:sSubPr>
                                          <m:ctrlPr>
                                            <a:rPr lang="en-US" altLang="zh-TW" sz="3413" i="1" kern="1200">
                                              <a:solidFill>
                                                <a:prstClr val="black"/>
                                              </a:solidFill>
                                              <a:latin typeface="Cambria Math" panose="02040503050406030204" pitchFamily="18" charset="0"/>
                                              <a:cs typeface="+mn-cs"/>
                                            </a:rPr>
                                          </m:ctrlPr>
                                        </m:sSubPr>
                                        <m:e>
                                          <m:r>
                                            <a:rPr lang="zh-TW" altLang="en-US" sz="3413" i="1" kern="1200">
                                              <a:solidFill>
                                                <a:prstClr val="black"/>
                                              </a:solidFill>
                                              <a:latin typeface="Cambria Math" panose="02040503050406030204" pitchFamily="18" charset="0"/>
                                              <a:cs typeface="+mn-cs"/>
                                            </a:rPr>
                                            <m:t>𝜃</m:t>
                                          </m:r>
                                        </m:e>
                                        <m:sub>
                                          <m:r>
                                            <a:rPr lang="en-US" altLang="zh-TW" sz="3413" i="1" kern="1200">
                                              <a:solidFill>
                                                <a:prstClr val="black"/>
                                              </a:solidFill>
                                              <a:latin typeface="Cambria Math" panose="02040503050406030204" pitchFamily="18" charset="0"/>
                                              <a:cs typeface="+mn-cs"/>
                                            </a:rPr>
                                            <m:t>2</m:t>
                                          </m:r>
                                        </m:sub>
                                      </m:sSub>
                                    </m:den>
                                  </m:f>
                                </m:e>
                              </m:mr>
                            </m:m>
                          </m:e>
                        </m:d>
                      </m:oMath>
                    </m:oMathPara>
                  </a14:m>
                  <a:endParaRPr lang="zh-TW" altLang="en-US" sz="3413" kern="1200" dirty="0">
                    <a:solidFill>
                      <a:prstClr val="black"/>
                    </a:solidFill>
                    <a:latin typeface="Calibri" panose="020F0502020204030204"/>
                    <a:cs typeface="+mn-cs"/>
                  </a:endParaRPr>
                </a:p>
              </p:txBody>
            </p:sp>
          </mc:Choice>
          <mc:Fallback>
            <p:sp>
              <p:nvSpPr>
                <p:cNvPr id="10" name="矩形 9"/>
                <p:cNvSpPr>
                  <a:spLocks noRot="1" noChangeAspect="1" noMove="1" noResize="1" noEditPoints="1" noAdjustHandles="1" noChangeArrowheads="1" noChangeShapeType="1" noTextEdit="1"/>
                </p:cNvSpPr>
                <p:nvPr/>
              </p:nvSpPr>
              <p:spPr>
                <a:xfrm>
                  <a:off x="5289885" y="3910837"/>
                  <a:ext cx="3189274" cy="886721"/>
                </a:xfrm>
                <a:prstGeom prst="rect">
                  <a:avLst/>
                </a:prstGeom>
                <a:blipFill>
                  <a:blip r:embed="rId5"/>
                  <a:stretch>
                    <a:fillRect/>
                  </a:stretch>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11" name="矩形 10"/>
              <p:cNvSpPr/>
              <p:nvPr/>
            </p:nvSpPr>
            <p:spPr>
              <a:xfrm>
                <a:off x="894082" y="6800543"/>
                <a:ext cx="5881225" cy="1261114"/>
              </a:xfrm>
              <a:prstGeom prst="rect">
                <a:avLst/>
              </a:prstGeom>
            </p:spPr>
            <p:txBody>
              <a:bodyPr wrap="none">
                <a:spAutoFit/>
              </a:bodyPr>
              <a:lstStyle/>
              <a:p>
                <a:pPr algn="l" defTabSz="650230" hangingPunct="1"/>
                <a14:m>
                  <m:oMathPara xmlns:m="http://schemas.openxmlformats.org/officeDocument/2006/math">
                    <m:oMathParaPr>
                      <m:jc m:val="centerGroup"/>
                    </m:oMathParaPr>
                    <m:oMath xmlns:m="http://schemas.openxmlformats.org/officeDocument/2006/math">
                      <m:d>
                        <m:dPr>
                          <m:begChr m:val="["/>
                          <m:endChr m:val="]"/>
                          <m:ctrlPr>
                            <a:rPr lang="en-US" altLang="zh-TW" sz="3413" i="1" kern="1200">
                              <a:solidFill>
                                <a:prstClr val="black"/>
                              </a:solidFill>
                              <a:latin typeface="Cambria Math" panose="02040503050406030204" pitchFamily="18" charset="0"/>
                              <a:cs typeface="+mn-cs"/>
                            </a:rPr>
                          </m:ctrlPr>
                        </m:dPr>
                        <m:e>
                          <m:m>
                            <m:mPr>
                              <m:mcs>
                                <m:mc>
                                  <m:mcPr>
                                    <m:count m:val="1"/>
                                    <m:mcJc m:val="center"/>
                                  </m:mcPr>
                                </m:mc>
                              </m:mcs>
                              <m:ctrlPr>
                                <a:rPr lang="en-US" altLang="zh-TW" sz="3413" i="1" kern="1200">
                                  <a:solidFill>
                                    <a:prstClr val="black"/>
                                  </a:solidFill>
                                  <a:latin typeface="Cambria Math" panose="02040503050406030204" pitchFamily="18" charset="0"/>
                                  <a:cs typeface="+mn-cs"/>
                                </a:rPr>
                              </m:ctrlPr>
                            </m:mPr>
                            <m:mr>
                              <m:e>
                                <m:sSubSup>
                                  <m:sSubSupPr>
                                    <m:ctrlPr>
                                      <a:rPr lang="en-US" altLang="zh-TW" sz="3413" i="1" kern="1200">
                                        <a:solidFill>
                                          <a:prstClr val="black"/>
                                        </a:solidFill>
                                        <a:latin typeface="Cambria Math" panose="02040503050406030204" pitchFamily="18" charset="0"/>
                                        <a:cs typeface="+mn-cs"/>
                                      </a:rPr>
                                    </m:ctrlPr>
                                  </m:sSubSupPr>
                                  <m:e>
                                    <m:r>
                                      <a:rPr lang="zh-TW" altLang="en-US" sz="3413" i="1" kern="1200">
                                        <a:solidFill>
                                          <a:prstClr val="black"/>
                                        </a:solidFill>
                                        <a:latin typeface="Cambria Math" panose="02040503050406030204" pitchFamily="18" charset="0"/>
                                        <a:cs typeface="+mn-cs"/>
                                      </a:rPr>
                                      <m:t>𝜃</m:t>
                                    </m:r>
                                  </m:e>
                                  <m:sub>
                                    <m:r>
                                      <a:rPr lang="en-US" altLang="zh-TW" sz="3413" i="1" kern="1200">
                                        <a:solidFill>
                                          <a:prstClr val="black"/>
                                        </a:solidFill>
                                        <a:latin typeface="Cambria Math" panose="02040503050406030204" pitchFamily="18" charset="0"/>
                                        <a:cs typeface="+mn-cs"/>
                                      </a:rPr>
                                      <m:t>1</m:t>
                                    </m:r>
                                  </m:sub>
                                  <m:sup>
                                    <m:r>
                                      <a:rPr lang="en-US" altLang="zh-TW" sz="3413" i="1" kern="1200">
                                        <a:solidFill>
                                          <a:prstClr val="black"/>
                                        </a:solidFill>
                                        <a:latin typeface="Cambria Math" panose="02040503050406030204" pitchFamily="18" charset="0"/>
                                        <a:cs typeface="+mn-cs"/>
                                      </a:rPr>
                                      <m:t>1</m:t>
                                    </m:r>
                                  </m:sup>
                                </m:sSubSup>
                              </m:e>
                            </m:mr>
                            <m:mr>
                              <m:e>
                                <m:sSubSup>
                                  <m:sSubSupPr>
                                    <m:ctrlPr>
                                      <a:rPr lang="en-US" altLang="zh-TW" sz="3413" i="1" kern="1200">
                                        <a:solidFill>
                                          <a:prstClr val="black"/>
                                        </a:solidFill>
                                        <a:latin typeface="Cambria Math" panose="02040503050406030204" pitchFamily="18" charset="0"/>
                                        <a:cs typeface="+mn-cs"/>
                                      </a:rPr>
                                    </m:ctrlPr>
                                  </m:sSubSupPr>
                                  <m:e>
                                    <m:r>
                                      <a:rPr lang="zh-TW" altLang="en-US" sz="3413" i="1" kern="1200">
                                        <a:solidFill>
                                          <a:prstClr val="black"/>
                                        </a:solidFill>
                                        <a:latin typeface="Cambria Math" panose="02040503050406030204" pitchFamily="18" charset="0"/>
                                        <a:cs typeface="+mn-cs"/>
                                      </a:rPr>
                                      <m:t>𝜃</m:t>
                                    </m:r>
                                  </m:e>
                                  <m:sub>
                                    <m:r>
                                      <a:rPr lang="en-US" altLang="zh-TW" sz="3413" i="1" kern="1200">
                                        <a:solidFill>
                                          <a:prstClr val="black"/>
                                        </a:solidFill>
                                        <a:latin typeface="Cambria Math" panose="02040503050406030204" pitchFamily="18" charset="0"/>
                                        <a:cs typeface="+mn-cs"/>
                                      </a:rPr>
                                      <m:t>2</m:t>
                                    </m:r>
                                  </m:sub>
                                  <m:sup>
                                    <m:r>
                                      <a:rPr lang="en-US" altLang="zh-TW" sz="3413" i="1" kern="1200">
                                        <a:solidFill>
                                          <a:prstClr val="black"/>
                                        </a:solidFill>
                                        <a:latin typeface="Cambria Math" panose="02040503050406030204" pitchFamily="18" charset="0"/>
                                        <a:cs typeface="+mn-cs"/>
                                      </a:rPr>
                                      <m:t>1</m:t>
                                    </m:r>
                                  </m:sup>
                                </m:sSubSup>
                              </m:e>
                            </m:mr>
                          </m:m>
                        </m:e>
                      </m:d>
                      <m:r>
                        <a:rPr lang="en-US" altLang="zh-TW" sz="3413" i="1" kern="1200">
                          <a:solidFill>
                            <a:prstClr val="black"/>
                          </a:solidFill>
                          <a:latin typeface="Cambria Math" panose="02040503050406030204" pitchFamily="18" charset="0"/>
                          <a:cs typeface="+mn-cs"/>
                        </a:rPr>
                        <m:t>=</m:t>
                      </m:r>
                      <m:d>
                        <m:dPr>
                          <m:begChr m:val="["/>
                          <m:endChr m:val="]"/>
                          <m:ctrlPr>
                            <a:rPr lang="en-US" altLang="zh-TW" sz="3413" i="1" kern="1200">
                              <a:solidFill>
                                <a:prstClr val="black"/>
                              </a:solidFill>
                              <a:latin typeface="Cambria Math" panose="02040503050406030204" pitchFamily="18" charset="0"/>
                              <a:cs typeface="+mn-cs"/>
                            </a:rPr>
                          </m:ctrlPr>
                        </m:dPr>
                        <m:e>
                          <m:m>
                            <m:mPr>
                              <m:mcs>
                                <m:mc>
                                  <m:mcPr>
                                    <m:count m:val="1"/>
                                    <m:mcJc m:val="center"/>
                                  </m:mcPr>
                                </m:mc>
                              </m:mcs>
                              <m:ctrlPr>
                                <a:rPr lang="en-US" altLang="zh-TW" sz="3413" i="1" kern="1200">
                                  <a:solidFill>
                                    <a:prstClr val="black"/>
                                  </a:solidFill>
                                  <a:latin typeface="Cambria Math" panose="02040503050406030204" pitchFamily="18" charset="0"/>
                                  <a:cs typeface="+mn-cs"/>
                                </a:rPr>
                              </m:ctrlPr>
                            </m:mPr>
                            <m:mr>
                              <m:e>
                                <m:sSubSup>
                                  <m:sSubSupPr>
                                    <m:ctrlPr>
                                      <a:rPr lang="en-US" altLang="zh-TW" sz="3413" i="1" kern="1200">
                                        <a:solidFill>
                                          <a:prstClr val="black"/>
                                        </a:solidFill>
                                        <a:latin typeface="Cambria Math" panose="02040503050406030204" pitchFamily="18" charset="0"/>
                                        <a:cs typeface="+mn-cs"/>
                                      </a:rPr>
                                    </m:ctrlPr>
                                  </m:sSubSupPr>
                                  <m:e>
                                    <m:r>
                                      <a:rPr lang="zh-TW" altLang="en-US" sz="3413" i="1" kern="1200">
                                        <a:solidFill>
                                          <a:prstClr val="black"/>
                                        </a:solidFill>
                                        <a:latin typeface="Cambria Math" panose="02040503050406030204" pitchFamily="18" charset="0"/>
                                        <a:cs typeface="+mn-cs"/>
                                      </a:rPr>
                                      <m:t>𝜃</m:t>
                                    </m:r>
                                  </m:e>
                                  <m:sub>
                                    <m:r>
                                      <a:rPr lang="en-US" altLang="zh-TW" sz="3413" i="1" kern="1200">
                                        <a:solidFill>
                                          <a:prstClr val="black"/>
                                        </a:solidFill>
                                        <a:latin typeface="Cambria Math" panose="02040503050406030204" pitchFamily="18" charset="0"/>
                                        <a:cs typeface="+mn-cs"/>
                                      </a:rPr>
                                      <m:t>1</m:t>
                                    </m:r>
                                  </m:sub>
                                  <m:sup>
                                    <m:r>
                                      <a:rPr lang="en-US" altLang="zh-TW" sz="3413" i="1" kern="1200">
                                        <a:solidFill>
                                          <a:prstClr val="black"/>
                                        </a:solidFill>
                                        <a:latin typeface="Cambria Math" panose="02040503050406030204" pitchFamily="18" charset="0"/>
                                        <a:cs typeface="+mn-cs"/>
                                      </a:rPr>
                                      <m:t>0</m:t>
                                    </m:r>
                                  </m:sup>
                                </m:sSubSup>
                              </m:e>
                            </m:mr>
                            <m:mr>
                              <m:e>
                                <m:sSubSup>
                                  <m:sSubSupPr>
                                    <m:ctrlPr>
                                      <a:rPr lang="en-US" altLang="zh-TW" sz="3413" i="1" kern="1200">
                                        <a:solidFill>
                                          <a:prstClr val="black"/>
                                        </a:solidFill>
                                        <a:latin typeface="Cambria Math" panose="02040503050406030204" pitchFamily="18" charset="0"/>
                                        <a:cs typeface="+mn-cs"/>
                                      </a:rPr>
                                    </m:ctrlPr>
                                  </m:sSubSupPr>
                                  <m:e>
                                    <m:r>
                                      <a:rPr lang="zh-TW" altLang="en-US" sz="3413" i="1" kern="1200">
                                        <a:solidFill>
                                          <a:prstClr val="black"/>
                                        </a:solidFill>
                                        <a:latin typeface="Cambria Math" panose="02040503050406030204" pitchFamily="18" charset="0"/>
                                        <a:cs typeface="+mn-cs"/>
                                      </a:rPr>
                                      <m:t>𝜃</m:t>
                                    </m:r>
                                  </m:e>
                                  <m:sub>
                                    <m:r>
                                      <a:rPr lang="en-US" altLang="zh-TW" sz="3413" i="1" kern="1200">
                                        <a:solidFill>
                                          <a:prstClr val="black"/>
                                        </a:solidFill>
                                        <a:latin typeface="Cambria Math" panose="02040503050406030204" pitchFamily="18" charset="0"/>
                                        <a:cs typeface="+mn-cs"/>
                                      </a:rPr>
                                      <m:t>2</m:t>
                                    </m:r>
                                  </m:sub>
                                  <m:sup>
                                    <m:r>
                                      <a:rPr lang="en-US" altLang="zh-TW" sz="3413" i="1" kern="1200">
                                        <a:solidFill>
                                          <a:prstClr val="black"/>
                                        </a:solidFill>
                                        <a:latin typeface="Cambria Math" panose="02040503050406030204" pitchFamily="18" charset="0"/>
                                        <a:cs typeface="+mn-cs"/>
                                      </a:rPr>
                                      <m:t>0</m:t>
                                    </m:r>
                                  </m:sup>
                                </m:sSubSup>
                              </m:e>
                            </m:mr>
                          </m:m>
                        </m:e>
                      </m:d>
                      <m:r>
                        <a:rPr lang="en-US" altLang="zh-TW" sz="3413" i="1" kern="1200">
                          <a:solidFill>
                            <a:prstClr val="black"/>
                          </a:solidFill>
                          <a:latin typeface="Cambria Math" panose="02040503050406030204" pitchFamily="18" charset="0"/>
                          <a:cs typeface="+mn-cs"/>
                        </a:rPr>
                        <m:t>−</m:t>
                      </m:r>
                      <m:r>
                        <a:rPr lang="zh-TW" altLang="en-US" sz="3413" i="1" kern="1200">
                          <a:solidFill>
                            <a:prstClr val="black"/>
                          </a:solidFill>
                          <a:latin typeface="Cambria Math" panose="02040503050406030204" pitchFamily="18" charset="0"/>
                          <a:cs typeface="+mn-cs"/>
                        </a:rPr>
                        <m:t>𝜂</m:t>
                      </m:r>
                      <m:d>
                        <m:dPr>
                          <m:begChr m:val="["/>
                          <m:endChr m:val="]"/>
                          <m:ctrlPr>
                            <a:rPr lang="en-US" altLang="zh-TW" sz="3413" i="1" kern="1200">
                              <a:solidFill>
                                <a:prstClr val="black"/>
                              </a:solidFill>
                              <a:latin typeface="Cambria Math" panose="02040503050406030204" pitchFamily="18" charset="0"/>
                              <a:cs typeface="+mn-cs"/>
                            </a:rPr>
                          </m:ctrlPr>
                        </m:dPr>
                        <m:e>
                          <m:m>
                            <m:mPr>
                              <m:mcs>
                                <m:mc>
                                  <m:mcPr>
                                    <m:count m:val="1"/>
                                    <m:mcJc m:val="center"/>
                                  </m:mcPr>
                                </m:mc>
                              </m:mcs>
                              <m:ctrlPr>
                                <a:rPr lang="en-US" altLang="zh-TW" sz="3413" i="1" kern="1200">
                                  <a:solidFill>
                                    <a:prstClr val="black"/>
                                  </a:solidFill>
                                  <a:latin typeface="Cambria Math" panose="02040503050406030204" pitchFamily="18" charset="0"/>
                                  <a:cs typeface="+mn-cs"/>
                                </a:rPr>
                              </m:ctrlPr>
                            </m:mPr>
                            <m:mr>
                              <m:e>
                                <m:f>
                                  <m:fPr>
                                    <m:type m:val="lin"/>
                                    <m:ctrlPr>
                                      <a:rPr lang="en-US" altLang="zh-TW" sz="3413" i="1" kern="1200">
                                        <a:solidFill>
                                          <a:prstClr val="black"/>
                                        </a:solidFill>
                                        <a:latin typeface="Cambria Math" panose="02040503050406030204" pitchFamily="18" charset="0"/>
                                        <a:cs typeface="+mn-cs"/>
                                      </a:rPr>
                                    </m:ctrlPr>
                                  </m:fPr>
                                  <m:num>
                                    <m:r>
                                      <a:rPr lang="zh-TW" altLang="en-US" sz="3413" i="1" kern="1200">
                                        <a:solidFill>
                                          <a:prstClr val="black"/>
                                        </a:solidFill>
                                        <a:latin typeface="Cambria Math" panose="02040503050406030204" pitchFamily="18" charset="0"/>
                                        <a:cs typeface="+mn-cs"/>
                                      </a:rPr>
                                      <m:t>𝜕</m:t>
                                    </m:r>
                                    <m:r>
                                      <a:rPr lang="en-US" altLang="zh-TW" sz="3413" i="1" kern="1200">
                                        <a:solidFill>
                                          <a:prstClr val="black"/>
                                        </a:solidFill>
                                        <a:latin typeface="Cambria Math" panose="02040503050406030204" pitchFamily="18" charset="0"/>
                                        <a:cs typeface="+mn-cs"/>
                                      </a:rPr>
                                      <m:t>𝐿</m:t>
                                    </m:r>
                                    <m:d>
                                      <m:dPr>
                                        <m:ctrlPr>
                                          <a:rPr lang="en-US" altLang="zh-TW" sz="3413" i="1" kern="1200">
                                            <a:solidFill>
                                              <a:prstClr val="black"/>
                                            </a:solidFill>
                                            <a:latin typeface="Cambria Math" panose="02040503050406030204" pitchFamily="18" charset="0"/>
                                            <a:cs typeface="+mn-cs"/>
                                          </a:rPr>
                                        </m:ctrlPr>
                                      </m:dPr>
                                      <m:e>
                                        <m:sSubSup>
                                          <m:sSubSupPr>
                                            <m:ctrlPr>
                                              <a:rPr lang="en-US" altLang="zh-TW" sz="3413" i="1" kern="1200">
                                                <a:solidFill>
                                                  <a:prstClr val="black"/>
                                                </a:solidFill>
                                                <a:latin typeface="Cambria Math" panose="02040503050406030204" pitchFamily="18" charset="0"/>
                                                <a:cs typeface="+mn-cs"/>
                                              </a:rPr>
                                            </m:ctrlPr>
                                          </m:sSubSupPr>
                                          <m:e>
                                            <m:r>
                                              <a:rPr lang="zh-TW" altLang="en-US" sz="3413" i="1" kern="1200">
                                                <a:solidFill>
                                                  <a:prstClr val="black"/>
                                                </a:solidFill>
                                                <a:latin typeface="Cambria Math" panose="02040503050406030204" pitchFamily="18" charset="0"/>
                                                <a:cs typeface="+mn-cs"/>
                                              </a:rPr>
                                              <m:t>𝜃</m:t>
                                            </m:r>
                                          </m:e>
                                          <m:sub>
                                            <m:r>
                                              <a:rPr lang="en-US" altLang="zh-TW" sz="3413" i="1" kern="1200">
                                                <a:solidFill>
                                                  <a:prstClr val="black"/>
                                                </a:solidFill>
                                                <a:latin typeface="Cambria Math" panose="02040503050406030204" pitchFamily="18" charset="0"/>
                                                <a:cs typeface="+mn-cs"/>
                                              </a:rPr>
                                              <m:t>1</m:t>
                                            </m:r>
                                          </m:sub>
                                          <m:sup>
                                            <m:r>
                                              <a:rPr lang="en-US" altLang="zh-TW" sz="3413" i="1" kern="1200">
                                                <a:solidFill>
                                                  <a:prstClr val="black"/>
                                                </a:solidFill>
                                                <a:latin typeface="Cambria Math" panose="02040503050406030204" pitchFamily="18" charset="0"/>
                                                <a:cs typeface="+mn-cs"/>
                                              </a:rPr>
                                              <m:t>0</m:t>
                                            </m:r>
                                          </m:sup>
                                        </m:sSubSup>
                                      </m:e>
                                    </m:d>
                                  </m:num>
                                  <m:den>
                                    <m:r>
                                      <a:rPr lang="zh-TW" altLang="en-US" sz="3413" i="1" kern="1200">
                                        <a:solidFill>
                                          <a:prstClr val="black"/>
                                        </a:solidFill>
                                        <a:latin typeface="Cambria Math" panose="02040503050406030204" pitchFamily="18" charset="0"/>
                                        <a:cs typeface="+mn-cs"/>
                                      </a:rPr>
                                      <m:t>𝜕</m:t>
                                    </m:r>
                                    <m:sSub>
                                      <m:sSubPr>
                                        <m:ctrlPr>
                                          <a:rPr lang="en-US" altLang="zh-TW" sz="3413" i="1" kern="1200">
                                            <a:solidFill>
                                              <a:prstClr val="black"/>
                                            </a:solidFill>
                                            <a:latin typeface="Cambria Math" panose="02040503050406030204" pitchFamily="18" charset="0"/>
                                            <a:cs typeface="+mn-cs"/>
                                          </a:rPr>
                                        </m:ctrlPr>
                                      </m:sSubPr>
                                      <m:e>
                                        <m:r>
                                          <a:rPr lang="zh-TW" altLang="en-US" sz="3413" i="1" kern="1200">
                                            <a:solidFill>
                                              <a:prstClr val="black"/>
                                            </a:solidFill>
                                            <a:latin typeface="Cambria Math" panose="02040503050406030204" pitchFamily="18" charset="0"/>
                                            <a:cs typeface="+mn-cs"/>
                                          </a:rPr>
                                          <m:t>𝜃</m:t>
                                        </m:r>
                                      </m:e>
                                      <m:sub>
                                        <m:r>
                                          <a:rPr lang="en-US" altLang="zh-TW" sz="3413" i="1" kern="1200">
                                            <a:solidFill>
                                              <a:prstClr val="black"/>
                                            </a:solidFill>
                                            <a:latin typeface="Cambria Math" panose="02040503050406030204" pitchFamily="18" charset="0"/>
                                            <a:cs typeface="+mn-cs"/>
                                          </a:rPr>
                                          <m:t>1</m:t>
                                        </m:r>
                                      </m:sub>
                                    </m:sSub>
                                  </m:den>
                                </m:f>
                              </m:e>
                            </m:mr>
                            <m:mr>
                              <m:e>
                                <m:f>
                                  <m:fPr>
                                    <m:type m:val="lin"/>
                                    <m:ctrlPr>
                                      <a:rPr lang="en-US" altLang="zh-TW" sz="3413" i="1" kern="1200">
                                        <a:solidFill>
                                          <a:prstClr val="black"/>
                                        </a:solidFill>
                                        <a:latin typeface="Cambria Math" panose="02040503050406030204" pitchFamily="18" charset="0"/>
                                        <a:cs typeface="+mn-cs"/>
                                      </a:rPr>
                                    </m:ctrlPr>
                                  </m:fPr>
                                  <m:num>
                                    <m:r>
                                      <a:rPr lang="zh-TW" altLang="en-US" sz="3413" i="1" kern="1200">
                                        <a:solidFill>
                                          <a:prstClr val="black"/>
                                        </a:solidFill>
                                        <a:latin typeface="Cambria Math" panose="02040503050406030204" pitchFamily="18" charset="0"/>
                                        <a:cs typeface="+mn-cs"/>
                                      </a:rPr>
                                      <m:t>𝜕</m:t>
                                    </m:r>
                                    <m:r>
                                      <a:rPr lang="en-US" altLang="zh-TW" sz="3413" i="1" kern="1200">
                                        <a:solidFill>
                                          <a:prstClr val="black"/>
                                        </a:solidFill>
                                        <a:latin typeface="Cambria Math" panose="02040503050406030204" pitchFamily="18" charset="0"/>
                                        <a:cs typeface="+mn-cs"/>
                                      </a:rPr>
                                      <m:t>𝐿</m:t>
                                    </m:r>
                                    <m:d>
                                      <m:dPr>
                                        <m:ctrlPr>
                                          <a:rPr lang="en-US" altLang="zh-TW" sz="3413" i="1" kern="1200">
                                            <a:solidFill>
                                              <a:prstClr val="black"/>
                                            </a:solidFill>
                                            <a:latin typeface="Cambria Math" panose="02040503050406030204" pitchFamily="18" charset="0"/>
                                            <a:cs typeface="+mn-cs"/>
                                          </a:rPr>
                                        </m:ctrlPr>
                                      </m:dPr>
                                      <m:e>
                                        <m:sSubSup>
                                          <m:sSubSupPr>
                                            <m:ctrlPr>
                                              <a:rPr lang="en-US" altLang="zh-TW" sz="3413" i="1" kern="1200">
                                                <a:solidFill>
                                                  <a:prstClr val="black"/>
                                                </a:solidFill>
                                                <a:latin typeface="Cambria Math" panose="02040503050406030204" pitchFamily="18" charset="0"/>
                                                <a:cs typeface="+mn-cs"/>
                                              </a:rPr>
                                            </m:ctrlPr>
                                          </m:sSubSupPr>
                                          <m:e>
                                            <m:r>
                                              <a:rPr lang="zh-TW" altLang="en-US" sz="3413" i="1" kern="1200">
                                                <a:solidFill>
                                                  <a:prstClr val="black"/>
                                                </a:solidFill>
                                                <a:latin typeface="Cambria Math" panose="02040503050406030204" pitchFamily="18" charset="0"/>
                                                <a:cs typeface="+mn-cs"/>
                                              </a:rPr>
                                              <m:t>𝜃</m:t>
                                            </m:r>
                                          </m:e>
                                          <m:sub>
                                            <m:r>
                                              <a:rPr lang="en-US" altLang="zh-TW" sz="3413" i="1" kern="1200">
                                                <a:solidFill>
                                                  <a:prstClr val="black"/>
                                                </a:solidFill>
                                                <a:latin typeface="Cambria Math" panose="02040503050406030204" pitchFamily="18" charset="0"/>
                                                <a:cs typeface="+mn-cs"/>
                                              </a:rPr>
                                              <m:t>2</m:t>
                                            </m:r>
                                          </m:sub>
                                          <m:sup>
                                            <m:r>
                                              <a:rPr lang="en-US" altLang="zh-TW" sz="3413" i="1" kern="1200">
                                                <a:solidFill>
                                                  <a:prstClr val="black"/>
                                                </a:solidFill>
                                                <a:latin typeface="Cambria Math" panose="02040503050406030204" pitchFamily="18" charset="0"/>
                                                <a:cs typeface="+mn-cs"/>
                                              </a:rPr>
                                              <m:t>0</m:t>
                                            </m:r>
                                          </m:sup>
                                        </m:sSubSup>
                                      </m:e>
                                    </m:d>
                                  </m:num>
                                  <m:den>
                                    <m:r>
                                      <a:rPr lang="zh-TW" altLang="en-US" sz="3413" i="1" kern="1200">
                                        <a:solidFill>
                                          <a:prstClr val="black"/>
                                        </a:solidFill>
                                        <a:latin typeface="Cambria Math" panose="02040503050406030204" pitchFamily="18" charset="0"/>
                                        <a:cs typeface="+mn-cs"/>
                                      </a:rPr>
                                      <m:t>𝜕</m:t>
                                    </m:r>
                                    <m:sSub>
                                      <m:sSubPr>
                                        <m:ctrlPr>
                                          <a:rPr lang="en-US" altLang="zh-TW" sz="3413" i="1" kern="1200">
                                            <a:solidFill>
                                              <a:prstClr val="black"/>
                                            </a:solidFill>
                                            <a:latin typeface="Cambria Math" panose="02040503050406030204" pitchFamily="18" charset="0"/>
                                            <a:cs typeface="+mn-cs"/>
                                          </a:rPr>
                                        </m:ctrlPr>
                                      </m:sSubPr>
                                      <m:e>
                                        <m:r>
                                          <a:rPr lang="zh-TW" altLang="en-US" sz="3413" i="1" kern="1200">
                                            <a:solidFill>
                                              <a:prstClr val="black"/>
                                            </a:solidFill>
                                            <a:latin typeface="Cambria Math" panose="02040503050406030204" pitchFamily="18" charset="0"/>
                                            <a:cs typeface="+mn-cs"/>
                                          </a:rPr>
                                          <m:t>𝜃</m:t>
                                        </m:r>
                                      </m:e>
                                      <m:sub>
                                        <m:r>
                                          <a:rPr lang="en-US" altLang="zh-TW" sz="3413" i="1" kern="1200">
                                            <a:solidFill>
                                              <a:prstClr val="black"/>
                                            </a:solidFill>
                                            <a:latin typeface="Cambria Math" panose="02040503050406030204" pitchFamily="18" charset="0"/>
                                            <a:cs typeface="+mn-cs"/>
                                          </a:rPr>
                                          <m:t>2</m:t>
                                        </m:r>
                                      </m:sub>
                                    </m:sSub>
                                  </m:den>
                                </m:f>
                              </m:e>
                            </m:mr>
                          </m:m>
                        </m:e>
                      </m:d>
                    </m:oMath>
                  </m:oMathPara>
                </a14:m>
                <a:endParaRPr lang="zh-TW" altLang="en-US" sz="3413" kern="1200" dirty="0">
                  <a:solidFill>
                    <a:prstClr val="black"/>
                  </a:solidFill>
                  <a:latin typeface="Calibri" panose="020F0502020204030204"/>
                  <a:cs typeface="+mn-cs"/>
                </a:endParaRPr>
              </a:p>
            </p:txBody>
          </p:sp>
        </mc:Choice>
        <mc:Fallback>
          <p:sp>
            <p:nvSpPr>
              <p:cNvPr id="11" name="矩形 10"/>
              <p:cNvSpPr>
                <a:spLocks noRot="1" noChangeAspect="1" noMove="1" noResize="1" noEditPoints="1" noAdjustHandles="1" noChangeArrowheads="1" noChangeShapeType="1" noTextEdit="1"/>
              </p:cNvSpPr>
              <p:nvPr/>
            </p:nvSpPr>
            <p:spPr>
              <a:xfrm>
                <a:off x="894082" y="6800543"/>
                <a:ext cx="5881225" cy="126111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矩形 11"/>
              <p:cNvSpPr/>
              <p:nvPr/>
            </p:nvSpPr>
            <p:spPr>
              <a:xfrm>
                <a:off x="7766985" y="7203685"/>
                <a:ext cx="3880421" cy="617541"/>
              </a:xfrm>
              <a:prstGeom prst="rect">
                <a:avLst/>
              </a:prstGeom>
            </p:spPr>
            <p:txBody>
              <a:bodyPr wrap="none">
                <a:spAutoFit/>
              </a:bodyPr>
              <a:lstStyle/>
              <a:p>
                <a:pPr algn="l" defTabSz="650230" hangingPunct="1"/>
                <a14:m>
                  <m:oMathPara xmlns:m="http://schemas.openxmlformats.org/officeDocument/2006/math">
                    <m:oMathParaPr>
                      <m:jc m:val="centerGroup"/>
                    </m:oMathParaPr>
                    <m:oMath xmlns:m="http://schemas.openxmlformats.org/officeDocument/2006/math">
                      <m:sSup>
                        <m:sSupPr>
                          <m:ctrlPr>
                            <a:rPr lang="en-US" altLang="zh-TW" sz="3413" i="1" kern="1200">
                              <a:solidFill>
                                <a:prstClr val="black"/>
                              </a:solidFill>
                              <a:latin typeface="Cambria Math" panose="02040503050406030204" pitchFamily="18" charset="0"/>
                              <a:cs typeface="+mn-cs"/>
                            </a:rPr>
                          </m:ctrlPr>
                        </m:sSupPr>
                        <m:e>
                          <m:r>
                            <a:rPr lang="zh-TW" altLang="en-US" sz="3413" i="1" kern="1200">
                              <a:solidFill>
                                <a:prstClr val="black"/>
                              </a:solidFill>
                              <a:latin typeface="Cambria Math" panose="02040503050406030204" pitchFamily="18" charset="0"/>
                              <a:cs typeface="+mn-cs"/>
                            </a:rPr>
                            <m:t>𝜃</m:t>
                          </m:r>
                        </m:e>
                        <m:sup>
                          <m:r>
                            <a:rPr lang="en-US" altLang="zh-TW" sz="3413" i="1" kern="1200">
                              <a:solidFill>
                                <a:prstClr val="black"/>
                              </a:solidFill>
                              <a:latin typeface="Cambria Math" panose="02040503050406030204" pitchFamily="18" charset="0"/>
                              <a:cs typeface="+mn-cs"/>
                            </a:rPr>
                            <m:t>1</m:t>
                          </m:r>
                        </m:sup>
                      </m:sSup>
                      <m:r>
                        <a:rPr lang="en-US" altLang="zh-TW" sz="3413" i="1" kern="1200">
                          <a:solidFill>
                            <a:prstClr val="black"/>
                          </a:solidFill>
                          <a:latin typeface="Cambria Math" panose="02040503050406030204" pitchFamily="18" charset="0"/>
                          <a:cs typeface="+mn-cs"/>
                        </a:rPr>
                        <m:t>=</m:t>
                      </m:r>
                      <m:sSup>
                        <m:sSupPr>
                          <m:ctrlPr>
                            <a:rPr lang="en-US" altLang="zh-TW" sz="3413" i="1" kern="1200">
                              <a:solidFill>
                                <a:prstClr val="black"/>
                              </a:solidFill>
                              <a:latin typeface="Cambria Math" panose="02040503050406030204" pitchFamily="18" charset="0"/>
                              <a:cs typeface="+mn-cs"/>
                            </a:rPr>
                          </m:ctrlPr>
                        </m:sSupPr>
                        <m:e>
                          <m:r>
                            <a:rPr lang="zh-TW" altLang="en-US" sz="3413" i="1" kern="1200">
                              <a:solidFill>
                                <a:prstClr val="black"/>
                              </a:solidFill>
                              <a:latin typeface="Cambria Math" panose="02040503050406030204" pitchFamily="18" charset="0"/>
                              <a:cs typeface="+mn-cs"/>
                            </a:rPr>
                            <m:t>𝜃</m:t>
                          </m:r>
                        </m:e>
                        <m:sup>
                          <m:r>
                            <a:rPr lang="en-US" altLang="zh-TW" sz="3413" i="1" kern="1200">
                              <a:solidFill>
                                <a:prstClr val="black"/>
                              </a:solidFill>
                              <a:latin typeface="Cambria Math" panose="02040503050406030204" pitchFamily="18" charset="0"/>
                              <a:cs typeface="+mn-cs"/>
                            </a:rPr>
                            <m:t>0</m:t>
                          </m:r>
                        </m:sup>
                      </m:sSup>
                      <m:r>
                        <a:rPr lang="en-US" altLang="zh-TW" sz="3413" i="1" kern="1200">
                          <a:solidFill>
                            <a:prstClr val="black"/>
                          </a:solidFill>
                          <a:latin typeface="Cambria Math" panose="02040503050406030204" pitchFamily="18" charset="0"/>
                          <a:cs typeface="+mn-cs"/>
                        </a:rPr>
                        <m:t>−</m:t>
                      </m:r>
                      <m:r>
                        <a:rPr lang="zh-TW" altLang="en-US" sz="3413" i="1" kern="1200">
                          <a:solidFill>
                            <a:prstClr val="black"/>
                          </a:solidFill>
                          <a:latin typeface="Cambria Math" panose="02040503050406030204" pitchFamily="18" charset="0"/>
                          <a:cs typeface="+mn-cs"/>
                        </a:rPr>
                        <m:t>𝜂</m:t>
                      </m:r>
                      <m:r>
                        <a:rPr lang="en-US" altLang="zh-TW" sz="3413" i="1" kern="1200">
                          <a:solidFill>
                            <a:prstClr val="black"/>
                          </a:solidFill>
                          <a:latin typeface="Cambria Math" panose="02040503050406030204" pitchFamily="18" charset="0"/>
                          <a:ea typeface="Cambria Math" panose="02040503050406030204" pitchFamily="18" charset="0"/>
                          <a:cs typeface="+mn-cs"/>
                        </a:rPr>
                        <m:t>𝛻</m:t>
                      </m:r>
                      <m:r>
                        <a:rPr lang="en-US" altLang="zh-TW" sz="3413" i="1" kern="1200">
                          <a:solidFill>
                            <a:prstClr val="black"/>
                          </a:solidFill>
                          <a:latin typeface="Cambria Math" panose="02040503050406030204" pitchFamily="18" charset="0"/>
                          <a:ea typeface="Cambria Math" panose="02040503050406030204" pitchFamily="18" charset="0"/>
                          <a:cs typeface="+mn-cs"/>
                        </a:rPr>
                        <m:t>𝐿</m:t>
                      </m:r>
                      <m:d>
                        <m:dPr>
                          <m:ctrlPr>
                            <a:rPr lang="en-US" altLang="zh-TW" sz="3413" i="1" kern="1200">
                              <a:solidFill>
                                <a:prstClr val="black"/>
                              </a:solidFill>
                              <a:latin typeface="Cambria Math" panose="02040503050406030204" pitchFamily="18" charset="0"/>
                              <a:ea typeface="Cambria Math" panose="02040503050406030204" pitchFamily="18" charset="0"/>
                              <a:cs typeface="+mn-cs"/>
                            </a:rPr>
                          </m:ctrlPr>
                        </m:dPr>
                        <m:e>
                          <m:sSup>
                            <m:sSupPr>
                              <m:ctrlPr>
                                <a:rPr lang="en-US" altLang="zh-TW" sz="3413" i="1" kern="1200">
                                  <a:solidFill>
                                    <a:prstClr val="black"/>
                                  </a:solidFill>
                                  <a:latin typeface="Cambria Math" panose="02040503050406030204" pitchFamily="18" charset="0"/>
                                  <a:cs typeface="+mn-cs"/>
                                </a:rPr>
                              </m:ctrlPr>
                            </m:sSupPr>
                            <m:e>
                              <m:r>
                                <a:rPr lang="zh-TW" altLang="en-US" sz="3413" i="1" kern="1200">
                                  <a:solidFill>
                                    <a:prstClr val="black"/>
                                  </a:solidFill>
                                  <a:latin typeface="Cambria Math" panose="02040503050406030204" pitchFamily="18" charset="0"/>
                                  <a:cs typeface="+mn-cs"/>
                                </a:rPr>
                                <m:t>𝜃</m:t>
                              </m:r>
                            </m:e>
                            <m:sup>
                              <m:r>
                                <a:rPr lang="en-US" altLang="zh-TW" sz="3413" i="1" kern="1200">
                                  <a:solidFill>
                                    <a:prstClr val="black"/>
                                  </a:solidFill>
                                  <a:latin typeface="Cambria Math" panose="02040503050406030204" pitchFamily="18" charset="0"/>
                                  <a:cs typeface="+mn-cs"/>
                                </a:rPr>
                                <m:t>0</m:t>
                              </m:r>
                            </m:sup>
                          </m:sSup>
                        </m:e>
                      </m:d>
                    </m:oMath>
                  </m:oMathPara>
                </a14:m>
                <a:endParaRPr lang="zh-TW" altLang="en-US" sz="3413" kern="1200" dirty="0">
                  <a:solidFill>
                    <a:prstClr val="black"/>
                  </a:solidFill>
                  <a:latin typeface="Calibri" panose="020F0502020204030204"/>
                  <a:cs typeface="+mn-cs"/>
                </a:endParaRPr>
              </a:p>
            </p:txBody>
          </p:sp>
        </mc:Choice>
        <mc:Fallback>
          <p:sp>
            <p:nvSpPr>
              <p:cNvPr id="12" name="矩形 11"/>
              <p:cNvSpPr>
                <a:spLocks noRot="1" noChangeAspect="1" noMove="1" noResize="1" noEditPoints="1" noAdjustHandles="1" noChangeArrowheads="1" noChangeShapeType="1" noTextEdit="1"/>
              </p:cNvSpPr>
              <p:nvPr/>
            </p:nvSpPr>
            <p:spPr>
              <a:xfrm>
                <a:off x="7766985" y="7203685"/>
                <a:ext cx="3880421" cy="617541"/>
              </a:xfrm>
              <a:prstGeom prst="rect">
                <a:avLst/>
              </a:prstGeom>
              <a:blipFill>
                <a:blip r:embed="rId7"/>
                <a:stretch>
                  <a:fillRect/>
                </a:stretch>
              </a:blipFill>
            </p:spPr>
            <p:txBody>
              <a:bodyPr/>
              <a:lstStyle/>
              <a:p>
                <a:r>
                  <a:rPr lang="zh-CN" altLang="en-US">
                    <a:noFill/>
                  </a:rPr>
                  <a:t> </a:t>
                </a:r>
              </a:p>
            </p:txBody>
          </p:sp>
        </mc:Fallback>
      </mc:AlternateContent>
      <p:sp>
        <p:nvSpPr>
          <p:cNvPr id="13" name="向右箭號 13"/>
          <p:cNvSpPr/>
          <p:nvPr/>
        </p:nvSpPr>
        <p:spPr>
          <a:xfrm>
            <a:off x="6937610" y="7157843"/>
            <a:ext cx="712690" cy="65659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mc:AlternateContent xmlns:mc="http://schemas.openxmlformats.org/markup-compatibility/2006">
        <mc:Choice xmlns:a14="http://schemas.microsoft.com/office/drawing/2010/main" Requires="a14">
          <p:sp>
            <p:nvSpPr>
              <p:cNvPr id="16" name="矩形 15"/>
              <p:cNvSpPr/>
              <p:nvPr/>
            </p:nvSpPr>
            <p:spPr>
              <a:xfrm>
                <a:off x="894080" y="8114577"/>
                <a:ext cx="5871864" cy="1261114"/>
              </a:xfrm>
              <a:prstGeom prst="rect">
                <a:avLst/>
              </a:prstGeom>
            </p:spPr>
            <p:txBody>
              <a:bodyPr wrap="none">
                <a:spAutoFit/>
              </a:bodyPr>
              <a:lstStyle/>
              <a:p>
                <a:pPr algn="l" defTabSz="650230" hangingPunct="1"/>
                <a14:m>
                  <m:oMathPara xmlns:m="http://schemas.openxmlformats.org/officeDocument/2006/math">
                    <m:oMathParaPr>
                      <m:jc m:val="centerGroup"/>
                    </m:oMathParaPr>
                    <m:oMath xmlns:m="http://schemas.openxmlformats.org/officeDocument/2006/math">
                      <m:d>
                        <m:dPr>
                          <m:begChr m:val="["/>
                          <m:endChr m:val="]"/>
                          <m:ctrlPr>
                            <a:rPr lang="en-US" altLang="zh-TW" sz="3413" i="1" kern="1200">
                              <a:solidFill>
                                <a:prstClr val="black"/>
                              </a:solidFill>
                              <a:latin typeface="Cambria Math" panose="02040503050406030204" pitchFamily="18" charset="0"/>
                              <a:cs typeface="+mn-cs"/>
                            </a:rPr>
                          </m:ctrlPr>
                        </m:dPr>
                        <m:e>
                          <m:m>
                            <m:mPr>
                              <m:mcs>
                                <m:mc>
                                  <m:mcPr>
                                    <m:count m:val="1"/>
                                    <m:mcJc m:val="center"/>
                                  </m:mcPr>
                                </m:mc>
                              </m:mcs>
                              <m:ctrlPr>
                                <a:rPr lang="en-US" altLang="zh-TW" sz="3413" i="1" kern="1200">
                                  <a:solidFill>
                                    <a:prstClr val="black"/>
                                  </a:solidFill>
                                  <a:latin typeface="Cambria Math" panose="02040503050406030204" pitchFamily="18" charset="0"/>
                                  <a:cs typeface="+mn-cs"/>
                                </a:rPr>
                              </m:ctrlPr>
                            </m:mPr>
                            <m:mr>
                              <m:e>
                                <m:sSubSup>
                                  <m:sSubSupPr>
                                    <m:ctrlPr>
                                      <a:rPr lang="en-US" altLang="zh-TW" sz="3413" i="1" kern="1200">
                                        <a:solidFill>
                                          <a:prstClr val="black"/>
                                        </a:solidFill>
                                        <a:latin typeface="Cambria Math" panose="02040503050406030204" pitchFamily="18" charset="0"/>
                                        <a:cs typeface="+mn-cs"/>
                                      </a:rPr>
                                    </m:ctrlPr>
                                  </m:sSubSupPr>
                                  <m:e>
                                    <m:r>
                                      <a:rPr lang="zh-TW" altLang="en-US" sz="3413" i="1" kern="1200">
                                        <a:solidFill>
                                          <a:prstClr val="black"/>
                                        </a:solidFill>
                                        <a:latin typeface="Cambria Math" panose="02040503050406030204" pitchFamily="18" charset="0"/>
                                        <a:cs typeface="+mn-cs"/>
                                      </a:rPr>
                                      <m:t>𝜃</m:t>
                                    </m:r>
                                  </m:e>
                                  <m:sub>
                                    <m:r>
                                      <a:rPr lang="en-US" altLang="zh-TW" sz="3413" i="1" kern="1200">
                                        <a:solidFill>
                                          <a:prstClr val="black"/>
                                        </a:solidFill>
                                        <a:latin typeface="Cambria Math" panose="02040503050406030204" pitchFamily="18" charset="0"/>
                                        <a:cs typeface="+mn-cs"/>
                                      </a:rPr>
                                      <m:t>1</m:t>
                                    </m:r>
                                  </m:sub>
                                  <m:sup>
                                    <m:r>
                                      <a:rPr lang="en-US" altLang="zh-TW" sz="3413" i="1" kern="1200">
                                        <a:solidFill>
                                          <a:prstClr val="black"/>
                                        </a:solidFill>
                                        <a:latin typeface="Cambria Math" panose="02040503050406030204" pitchFamily="18" charset="0"/>
                                        <a:cs typeface="+mn-cs"/>
                                      </a:rPr>
                                      <m:t>2</m:t>
                                    </m:r>
                                  </m:sup>
                                </m:sSubSup>
                              </m:e>
                            </m:mr>
                            <m:mr>
                              <m:e>
                                <m:sSubSup>
                                  <m:sSubSupPr>
                                    <m:ctrlPr>
                                      <a:rPr lang="en-US" altLang="zh-TW" sz="3413" i="1" kern="1200">
                                        <a:solidFill>
                                          <a:prstClr val="black"/>
                                        </a:solidFill>
                                        <a:latin typeface="Cambria Math" panose="02040503050406030204" pitchFamily="18" charset="0"/>
                                        <a:cs typeface="+mn-cs"/>
                                      </a:rPr>
                                    </m:ctrlPr>
                                  </m:sSubSupPr>
                                  <m:e>
                                    <m:r>
                                      <a:rPr lang="zh-TW" altLang="en-US" sz="3413" i="1" kern="1200">
                                        <a:solidFill>
                                          <a:prstClr val="black"/>
                                        </a:solidFill>
                                        <a:latin typeface="Cambria Math" panose="02040503050406030204" pitchFamily="18" charset="0"/>
                                        <a:cs typeface="+mn-cs"/>
                                      </a:rPr>
                                      <m:t>𝜃</m:t>
                                    </m:r>
                                  </m:e>
                                  <m:sub>
                                    <m:r>
                                      <a:rPr lang="en-US" altLang="zh-TW" sz="3413" i="1" kern="1200">
                                        <a:solidFill>
                                          <a:prstClr val="black"/>
                                        </a:solidFill>
                                        <a:latin typeface="Cambria Math" panose="02040503050406030204" pitchFamily="18" charset="0"/>
                                        <a:cs typeface="+mn-cs"/>
                                      </a:rPr>
                                      <m:t>2</m:t>
                                    </m:r>
                                  </m:sub>
                                  <m:sup>
                                    <m:r>
                                      <a:rPr lang="en-US" altLang="zh-TW" sz="3413" i="1" kern="1200">
                                        <a:solidFill>
                                          <a:prstClr val="black"/>
                                        </a:solidFill>
                                        <a:latin typeface="Cambria Math" panose="02040503050406030204" pitchFamily="18" charset="0"/>
                                        <a:cs typeface="+mn-cs"/>
                                      </a:rPr>
                                      <m:t>2</m:t>
                                    </m:r>
                                  </m:sup>
                                </m:sSubSup>
                              </m:e>
                            </m:mr>
                          </m:m>
                        </m:e>
                      </m:d>
                      <m:r>
                        <a:rPr lang="en-US" altLang="zh-TW" sz="3413" i="1" kern="1200">
                          <a:solidFill>
                            <a:prstClr val="black"/>
                          </a:solidFill>
                          <a:latin typeface="Cambria Math" panose="02040503050406030204" pitchFamily="18" charset="0"/>
                          <a:cs typeface="+mn-cs"/>
                        </a:rPr>
                        <m:t>=</m:t>
                      </m:r>
                      <m:d>
                        <m:dPr>
                          <m:begChr m:val="["/>
                          <m:endChr m:val="]"/>
                          <m:ctrlPr>
                            <a:rPr lang="en-US" altLang="zh-TW" sz="3413" i="1" kern="1200">
                              <a:solidFill>
                                <a:prstClr val="black"/>
                              </a:solidFill>
                              <a:latin typeface="Cambria Math" panose="02040503050406030204" pitchFamily="18" charset="0"/>
                              <a:cs typeface="+mn-cs"/>
                            </a:rPr>
                          </m:ctrlPr>
                        </m:dPr>
                        <m:e>
                          <m:m>
                            <m:mPr>
                              <m:mcs>
                                <m:mc>
                                  <m:mcPr>
                                    <m:count m:val="1"/>
                                    <m:mcJc m:val="center"/>
                                  </m:mcPr>
                                </m:mc>
                              </m:mcs>
                              <m:ctrlPr>
                                <a:rPr lang="en-US" altLang="zh-TW" sz="3413" i="1" kern="1200">
                                  <a:solidFill>
                                    <a:prstClr val="black"/>
                                  </a:solidFill>
                                  <a:latin typeface="Cambria Math" panose="02040503050406030204" pitchFamily="18" charset="0"/>
                                  <a:cs typeface="+mn-cs"/>
                                </a:rPr>
                              </m:ctrlPr>
                            </m:mPr>
                            <m:mr>
                              <m:e>
                                <m:sSubSup>
                                  <m:sSubSupPr>
                                    <m:ctrlPr>
                                      <a:rPr lang="en-US" altLang="zh-TW" sz="3413" i="1" kern="1200">
                                        <a:solidFill>
                                          <a:prstClr val="black"/>
                                        </a:solidFill>
                                        <a:latin typeface="Cambria Math" panose="02040503050406030204" pitchFamily="18" charset="0"/>
                                        <a:cs typeface="+mn-cs"/>
                                      </a:rPr>
                                    </m:ctrlPr>
                                  </m:sSubSupPr>
                                  <m:e>
                                    <m:r>
                                      <a:rPr lang="zh-TW" altLang="en-US" sz="3413" i="1" kern="1200">
                                        <a:solidFill>
                                          <a:prstClr val="black"/>
                                        </a:solidFill>
                                        <a:latin typeface="Cambria Math" panose="02040503050406030204" pitchFamily="18" charset="0"/>
                                        <a:cs typeface="+mn-cs"/>
                                      </a:rPr>
                                      <m:t>𝜃</m:t>
                                    </m:r>
                                  </m:e>
                                  <m:sub>
                                    <m:r>
                                      <a:rPr lang="en-US" altLang="zh-TW" sz="3413" i="1" kern="1200">
                                        <a:solidFill>
                                          <a:prstClr val="black"/>
                                        </a:solidFill>
                                        <a:latin typeface="Cambria Math" panose="02040503050406030204" pitchFamily="18" charset="0"/>
                                        <a:cs typeface="+mn-cs"/>
                                      </a:rPr>
                                      <m:t>1</m:t>
                                    </m:r>
                                  </m:sub>
                                  <m:sup>
                                    <m:r>
                                      <a:rPr lang="en-US" altLang="zh-TW" sz="3413" i="1" kern="1200">
                                        <a:solidFill>
                                          <a:prstClr val="black"/>
                                        </a:solidFill>
                                        <a:latin typeface="Cambria Math" panose="02040503050406030204" pitchFamily="18" charset="0"/>
                                        <a:cs typeface="+mn-cs"/>
                                      </a:rPr>
                                      <m:t>1</m:t>
                                    </m:r>
                                  </m:sup>
                                </m:sSubSup>
                              </m:e>
                            </m:mr>
                            <m:mr>
                              <m:e>
                                <m:sSubSup>
                                  <m:sSubSupPr>
                                    <m:ctrlPr>
                                      <a:rPr lang="en-US" altLang="zh-TW" sz="3413" i="1" kern="1200">
                                        <a:solidFill>
                                          <a:prstClr val="black"/>
                                        </a:solidFill>
                                        <a:latin typeface="Cambria Math" panose="02040503050406030204" pitchFamily="18" charset="0"/>
                                        <a:cs typeface="+mn-cs"/>
                                      </a:rPr>
                                    </m:ctrlPr>
                                  </m:sSubSupPr>
                                  <m:e>
                                    <m:r>
                                      <a:rPr lang="zh-TW" altLang="en-US" sz="3413" i="1" kern="1200">
                                        <a:solidFill>
                                          <a:prstClr val="black"/>
                                        </a:solidFill>
                                        <a:latin typeface="Cambria Math" panose="02040503050406030204" pitchFamily="18" charset="0"/>
                                        <a:cs typeface="+mn-cs"/>
                                      </a:rPr>
                                      <m:t>𝜃</m:t>
                                    </m:r>
                                  </m:e>
                                  <m:sub>
                                    <m:r>
                                      <a:rPr lang="en-US" altLang="zh-TW" sz="3413" i="1" kern="1200">
                                        <a:solidFill>
                                          <a:prstClr val="black"/>
                                        </a:solidFill>
                                        <a:latin typeface="Cambria Math" panose="02040503050406030204" pitchFamily="18" charset="0"/>
                                        <a:cs typeface="+mn-cs"/>
                                      </a:rPr>
                                      <m:t>2</m:t>
                                    </m:r>
                                  </m:sub>
                                  <m:sup>
                                    <m:r>
                                      <a:rPr lang="en-US" altLang="zh-TW" sz="3413" i="1" kern="1200">
                                        <a:solidFill>
                                          <a:prstClr val="black"/>
                                        </a:solidFill>
                                        <a:latin typeface="Cambria Math" panose="02040503050406030204" pitchFamily="18" charset="0"/>
                                        <a:cs typeface="+mn-cs"/>
                                      </a:rPr>
                                      <m:t>1</m:t>
                                    </m:r>
                                  </m:sup>
                                </m:sSubSup>
                              </m:e>
                            </m:mr>
                          </m:m>
                        </m:e>
                      </m:d>
                      <m:r>
                        <a:rPr lang="en-US" altLang="zh-TW" sz="3413" i="1" kern="1200">
                          <a:solidFill>
                            <a:prstClr val="black"/>
                          </a:solidFill>
                          <a:latin typeface="Cambria Math" panose="02040503050406030204" pitchFamily="18" charset="0"/>
                          <a:cs typeface="+mn-cs"/>
                        </a:rPr>
                        <m:t>−</m:t>
                      </m:r>
                      <m:r>
                        <a:rPr lang="zh-TW" altLang="en-US" sz="3413" i="1" kern="1200">
                          <a:solidFill>
                            <a:prstClr val="black"/>
                          </a:solidFill>
                          <a:latin typeface="Cambria Math" panose="02040503050406030204" pitchFamily="18" charset="0"/>
                          <a:cs typeface="+mn-cs"/>
                        </a:rPr>
                        <m:t>𝜂</m:t>
                      </m:r>
                      <m:d>
                        <m:dPr>
                          <m:begChr m:val="["/>
                          <m:endChr m:val="]"/>
                          <m:ctrlPr>
                            <a:rPr lang="en-US" altLang="zh-TW" sz="3413" i="1" kern="1200">
                              <a:solidFill>
                                <a:prstClr val="black"/>
                              </a:solidFill>
                              <a:latin typeface="Cambria Math" panose="02040503050406030204" pitchFamily="18" charset="0"/>
                              <a:cs typeface="+mn-cs"/>
                            </a:rPr>
                          </m:ctrlPr>
                        </m:dPr>
                        <m:e>
                          <m:m>
                            <m:mPr>
                              <m:mcs>
                                <m:mc>
                                  <m:mcPr>
                                    <m:count m:val="1"/>
                                    <m:mcJc m:val="center"/>
                                  </m:mcPr>
                                </m:mc>
                              </m:mcs>
                              <m:ctrlPr>
                                <a:rPr lang="en-US" altLang="zh-TW" sz="3413" i="1" kern="1200">
                                  <a:solidFill>
                                    <a:prstClr val="black"/>
                                  </a:solidFill>
                                  <a:latin typeface="Cambria Math" panose="02040503050406030204" pitchFamily="18" charset="0"/>
                                  <a:cs typeface="+mn-cs"/>
                                </a:rPr>
                              </m:ctrlPr>
                            </m:mPr>
                            <m:mr>
                              <m:e>
                                <m:f>
                                  <m:fPr>
                                    <m:type m:val="lin"/>
                                    <m:ctrlPr>
                                      <a:rPr lang="en-US" altLang="zh-TW" sz="3413" i="1" kern="1200">
                                        <a:solidFill>
                                          <a:prstClr val="black"/>
                                        </a:solidFill>
                                        <a:latin typeface="Cambria Math" panose="02040503050406030204" pitchFamily="18" charset="0"/>
                                        <a:cs typeface="+mn-cs"/>
                                      </a:rPr>
                                    </m:ctrlPr>
                                  </m:fPr>
                                  <m:num>
                                    <m:r>
                                      <a:rPr lang="zh-TW" altLang="en-US" sz="3413" i="1" kern="1200">
                                        <a:solidFill>
                                          <a:prstClr val="black"/>
                                        </a:solidFill>
                                        <a:latin typeface="Cambria Math" panose="02040503050406030204" pitchFamily="18" charset="0"/>
                                        <a:cs typeface="+mn-cs"/>
                                      </a:rPr>
                                      <m:t>𝜕</m:t>
                                    </m:r>
                                    <m:r>
                                      <a:rPr lang="en-US" altLang="zh-TW" sz="3413" i="1" kern="1200">
                                        <a:solidFill>
                                          <a:prstClr val="black"/>
                                        </a:solidFill>
                                        <a:latin typeface="Cambria Math" panose="02040503050406030204" pitchFamily="18" charset="0"/>
                                        <a:cs typeface="+mn-cs"/>
                                      </a:rPr>
                                      <m:t>𝐿</m:t>
                                    </m:r>
                                    <m:d>
                                      <m:dPr>
                                        <m:ctrlPr>
                                          <a:rPr lang="en-US" altLang="zh-TW" sz="3413" i="1" kern="1200">
                                            <a:solidFill>
                                              <a:prstClr val="black"/>
                                            </a:solidFill>
                                            <a:latin typeface="Cambria Math" panose="02040503050406030204" pitchFamily="18" charset="0"/>
                                            <a:cs typeface="+mn-cs"/>
                                          </a:rPr>
                                        </m:ctrlPr>
                                      </m:dPr>
                                      <m:e>
                                        <m:sSubSup>
                                          <m:sSubSupPr>
                                            <m:ctrlPr>
                                              <a:rPr lang="en-US" altLang="zh-TW" sz="3413" i="1" kern="1200">
                                                <a:solidFill>
                                                  <a:prstClr val="black"/>
                                                </a:solidFill>
                                                <a:latin typeface="Cambria Math" panose="02040503050406030204" pitchFamily="18" charset="0"/>
                                                <a:cs typeface="+mn-cs"/>
                                              </a:rPr>
                                            </m:ctrlPr>
                                          </m:sSubSupPr>
                                          <m:e>
                                            <m:r>
                                              <a:rPr lang="zh-TW" altLang="en-US" sz="3413" i="1" kern="1200">
                                                <a:solidFill>
                                                  <a:prstClr val="black"/>
                                                </a:solidFill>
                                                <a:latin typeface="Cambria Math" panose="02040503050406030204" pitchFamily="18" charset="0"/>
                                                <a:cs typeface="+mn-cs"/>
                                              </a:rPr>
                                              <m:t>𝜃</m:t>
                                            </m:r>
                                          </m:e>
                                          <m:sub>
                                            <m:r>
                                              <a:rPr lang="en-US" altLang="zh-TW" sz="3413" i="1" kern="1200">
                                                <a:solidFill>
                                                  <a:prstClr val="black"/>
                                                </a:solidFill>
                                                <a:latin typeface="Cambria Math" panose="02040503050406030204" pitchFamily="18" charset="0"/>
                                                <a:cs typeface="+mn-cs"/>
                                              </a:rPr>
                                              <m:t>1</m:t>
                                            </m:r>
                                          </m:sub>
                                          <m:sup>
                                            <m:r>
                                              <a:rPr lang="en-US" altLang="zh-TW" sz="3413" i="1" kern="1200">
                                                <a:solidFill>
                                                  <a:prstClr val="black"/>
                                                </a:solidFill>
                                                <a:latin typeface="Cambria Math" panose="02040503050406030204" pitchFamily="18" charset="0"/>
                                                <a:cs typeface="+mn-cs"/>
                                              </a:rPr>
                                              <m:t>1</m:t>
                                            </m:r>
                                          </m:sup>
                                        </m:sSubSup>
                                      </m:e>
                                    </m:d>
                                  </m:num>
                                  <m:den>
                                    <m:r>
                                      <a:rPr lang="zh-TW" altLang="en-US" sz="3413" i="1" kern="1200">
                                        <a:solidFill>
                                          <a:prstClr val="black"/>
                                        </a:solidFill>
                                        <a:latin typeface="Cambria Math" panose="02040503050406030204" pitchFamily="18" charset="0"/>
                                        <a:cs typeface="+mn-cs"/>
                                      </a:rPr>
                                      <m:t>𝜕</m:t>
                                    </m:r>
                                    <m:sSub>
                                      <m:sSubPr>
                                        <m:ctrlPr>
                                          <a:rPr lang="en-US" altLang="zh-TW" sz="3413" i="1" kern="1200">
                                            <a:solidFill>
                                              <a:prstClr val="black"/>
                                            </a:solidFill>
                                            <a:latin typeface="Cambria Math" panose="02040503050406030204" pitchFamily="18" charset="0"/>
                                            <a:cs typeface="+mn-cs"/>
                                          </a:rPr>
                                        </m:ctrlPr>
                                      </m:sSubPr>
                                      <m:e>
                                        <m:r>
                                          <a:rPr lang="zh-TW" altLang="en-US" sz="3413" i="1" kern="1200">
                                            <a:solidFill>
                                              <a:prstClr val="black"/>
                                            </a:solidFill>
                                            <a:latin typeface="Cambria Math" panose="02040503050406030204" pitchFamily="18" charset="0"/>
                                            <a:cs typeface="+mn-cs"/>
                                          </a:rPr>
                                          <m:t>𝜃</m:t>
                                        </m:r>
                                      </m:e>
                                      <m:sub>
                                        <m:r>
                                          <a:rPr lang="en-US" altLang="zh-TW" sz="3413" i="1" kern="1200">
                                            <a:solidFill>
                                              <a:prstClr val="black"/>
                                            </a:solidFill>
                                            <a:latin typeface="Cambria Math" panose="02040503050406030204" pitchFamily="18" charset="0"/>
                                            <a:cs typeface="+mn-cs"/>
                                          </a:rPr>
                                          <m:t>1</m:t>
                                        </m:r>
                                      </m:sub>
                                    </m:sSub>
                                  </m:den>
                                </m:f>
                              </m:e>
                            </m:mr>
                            <m:mr>
                              <m:e>
                                <m:f>
                                  <m:fPr>
                                    <m:type m:val="lin"/>
                                    <m:ctrlPr>
                                      <a:rPr lang="en-US" altLang="zh-TW" sz="3413" i="1" kern="1200">
                                        <a:solidFill>
                                          <a:prstClr val="black"/>
                                        </a:solidFill>
                                        <a:latin typeface="Cambria Math" panose="02040503050406030204" pitchFamily="18" charset="0"/>
                                        <a:cs typeface="+mn-cs"/>
                                      </a:rPr>
                                    </m:ctrlPr>
                                  </m:fPr>
                                  <m:num>
                                    <m:r>
                                      <a:rPr lang="zh-TW" altLang="en-US" sz="3413" i="1" kern="1200">
                                        <a:solidFill>
                                          <a:prstClr val="black"/>
                                        </a:solidFill>
                                        <a:latin typeface="Cambria Math" panose="02040503050406030204" pitchFamily="18" charset="0"/>
                                        <a:cs typeface="+mn-cs"/>
                                      </a:rPr>
                                      <m:t>𝜕</m:t>
                                    </m:r>
                                    <m:r>
                                      <a:rPr lang="en-US" altLang="zh-TW" sz="3413" i="1" kern="1200">
                                        <a:solidFill>
                                          <a:prstClr val="black"/>
                                        </a:solidFill>
                                        <a:latin typeface="Cambria Math" panose="02040503050406030204" pitchFamily="18" charset="0"/>
                                        <a:cs typeface="+mn-cs"/>
                                      </a:rPr>
                                      <m:t>𝐿</m:t>
                                    </m:r>
                                    <m:d>
                                      <m:dPr>
                                        <m:ctrlPr>
                                          <a:rPr lang="en-US" altLang="zh-TW" sz="3413" i="1" kern="1200">
                                            <a:solidFill>
                                              <a:prstClr val="black"/>
                                            </a:solidFill>
                                            <a:latin typeface="Cambria Math" panose="02040503050406030204" pitchFamily="18" charset="0"/>
                                            <a:cs typeface="+mn-cs"/>
                                          </a:rPr>
                                        </m:ctrlPr>
                                      </m:dPr>
                                      <m:e>
                                        <m:sSubSup>
                                          <m:sSubSupPr>
                                            <m:ctrlPr>
                                              <a:rPr lang="en-US" altLang="zh-TW" sz="3413" i="1" kern="1200">
                                                <a:solidFill>
                                                  <a:prstClr val="black"/>
                                                </a:solidFill>
                                                <a:latin typeface="Cambria Math" panose="02040503050406030204" pitchFamily="18" charset="0"/>
                                                <a:cs typeface="+mn-cs"/>
                                              </a:rPr>
                                            </m:ctrlPr>
                                          </m:sSubSupPr>
                                          <m:e>
                                            <m:r>
                                              <a:rPr lang="zh-TW" altLang="en-US" sz="3413" i="1" kern="1200">
                                                <a:solidFill>
                                                  <a:prstClr val="black"/>
                                                </a:solidFill>
                                                <a:latin typeface="Cambria Math" panose="02040503050406030204" pitchFamily="18" charset="0"/>
                                                <a:cs typeface="+mn-cs"/>
                                              </a:rPr>
                                              <m:t>𝜃</m:t>
                                            </m:r>
                                          </m:e>
                                          <m:sub>
                                            <m:r>
                                              <a:rPr lang="en-US" altLang="zh-TW" sz="3413" i="1" kern="1200">
                                                <a:solidFill>
                                                  <a:prstClr val="black"/>
                                                </a:solidFill>
                                                <a:latin typeface="Cambria Math" panose="02040503050406030204" pitchFamily="18" charset="0"/>
                                                <a:cs typeface="+mn-cs"/>
                                              </a:rPr>
                                              <m:t>2</m:t>
                                            </m:r>
                                          </m:sub>
                                          <m:sup>
                                            <m:r>
                                              <a:rPr lang="en-US" altLang="zh-TW" sz="3413" i="1" kern="1200">
                                                <a:solidFill>
                                                  <a:prstClr val="black"/>
                                                </a:solidFill>
                                                <a:latin typeface="Cambria Math" panose="02040503050406030204" pitchFamily="18" charset="0"/>
                                                <a:cs typeface="+mn-cs"/>
                                              </a:rPr>
                                              <m:t>1</m:t>
                                            </m:r>
                                          </m:sup>
                                        </m:sSubSup>
                                      </m:e>
                                    </m:d>
                                  </m:num>
                                  <m:den>
                                    <m:r>
                                      <a:rPr lang="zh-TW" altLang="en-US" sz="3413" i="1" kern="1200">
                                        <a:solidFill>
                                          <a:prstClr val="black"/>
                                        </a:solidFill>
                                        <a:latin typeface="Cambria Math" panose="02040503050406030204" pitchFamily="18" charset="0"/>
                                        <a:cs typeface="+mn-cs"/>
                                      </a:rPr>
                                      <m:t>𝜕</m:t>
                                    </m:r>
                                    <m:sSub>
                                      <m:sSubPr>
                                        <m:ctrlPr>
                                          <a:rPr lang="en-US" altLang="zh-TW" sz="3413" i="1" kern="1200">
                                            <a:solidFill>
                                              <a:prstClr val="black"/>
                                            </a:solidFill>
                                            <a:latin typeface="Cambria Math" panose="02040503050406030204" pitchFamily="18" charset="0"/>
                                            <a:cs typeface="+mn-cs"/>
                                          </a:rPr>
                                        </m:ctrlPr>
                                      </m:sSubPr>
                                      <m:e>
                                        <m:r>
                                          <a:rPr lang="zh-TW" altLang="en-US" sz="3413" i="1" kern="1200">
                                            <a:solidFill>
                                              <a:prstClr val="black"/>
                                            </a:solidFill>
                                            <a:latin typeface="Cambria Math" panose="02040503050406030204" pitchFamily="18" charset="0"/>
                                            <a:cs typeface="+mn-cs"/>
                                          </a:rPr>
                                          <m:t>𝜃</m:t>
                                        </m:r>
                                      </m:e>
                                      <m:sub>
                                        <m:r>
                                          <a:rPr lang="en-US" altLang="zh-TW" sz="3413" i="1" kern="1200">
                                            <a:solidFill>
                                              <a:prstClr val="black"/>
                                            </a:solidFill>
                                            <a:latin typeface="Cambria Math" panose="02040503050406030204" pitchFamily="18" charset="0"/>
                                            <a:cs typeface="+mn-cs"/>
                                          </a:rPr>
                                          <m:t>2</m:t>
                                        </m:r>
                                      </m:sub>
                                    </m:sSub>
                                  </m:den>
                                </m:f>
                              </m:e>
                            </m:mr>
                          </m:m>
                        </m:e>
                      </m:d>
                    </m:oMath>
                  </m:oMathPara>
                </a14:m>
                <a:endParaRPr lang="zh-TW" altLang="en-US" sz="3413" kern="1200" dirty="0">
                  <a:solidFill>
                    <a:prstClr val="black"/>
                  </a:solidFill>
                  <a:latin typeface="Calibri" panose="020F0502020204030204"/>
                  <a:cs typeface="+mn-cs"/>
                </a:endParaRPr>
              </a:p>
            </p:txBody>
          </p:sp>
        </mc:Choice>
        <mc:Fallback>
          <p:sp>
            <p:nvSpPr>
              <p:cNvPr id="16" name="矩形 15"/>
              <p:cNvSpPr>
                <a:spLocks noRot="1" noChangeAspect="1" noMove="1" noResize="1" noEditPoints="1" noAdjustHandles="1" noChangeArrowheads="1" noChangeShapeType="1" noTextEdit="1"/>
              </p:cNvSpPr>
              <p:nvPr/>
            </p:nvSpPr>
            <p:spPr>
              <a:xfrm>
                <a:off x="894080" y="8114577"/>
                <a:ext cx="5871864" cy="126111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矩形 16"/>
              <p:cNvSpPr/>
              <p:nvPr/>
            </p:nvSpPr>
            <p:spPr>
              <a:xfrm>
                <a:off x="7766984" y="8492015"/>
                <a:ext cx="3871060" cy="617541"/>
              </a:xfrm>
              <a:prstGeom prst="rect">
                <a:avLst/>
              </a:prstGeom>
            </p:spPr>
            <p:txBody>
              <a:bodyPr wrap="none">
                <a:spAutoFit/>
              </a:bodyPr>
              <a:lstStyle/>
              <a:p>
                <a:pPr algn="l" defTabSz="650230" hangingPunct="1"/>
                <a14:m>
                  <m:oMathPara xmlns:m="http://schemas.openxmlformats.org/officeDocument/2006/math">
                    <m:oMathParaPr>
                      <m:jc m:val="centerGroup"/>
                    </m:oMathParaPr>
                    <m:oMath xmlns:m="http://schemas.openxmlformats.org/officeDocument/2006/math">
                      <m:sSup>
                        <m:sSupPr>
                          <m:ctrlPr>
                            <a:rPr lang="en-US" altLang="zh-TW" sz="3413" i="1" kern="1200">
                              <a:solidFill>
                                <a:prstClr val="black"/>
                              </a:solidFill>
                              <a:latin typeface="Cambria Math" panose="02040503050406030204" pitchFamily="18" charset="0"/>
                              <a:cs typeface="+mn-cs"/>
                            </a:rPr>
                          </m:ctrlPr>
                        </m:sSupPr>
                        <m:e>
                          <m:r>
                            <a:rPr lang="zh-TW" altLang="en-US" sz="3413" i="1" kern="1200">
                              <a:solidFill>
                                <a:prstClr val="black"/>
                              </a:solidFill>
                              <a:latin typeface="Cambria Math" panose="02040503050406030204" pitchFamily="18" charset="0"/>
                              <a:cs typeface="+mn-cs"/>
                            </a:rPr>
                            <m:t>𝜃</m:t>
                          </m:r>
                        </m:e>
                        <m:sup>
                          <m:r>
                            <a:rPr lang="en-US" altLang="zh-TW" sz="3413" i="1" kern="1200">
                              <a:solidFill>
                                <a:prstClr val="black"/>
                              </a:solidFill>
                              <a:latin typeface="Cambria Math" panose="02040503050406030204" pitchFamily="18" charset="0"/>
                              <a:cs typeface="+mn-cs"/>
                            </a:rPr>
                            <m:t>2</m:t>
                          </m:r>
                        </m:sup>
                      </m:sSup>
                      <m:r>
                        <a:rPr lang="en-US" altLang="zh-TW" sz="3413" i="1" kern="1200">
                          <a:solidFill>
                            <a:prstClr val="black"/>
                          </a:solidFill>
                          <a:latin typeface="Cambria Math" panose="02040503050406030204" pitchFamily="18" charset="0"/>
                          <a:cs typeface="+mn-cs"/>
                        </a:rPr>
                        <m:t>=</m:t>
                      </m:r>
                      <m:sSup>
                        <m:sSupPr>
                          <m:ctrlPr>
                            <a:rPr lang="en-US" altLang="zh-TW" sz="3413" i="1" kern="1200">
                              <a:solidFill>
                                <a:prstClr val="black"/>
                              </a:solidFill>
                              <a:latin typeface="Cambria Math" panose="02040503050406030204" pitchFamily="18" charset="0"/>
                              <a:cs typeface="+mn-cs"/>
                            </a:rPr>
                          </m:ctrlPr>
                        </m:sSupPr>
                        <m:e>
                          <m:r>
                            <a:rPr lang="zh-TW" altLang="en-US" sz="3413" i="1" kern="1200">
                              <a:solidFill>
                                <a:prstClr val="black"/>
                              </a:solidFill>
                              <a:latin typeface="Cambria Math" panose="02040503050406030204" pitchFamily="18" charset="0"/>
                              <a:cs typeface="+mn-cs"/>
                            </a:rPr>
                            <m:t>𝜃</m:t>
                          </m:r>
                        </m:e>
                        <m:sup>
                          <m:r>
                            <a:rPr lang="en-US" altLang="zh-TW" sz="3413" i="1" kern="1200">
                              <a:solidFill>
                                <a:prstClr val="black"/>
                              </a:solidFill>
                              <a:latin typeface="Cambria Math" panose="02040503050406030204" pitchFamily="18" charset="0"/>
                              <a:cs typeface="+mn-cs"/>
                            </a:rPr>
                            <m:t>1</m:t>
                          </m:r>
                        </m:sup>
                      </m:sSup>
                      <m:r>
                        <a:rPr lang="en-US" altLang="zh-TW" sz="3413" i="1" kern="1200">
                          <a:solidFill>
                            <a:prstClr val="black"/>
                          </a:solidFill>
                          <a:latin typeface="Cambria Math" panose="02040503050406030204" pitchFamily="18" charset="0"/>
                          <a:cs typeface="+mn-cs"/>
                        </a:rPr>
                        <m:t>−</m:t>
                      </m:r>
                      <m:r>
                        <a:rPr lang="zh-TW" altLang="en-US" sz="3413" i="1" kern="1200">
                          <a:solidFill>
                            <a:prstClr val="black"/>
                          </a:solidFill>
                          <a:latin typeface="Cambria Math" panose="02040503050406030204" pitchFamily="18" charset="0"/>
                          <a:cs typeface="+mn-cs"/>
                        </a:rPr>
                        <m:t>𝜂</m:t>
                      </m:r>
                      <m:r>
                        <a:rPr lang="en-US" altLang="zh-TW" sz="3413" i="1" kern="1200">
                          <a:solidFill>
                            <a:prstClr val="black"/>
                          </a:solidFill>
                          <a:latin typeface="Cambria Math" panose="02040503050406030204" pitchFamily="18" charset="0"/>
                          <a:ea typeface="Cambria Math" panose="02040503050406030204" pitchFamily="18" charset="0"/>
                          <a:cs typeface="+mn-cs"/>
                        </a:rPr>
                        <m:t>𝛻</m:t>
                      </m:r>
                      <m:r>
                        <a:rPr lang="en-US" altLang="zh-TW" sz="3413" i="1" kern="1200">
                          <a:solidFill>
                            <a:prstClr val="black"/>
                          </a:solidFill>
                          <a:latin typeface="Cambria Math" panose="02040503050406030204" pitchFamily="18" charset="0"/>
                          <a:ea typeface="Cambria Math" panose="02040503050406030204" pitchFamily="18" charset="0"/>
                          <a:cs typeface="+mn-cs"/>
                        </a:rPr>
                        <m:t>𝐿</m:t>
                      </m:r>
                      <m:d>
                        <m:dPr>
                          <m:ctrlPr>
                            <a:rPr lang="en-US" altLang="zh-TW" sz="3413" i="1" kern="1200">
                              <a:solidFill>
                                <a:prstClr val="black"/>
                              </a:solidFill>
                              <a:latin typeface="Cambria Math" panose="02040503050406030204" pitchFamily="18" charset="0"/>
                              <a:ea typeface="Cambria Math" panose="02040503050406030204" pitchFamily="18" charset="0"/>
                              <a:cs typeface="+mn-cs"/>
                            </a:rPr>
                          </m:ctrlPr>
                        </m:dPr>
                        <m:e>
                          <m:sSup>
                            <m:sSupPr>
                              <m:ctrlPr>
                                <a:rPr lang="en-US" altLang="zh-TW" sz="3413" i="1" kern="1200">
                                  <a:solidFill>
                                    <a:prstClr val="black"/>
                                  </a:solidFill>
                                  <a:latin typeface="Cambria Math" panose="02040503050406030204" pitchFamily="18" charset="0"/>
                                  <a:cs typeface="+mn-cs"/>
                                </a:rPr>
                              </m:ctrlPr>
                            </m:sSupPr>
                            <m:e>
                              <m:r>
                                <a:rPr lang="zh-TW" altLang="en-US" sz="3413" i="1" kern="1200">
                                  <a:solidFill>
                                    <a:prstClr val="black"/>
                                  </a:solidFill>
                                  <a:latin typeface="Cambria Math" panose="02040503050406030204" pitchFamily="18" charset="0"/>
                                  <a:cs typeface="+mn-cs"/>
                                </a:rPr>
                                <m:t>𝜃</m:t>
                              </m:r>
                            </m:e>
                            <m:sup>
                              <m:r>
                                <a:rPr lang="en-US" altLang="zh-TW" sz="3413" i="1" kern="1200">
                                  <a:solidFill>
                                    <a:prstClr val="black"/>
                                  </a:solidFill>
                                  <a:latin typeface="Cambria Math" panose="02040503050406030204" pitchFamily="18" charset="0"/>
                                  <a:cs typeface="+mn-cs"/>
                                </a:rPr>
                                <m:t>1</m:t>
                              </m:r>
                            </m:sup>
                          </m:sSup>
                        </m:e>
                      </m:d>
                    </m:oMath>
                  </m:oMathPara>
                </a14:m>
                <a:endParaRPr lang="zh-TW" altLang="en-US" sz="3413" kern="1200" dirty="0">
                  <a:solidFill>
                    <a:prstClr val="black"/>
                  </a:solidFill>
                  <a:latin typeface="Calibri" panose="020F0502020204030204"/>
                  <a:cs typeface="+mn-cs"/>
                </a:endParaRPr>
              </a:p>
            </p:txBody>
          </p:sp>
        </mc:Choice>
        <mc:Fallback>
          <p:sp>
            <p:nvSpPr>
              <p:cNvPr id="17" name="矩形 16"/>
              <p:cNvSpPr>
                <a:spLocks noRot="1" noChangeAspect="1" noMove="1" noResize="1" noEditPoints="1" noAdjustHandles="1" noChangeArrowheads="1" noChangeShapeType="1" noTextEdit="1"/>
              </p:cNvSpPr>
              <p:nvPr/>
            </p:nvSpPr>
            <p:spPr>
              <a:xfrm>
                <a:off x="7766984" y="8492015"/>
                <a:ext cx="3871060" cy="617541"/>
              </a:xfrm>
              <a:prstGeom prst="rect">
                <a:avLst/>
              </a:prstGeom>
              <a:blipFill>
                <a:blip r:embed="rId9"/>
                <a:stretch>
                  <a:fillRect/>
                </a:stretch>
              </a:blipFill>
            </p:spPr>
            <p:txBody>
              <a:bodyPr/>
              <a:lstStyle/>
              <a:p>
                <a:r>
                  <a:rPr lang="zh-CN" altLang="en-US">
                    <a:noFill/>
                  </a:rPr>
                  <a:t> </a:t>
                </a:r>
              </a:p>
            </p:txBody>
          </p:sp>
        </mc:Fallback>
      </mc:AlternateContent>
      <p:sp>
        <p:nvSpPr>
          <p:cNvPr id="18" name="向右箭號 13"/>
          <p:cNvSpPr/>
          <p:nvPr/>
        </p:nvSpPr>
        <p:spPr>
          <a:xfrm>
            <a:off x="6936252" y="8492017"/>
            <a:ext cx="712690" cy="65659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cxnSp>
        <p:nvCxnSpPr>
          <p:cNvPr id="20" name="直線接點 19"/>
          <p:cNvCxnSpPr/>
          <p:nvPr/>
        </p:nvCxnSpPr>
        <p:spPr>
          <a:xfrm>
            <a:off x="-792481" y="4714243"/>
            <a:ext cx="14752321"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957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p:bldP spid="13" grpId="0" animBg="1"/>
      <p:bldP spid="16" grpId="0"/>
      <p:bldP spid="17" grpId="0"/>
      <p:bldP spid="1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Review: Gradient Descent </a:t>
            </a:r>
            <a:endParaRPr lang="zh-TW" altLang="en-US" dirty="0"/>
          </a:p>
        </p:txBody>
      </p:sp>
      <p:cxnSp>
        <p:nvCxnSpPr>
          <p:cNvPr id="21" name="直線單箭頭接點 20"/>
          <p:cNvCxnSpPr/>
          <p:nvPr/>
        </p:nvCxnSpPr>
        <p:spPr>
          <a:xfrm>
            <a:off x="2216685" y="3696727"/>
            <a:ext cx="2430585" cy="886397"/>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a:off x="4631167" y="4578881"/>
            <a:ext cx="1292089" cy="971945"/>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p:nvPr/>
        </p:nvCxnSpPr>
        <p:spPr>
          <a:xfrm flipH="1">
            <a:off x="5826865" y="5510150"/>
            <a:ext cx="70083" cy="1558804"/>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p:nvPr/>
        </p:nvCxnSpPr>
        <p:spPr>
          <a:xfrm flipH="1">
            <a:off x="4274214" y="6915240"/>
            <a:ext cx="1622734" cy="2025748"/>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5"/>
          <p:cNvCxnSpPr/>
          <p:nvPr/>
        </p:nvCxnSpPr>
        <p:spPr>
          <a:xfrm>
            <a:off x="1420292" y="6684440"/>
            <a:ext cx="981612"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a:off x="1433068" y="5975947"/>
            <a:ext cx="981612"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flipH="1" flipV="1">
            <a:off x="868267" y="3153105"/>
            <a:ext cx="1348417" cy="54362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文字方塊 18"/>
              <p:cNvSpPr txBox="1"/>
              <p:nvPr/>
            </p:nvSpPr>
            <p:spPr>
              <a:xfrm>
                <a:off x="7759348" y="3195568"/>
                <a:ext cx="4345353" cy="617541"/>
              </a:xfrm>
              <a:prstGeom prst="rect">
                <a:avLst/>
              </a:prstGeom>
              <a:noFill/>
            </p:spPr>
            <p:txBody>
              <a:bodyPr wrap="square" rtlCol="0">
                <a:spAutoFit/>
              </a:bodyPr>
              <a:lstStyle/>
              <a:p>
                <a:pPr algn="l" defTabSz="650230" hangingPunct="1"/>
                <a:r>
                  <a:rPr lang="en-US" altLang="zh-TW" sz="3413" kern="1200" dirty="0">
                    <a:solidFill>
                      <a:prstClr val="black"/>
                    </a:solidFill>
                    <a:latin typeface="Calibri" panose="020F0502020204030204"/>
                    <a:cs typeface="+mn-cs"/>
                  </a:rPr>
                  <a:t>Start at position </a:t>
                </a:r>
                <a14:m>
                  <m:oMath xmlns:m="http://schemas.openxmlformats.org/officeDocument/2006/math">
                    <m:sSup>
                      <m:sSupPr>
                        <m:ctrlPr>
                          <a:rPr lang="en-US" altLang="zh-TW" sz="3413" i="1" kern="1200">
                            <a:solidFill>
                              <a:prstClr val="black"/>
                            </a:solidFill>
                            <a:latin typeface="Cambria Math" panose="02040503050406030204" pitchFamily="18" charset="0"/>
                            <a:cs typeface="+mn-cs"/>
                          </a:rPr>
                        </m:ctrlPr>
                      </m:sSupPr>
                      <m:e>
                        <m:r>
                          <a:rPr lang="zh-TW" altLang="en-US" sz="3413" i="1" kern="1200">
                            <a:solidFill>
                              <a:prstClr val="black"/>
                            </a:solidFill>
                            <a:latin typeface="Cambria Math" panose="02040503050406030204" pitchFamily="18" charset="0"/>
                            <a:cs typeface="+mn-cs"/>
                          </a:rPr>
                          <m:t>𝜃</m:t>
                        </m:r>
                      </m:e>
                      <m:sup>
                        <m:r>
                          <a:rPr lang="en-US" altLang="zh-TW" sz="3413" i="1" kern="1200">
                            <a:solidFill>
                              <a:prstClr val="black"/>
                            </a:solidFill>
                            <a:latin typeface="Cambria Math" panose="02040503050406030204" pitchFamily="18" charset="0"/>
                            <a:cs typeface="+mn-cs"/>
                          </a:rPr>
                          <m:t>0</m:t>
                        </m:r>
                      </m:sup>
                    </m:sSup>
                  </m:oMath>
                </a14:m>
                <a:endParaRPr lang="zh-TW" altLang="en-US" sz="3413" kern="1200" baseline="-25000" dirty="0">
                  <a:solidFill>
                    <a:prstClr val="black"/>
                  </a:solidFill>
                  <a:latin typeface="Calibri" panose="020F0502020204030204"/>
                  <a:cs typeface="+mn-cs"/>
                </a:endParaRPr>
              </a:p>
            </p:txBody>
          </p:sp>
        </mc:Choice>
        <mc:Fallback>
          <p:sp>
            <p:nvSpPr>
              <p:cNvPr id="19" name="文字方塊 18"/>
              <p:cNvSpPr txBox="1">
                <a:spLocks noRot="1" noChangeAspect="1" noMove="1" noResize="1" noEditPoints="1" noAdjustHandles="1" noChangeArrowheads="1" noChangeShapeType="1" noTextEdit="1"/>
              </p:cNvSpPr>
              <p:nvPr/>
            </p:nvSpPr>
            <p:spPr>
              <a:xfrm>
                <a:off x="7759348" y="3195568"/>
                <a:ext cx="4345353" cy="617541"/>
              </a:xfrm>
              <a:prstGeom prst="rect">
                <a:avLst/>
              </a:prstGeom>
              <a:blipFill>
                <a:blip r:embed="rId3"/>
                <a:stretch>
                  <a:fillRect l="-3927" t="-12745" b="-3431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文字方塊 25"/>
              <p:cNvSpPr txBox="1"/>
              <p:nvPr/>
            </p:nvSpPr>
            <p:spPr>
              <a:xfrm>
                <a:off x="7734337" y="4103382"/>
                <a:ext cx="6249185" cy="617541"/>
              </a:xfrm>
              <a:prstGeom prst="rect">
                <a:avLst/>
              </a:prstGeom>
              <a:noFill/>
            </p:spPr>
            <p:txBody>
              <a:bodyPr wrap="square" rtlCol="0">
                <a:spAutoFit/>
              </a:bodyPr>
              <a:lstStyle/>
              <a:p>
                <a:pPr algn="l" defTabSz="650230" hangingPunct="1"/>
                <a:r>
                  <a:rPr lang="en-US" altLang="zh-TW" sz="3413" kern="1200" dirty="0">
                    <a:solidFill>
                      <a:prstClr val="black"/>
                    </a:solidFill>
                    <a:latin typeface="Calibri" panose="020F0502020204030204"/>
                    <a:cs typeface="+mn-cs"/>
                  </a:rPr>
                  <a:t>Compute gradient at </a:t>
                </a:r>
                <a14:m>
                  <m:oMath xmlns:m="http://schemas.openxmlformats.org/officeDocument/2006/math">
                    <m:sSup>
                      <m:sSupPr>
                        <m:ctrlPr>
                          <a:rPr lang="en-US" altLang="zh-TW" sz="3413" i="1" kern="1200">
                            <a:solidFill>
                              <a:prstClr val="black"/>
                            </a:solidFill>
                            <a:latin typeface="Cambria Math" panose="02040503050406030204" pitchFamily="18" charset="0"/>
                            <a:cs typeface="+mn-cs"/>
                          </a:rPr>
                        </m:ctrlPr>
                      </m:sSupPr>
                      <m:e>
                        <m:r>
                          <a:rPr lang="zh-TW" altLang="en-US" sz="3413" i="1" kern="1200">
                            <a:solidFill>
                              <a:prstClr val="black"/>
                            </a:solidFill>
                            <a:latin typeface="Cambria Math" panose="02040503050406030204" pitchFamily="18" charset="0"/>
                            <a:cs typeface="+mn-cs"/>
                          </a:rPr>
                          <m:t>𝜃</m:t>
                        </m:r>
                      </m:e>
                      <m:sup>
                        <m:r>
                          <a:rPr lang="en-US" altLang="zh-TW" sz="3413" i="1" kern="1200">
                            <a:solidFill>
                              <a:prstClr val="black"/>
                            </a:solidFill>
                            <a:latin typeface="Cambria Math" panose="02040503050406030204" pitchFamily="18" charset="0"/>
                            <a:cs typeface="+mn-cs"/>
                          </a:rPr>
                          <m:t>0</m:t>
                        </m:r>
                      </m:sup>
                    </m:sSup>
                  </m:oMath>
                </a14:m>
                <a:endParaRPr lang="zh-TW" altLang="en-US" sz="3413" kern="1200" baseline="-25000" dirty="0">
                  <a:solidFill>
                    <a:prstClr val="black"/>
                  </a:solidFill>
                  <a:latin typeface="Calibri" panose="020F0502020204030204"/>
                  <a:cs typeface="+mn-cs"/>
                </a:endParaRPr>
              </a:p>
            </p:txBody>
          </p:sp>
        </mc:Choice>
        <mc:Fallback>
          <p:sp>
            <p:nvSpPr>
              <p:cNvPr id="26" name="文字方塊 25"/>
              <p:cNvSpPr txBox="1">
                <a:spLocks noRot="1" noChangeAspect="1" noMove="1" noResize="1" noEditPoints="1" noAdjustHandles="1" noChangeArrowheads="1" noChangeShapeType="1" noTextEdit="1"/>
              </p:cNvSpPr>
              <p:nvPr/>
            </p:nvSpPr>
            <p:spPr>
              <a:xfrm>
                <a:off x="7734337" y="4103382"/>
                <a:ext cx="6249185" cy="617541"/>
              </a:xfrm>
              <a:prstGeom prst="rect">
                <a:avLst/>
              </a:prstGeom>
              <a:blipFill>
                <a:blip r:embed="rId4"/>
                <a:stretch>
                  <a:fillRect l="-2732" t="-12871" b="-3564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 name="文字方塊 27"/>
              <p:cNvSpPr txBox="1"/>
              <p:nvPr/>
            </p:nvSpPr>
            <p:spPr>
              <a:xfrm>
                <a:off x="7761432" y="5065352"/>
                <a:ext cx="5929271" cy="617541"/>
              </a:xfrm>
              <a:prstGeom prst="rect">
                <a:avLst/>
              </a:prstGeom>
              <a:noFill/>
            </p:spPr>
            <p:txBody>
              <a:bodyPr wrap="square" rtlCol="0">
                <a:spAutoFit/>
              </a:bodyPr>
              <a:lstStyle/>
              <a:p>
                <a:pPr algn="l" defTabSz="650230" hangingPunct="1"/>
                <a:r>
                  <a:rPr lang="en-US" altLang="zh-TW" sz="3413" kern="1200" dirty="0">
                    <a:solidFill>
                      <a:prstClr val="black"/>
                    </a:solidFill>
                    <a:latin typeface="Calibri" panose="020F0502020204030204"/>
                    <a:cs typeface="+mn-cs"/>
                  </a:rPr>
                  <a:t>Move to </a:t>
                </a:r>
                <a14:m>
                  <m:oMath xmlns:m="http://schemas.openxmlformats.org/officeDocument/2006/math">
                    <m:sSup>
                      <m:sSupPr>
                        <m:ctrlPr>
                          <a:rPr lang="en-US" altLang="zh-TW" sz="3413" i="1" kern="1200">
                            <a:solidFill>
                              <a:prstClr val="black"/>
                            </a:solidFill>
                            <a:latin typeface="Cambria Math" panose="02040503050406030204" pitchFamily="18" charset="0"/>
                            <a:cs typeface="+mn-cs"/>
                          </a:rPr>
                        </m:ctrlPr>
                      </m:sSupPr>
                      <m:e>
                        <m:r>
                          <a:rPr lang="zh-TW" altLang="en-US" sz="3413" i="1" kern="1200">
                            <a:solidFill>
                              <a:prstClr val="black"/>
                            </a:solidFill>
                            <a:latin typeface="Cambria Math" panose="02040503050406030204" pitchFamily="18" charset="0"/>
                            <a:cs typeface="+mn-cs"/>
                          </a:rPr>
                          <m:t>𝜃</m:t>
                        </m:r>
                      </m:e>
                      <m:sup>
                        <m:r>
                          <a:rPr lang="en-US" altLang="zh-TW" sz="3413" i="1" kern="1200">
                            <a:solidFill>
                              <a:prstClr val="black"/>
                            </a:solidFill>
                            <a:latin typeface="Cambria Math" panose="02040503050406030204" pitchFamily="18" charset="0"/>
                            <a:cs typeface="+mn-cs"/>
                          </a:rPr>
                          <m:t>1</m:t>
                        </m:r>
                      </m:sup>
                    </m:sSup>
                  </m:oMath>
                </a14:m>
                <a:r>
                  <a:rPr lang="en-US" altLang="zh-TW" sz="3413" kern="1200" dirty="0">
                    <a:solidFill>
                      <a:prstClr val="black"/>
                    </a:solidFill>
                    <a:latin typeface="Calibri" panose="020F0502020204030204"/>
                    <a:cs typeface="+mn-cs"/>
                  </a:rPr>
                  <a:t> = </a:t>
                </a:r>
                <a14:m>
                  <m:oMath xmlns:m="http://schemas.openxmlformats.org/officeDocument/2006/math">
                    <m:sSup>
                      <m:sSupPr>
                        <m:ctrlPr>
                          <a:rPr lang="en-US" altLang="zh-TW" sz="3413" i="1" kern="1200">
                            <a:solidFill>
                              <a:prstClr val="black"/>
                            </a:solidFill>
                            <a:latin typeface="Cambria Math" panose="02040503050406030204" pitchFamily="18" charset="0"/>
                            <a:cs typeface="+mn-cs"/>
                          </a:rPr>
                        </m:ctrlPr>
                      </m:sSupPr>
                      <m:e>
                        <m:r>
                          <a:rPr lang="zh-TW" altLang="en-US" sz="3413" i="1" kern="1200">
                            <a:solidFill>
                              <a:prstClr val="black"/>
                            </a:solidFill>
                            <a:latin typeface="Cambria Math" panose="02040503050406030204" pitchFamily="18" charset="0"/>
                            <a:cs typeface="+mn-cs"/>
                          </a:rPr>
                          <m:t>𝜃</m:t>
                        </m:r>
                      </m:e>
                      <m:sup>
                        <m:r>
                          <a:rPr lang="en-US" altLang="zh-TW" sz="3413" i="1" kern="1200">
                            <a:solidFill>
                              <a:prstClr val="black"/>
                            </a:solidFill>
                            <a:latin typeface="Cambria Math" panose="02040503050406030204" pitchFamily="18" charset="0"/>
                            <a:cs typeface="+mn-cs"/>
                          </a:rPr>
                          <m:t>0</m:t>
                        </m:r>
                      </m:sup>
                    </m:sSup>
                  </m:oMath>
                </a14:m>
                <a:r>
                  <a:rPr lang="en-US" altLang="zh-TW" sz="3413" kern="1200" dirty="0">
                    <a:solidFill>
                      <a:prstClr val="black"/>
                    </a:solidFill>
                    <a:latin typeface="Calibri" panose="020F0502020204030204"/>
                    <a:cs typeface="+mn-cs"/>
                  </a:rPr>
                  <a:t> - </a:t>
                </a:r>
                <a:r>
                  <a:rPr lang="el-GR" altLang="zh-TW" sz="3413" kern="1200" dirty="0">
                    <a:solidFill>
                      <a:prstClr val="black"/>
                    </a:solidFill>
                    <a:latin typeface="Calibri" panose="020F0502020204030204"/>
                    <a:cs typeface="+mn-cs"/>
                  </a:rPr>
                  <a:t>η</a:t>
                </a:r>
                <a14:m>
                  <m:oMath xmlns:m="http://schemas.openxmlformats.org/officeDocument/2006/math">
                    <m:r>
                      <a:rPr lang="zh-TW" altLang="en-US" sz="3413" i="1" kern="1200">
                        <a:solidFill>
                          <a:prstClr val="black"/>
                        </a:solidFill>
                        <a:latin typeface="Cambria Math" panose="02040503050406030204" pitchFamily="18" charset="0"/>
                        <a:cs typeface="+mn-cs"/>
                      </a:rPr>
                      <m:t>𝛻</m:t>
                    </m:r>
                    <m:r>
                      <a:rPr lang="en-US" altLang="zh-TW" sz="3413" i="1" kern="1200">
                        <a:solidFill>
                          <a:prstClr val="black"/>
                        </a:solidFill>
                        <a:latin typeface="Cambria Math" panose="02040503050406030204" pitchFamily="18" charset="0"/>
                        <a:cs typeface="+mn-cs"/>
                      </a:rPr>
                      <m:t>𝐿</m:t>
                    </m:r>
                    <m:d>
                      <m:dPr>
                        <m:ctrlPr>
                          <a:rPr lang="en-US" altLang="zh-TW" sz="3413" i="1" kern="1200">
                            <a:solidFill>
                              <a:prstClr val="black"/>
                            </a:solidFill>
                            <a:latin typeface="Cambria Math" panose="02040503050406030204" pitchFamily="18" charset="0"/>
                            <a:cs typeface="+mn-cs"/>
                          </a:rPr>
                        </m:ctrlPr>
                      </m:dPr>
                      <m:e>
                        <m:sSup>
                          <m:sSupPr>
                            <m:ctrlPr>
                              <a:rPr lang="en-US" altLang="zh-TW" sz="3413" i="1" kern="1200">
                                <a:solidFill>
                                  <a:prstClr val="black"/>
                                </a:solidFill>
                                <a:latin typeface="Cambria Math" panose="02040503050406030204" pitchFamily="18" charset="0"/>
                                <a:cs typeface="+mn-cs"/>
                              </a:rPr>
                            </m:ctrlPr>
                          </m:sSupPr>
                          <m:e>
                            <m:r>
                              <a:rPr lang="zh-TW" altLang="en-US" sz="3413" i="1" kern="1200">
                                <a:solidFill>
                                  <a:prstClr val="black"/>
                                </a:solidFill>
                                <a:latin typeface="Cambria Math" panose="02040503050406030204" pitchFamily="18" charset="0"/>
                                <a:cs typeface="+mn-cs"/>
                              </a:rPr>
                              <m:t>𝜃</m:t>
                            </m:r>
                          </m:e>
                          <m:sup>
                            <m:r>
                              <a:rPr lang="en-US" altLang="zh-TW" sz="3413" i="1" kern="1200">
                                <a:solidFill>
                                  <a:prstClr val="black"/>
                                </a:solidFill>
                                <a:latin typeface="Cambria Math" panose="02040503050406030204" pitchFamily="18" charset="0"/>
                                <a:cs typeface="+mn-cs"/>
                              </a:rPr>
                              <m:t>0</m:t>
                            </m:r>
                          </m:sup>
                        </m:sSup>
                      </m:e>
                    </m:d>
                  </m:oMath>
                </a14:m>
                <a:endParaRPr lang="zh-TW" altLang="en-US" sz="3413" kern="1200" baseline="-25000" dirty="0">
                  <a:solidFill>
                    <a:prstClr val="black"/>
                  </a:solidFill>
                  <a:latin typeface="Calibri" panose="020F0502020204030204"/>
                  <a:cs typeface="+mn-cs"/>
                </a:endParaRPr>
              </a:p>
            </p:txBody>
          </p:sp>
        </mc:Choice>
        <mc:Fallback>
          <p:sp>
            <p:nvSpPr>
              <p:cNvPr id="28" name="文字方塊 27"/>
              <p:cNvSpPr txBox="1">
                <a:spLocks noRot="1" noChangeAspect="1" noMove="1" noResize="1" noEditPoints="1" noAdjustHandles="1" noChangeArrowheads="1" noChangeShapeType="1" noTextEdit="1"/>
              </p:cNvSpPr>
              <p:nvPr/>
            </p:nvSpPr>
            <p:spPr>
              <a:xfrm>
                <a:off x="7761432" y="5065352"/>
                <a:ext cx="5929271" cy="617541"/>
              </a:xfrm>
              <a:prstGeom prst="rect">
                <a:avLst/>
              </a:prstGeom>
              <a:blipFill>
                <a:blip r:embed="rId5"/>
                <a:stretch>
                  <a:fillRect l="-2878" t="-12871" b="-3465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文字方塊 28"/>
              <p:cNvSpPr txBox="1"/>
              <p:nvPr/>
            </p:nvSpPr>
            <p:spPr>
              <a:xfrm>
                <a:off x="7737408" y="5960524"/>
                <a:ext cx="5679178" cy="617541"/>
              </a:xfrm>
              <a:prstGeom prst="rect">
                <a:avLst/>
              </a:prstGeom>
              <a:noFill/>
            </p:spPr>
            <p:txBody>
              <a:bodyPr wrap="square" rtlCol="0">
                <a:spAutoFit/>
              </a:bodyPr>
              <a:lstStyle/>
              <a:p>
                <a:pPr algn="l" defTabSz="650230" hangingPunct="1"/>
                <a:r>
                  <a:rPr lang="en-US" altLang="zh-TW" sz="3413" kern="1200" dirty="0">
                    <a:solidFill>
                      <a:prstClr val="black"/>
                    </a:solidFill>
                    <a:latin typeface="Calibri" panose="020F0502020204030204"/>
                    <a:cs typeface="+mn-cs"/>
                  </a:rPr>
                  <a:t>Compute gradient at </a:t>
                </a:r>
                <a14:m>
                  <m:oMath xmlns:m="http://schemas.openxmlformats.org/officeDocument/2006/math">
                    <m:sSup>
                      <m:sSupPr>
                        <m:ctrlPr>
                          <a:rPr lang="en-US" altLang="zh-TW" sz="3413" i="1" kern="1200">
                            <a:solidFill>
                              <a:prstClr val="black"/>
                            </a:solidFill>
                            <a:latin typeface="Cambria Math" panose="02040503050406030204" pitchFamily="18" charset="0"/>
                            <a:cs typeface="+mn-cs"/>
                          </a:rPr>
                        </m:ctrlPr>
                      </m:sSupPr>
                      <m:e>
                        <m:r>
                          <a:rPr lang="zh-TW" altLang="en-US" sz="3413" i="1" kern="1200">
                            <a:solidFill>
                              <a:prstClr val="black"/>
                            </a:solidFill>
                            <a:latin typeface="Cambria Math" panose="02040503050406030204" pitchFamily="18" charset="0"/>
                            <a:cs typeface="+mn-cs"/>
                          </a:rPr>
                          <m:t>𝜃</m:t>
                        </m:r>
                      </m:e>
                      <m:sup>
                        <m:r>
                          <a:rPr lang="en-US" altLang="zh-TW" sz="3413" i="1" kern="1200">
                            <a:solidFill>
                              <a:prstClr val="black"/>
                            </a:solidFill>
                            <a:latin typeface="Cambria Math" panose="02040503050406030204" pitchFamily="18" charset="0"/>
                            <a:cs typeface="+mn-cs"/>
                          </a:rPr>
                          <m:t>1</m:t>
                        </m:r>
                      </m:sup>
                    </m:sSup>
                  </m:oMath>
                </a14:m>
                <a:endParaRPr lang="zh-TW" altLang="en-US" sz="3413" kern="1200" baseline="-25000" dirty="0">
                  <a:solidFill>
                    <a:prstClr val="black"/>
                  </a:solidFill>
                  <a:latin typeface="Calibri" panose="020F0502020204030204"/>
                  <a:cs typeface="+mn-cs"/>
                </a:endParaRPr>
              </a:p>
            </p:txBody>
          </p:sp>
        </mc:Choice>
        <mc:Fallback>
          <p:sp>
            <p:nvSpPr>
              <p:cNvPr id="29" name="文字方塊 28"/>
              <p:cNvSpPr txBox="1">
                <a:spLocks noRot="1" noChangeAspect="1" noMove="1" noResize="1" noEditPoints="1" noAdjustHandles="1" noChangeArrowheads="1" noChangeShapeType="1" noTextEdit="1"/>
              </p:cNvSpPr>
              <p:nvPr/>
            </p:nvSpPr>
            <p:spPr>
              <a:xfrm>
                <a:off x="7737408" y="5960524"/>
                <a:ext cx="5679178" cy="617541"/>
              </a:xfrm>
              <a:prstGeom prst="rect">
                <a:avLst/>
              </a:prstGeom>
              <a:blipFill>
                <a:blip r:embed="rId6"/>
                <a:stretch>
                  <a:fillRect l="-3004" t="-12871" b="-3465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文字方塊 19"/>
              <p:cNvSpPr txBox="1"/>
              <p:nvPr/>
            </p:nvSpPr>
            <p:spPr>
              <a:xfrm>
                <a:off x="7752898" y="6921692"/>
                <a:ext cx="5929271" cy="617541"/>
              </a:xfrm>
              <a:prstGeom prst="rect">
                <a:avLst/>
              </a:prstGeom>
              <a:noFill/>
            </p:spPr>
            <p:txBody>
              <a:bodyPr wrap="square" rtlCol="0">
                <a:spAutoFit/>
              </a:bodyPr>
              <a:lstStyle/>
              <a:p>
                <a:pPr algn="l" defTabSz="650230" hangingPunct="1"/>
                <a:r>
                  <a:rPr lang="en-US" altLang="zh-TW" sz="3413" kern="1200" dirty="0">
                    <a:solidFill>
                      <a:prstClr val="black"/>
                    </a:solidFill>
                    <a:latin typeface="Calibri" panose="020F0502020204030204"/>
                    <a:cs typeface="+mn-cs"/>
                  </a:rPr>
                  <a:t>Move to </a:t>
                </a:r>
                <a14:m>
                  <m:oMath xmlns:m="http://schemas.openxmlformats.org/officeDocument/2006/math">
                    <m:sSup>
                      <m:sSupPr>
                        <m:ctrlPr>
                          <a:rPr lang="en-US" altLang="zh-TW" sz="3413" i="1" kern="1200">
                            <a:solidFill>
                              <a:prstClr val="black"/>
                            </a:solidFill>
                            <a:latin typeface="Cambria Math" panose="02040503050406030204" pitchFamily="18" charset="0"/>
                            <a:cs typeface="+mn-cs"/>
                          </a:rPr>
                        </m:ctrlPr>
                      </m:sSupPr>
                      <m:e>
                        <m:r>
                          <a:rPr lang="zh-TW" altLang="en-US" sz="3413" i="1" kern="1200">
                            <a:solidFill>
                              <a:prstClr val="black"/>
                            </a:solidFill>
                            <a:latin typeface="Cambria Math" panose="02040503050406030204" pitchFamily="18" charset="0"/>
                            <a:cs typeface="+mn-cs"/>
                          </a:rPr>
                          <m:t>𝜃</m:t>
                        </m:r>
                      </m:e>
                      <m:sup>
                        <m:r>
                          <a:rPr lang="en-US" altLang="zh-TW" sz="3413" i="1" kern="1200">
                            <a:solidFill>
                              <a:prstClr val="black"/>
                            </a:solidFill>
                            <a:latin typeface="Cambria Math" panose="02040503050406030204" pitchFamily="18" charset="0"/>
                            <a:cs typeface="+mn-cs"/>
                          </a:rPr>
                          <m:t>2</m:t>
                        </m:r>
                      </m:sup>
                    </m:sSup>
                  </m:oMath>
                </a14:m>
                <a:r>
                  <a:rPr lang="en-US" altLang="zh-TW" sz="3413" kern="1200" dirty="0">
                    <a:solidFill>
                      <a:prstClr val="black"/>
                    </a:solidFill>
                    <a:latin typeface="Calibri" panose="020F0502020204030204"/>
                    <a:cs typeface="+mn-cs"/>
                  </a:rPr>
                  <a:t> = </a:t>
                </a:r>
                <a14:m>
                  <m:oMath xmlns:m="http://schemas.openxmlformats.org/officeDocument/2006/math">
                    <m:sSup>
                      <m:sSupPr>
                        <m:ctrlPr>
                          <a:rPr lang="en-US" altLang="zh-TW" sz="3413" i="1" kern="1200">
                            <a:solidFill>
                              <a:prstClr val="black"/>
                            </a:solidFill>
                            <a:latin typeface="Cambria Math" panose="02040503050406030204" pitchFamily="18" charset="0"/>
                            <a:cs typeface="+mn-cs"/>
                          </a:rPr>
                        </m:ctrlPr>
                      </m:sSupPr>
                      <m:e>
                        <m:r>
                          <a:rPr lang="zh-TW" altLang="en-US" sz="3413" i="1" kern="1200">
                            <a:solidFill>
                              <a:prstClr val="black"/>
                            </a:solidFill>
                            <a:latin typeface="Cambria Math" panose="02040503050406030204" pitchFamily="18" charset="0"/>
                            <a:cs typeface="+mn-cs"/>
                          </a:rPr>
                          <m:t>𝜃</m:t>
                        </m:r>
                      </m:e>
                      <m:sup>
                        <m:r>
                          <a:rPr lang="en-US" altLang="zh-TW" sz="3413" i="1" kern="1200">
                            <a:solidFill>
                              <a:prstClr val="black"/>
                            </a:solidFill>
                            <a:latin typeface="Cambria Math" panose="02040503050406030204" pitchFamily="18" charset="0"/>
                            <a:cs typeface="+mn-cs"/>
                          </a:rPr>
                          <m:t>1</m:t>
                        </m:r>
                      </m:sup>
                    </m:sSup>
                  </m:oMath>
                </a14:m>
                <a:r>
                  <a:rPr lang="en-US" altLang="zh-TW" sz="3413" kern="1200" dirty="0">
                    <a:solidFill>
                      <a:prstClr val="black"/>
                    </a:solidFill>
                    <a:latin typeface="Calibri" panose="020F0502020204030204"/>
                    <a:cs typeface="+mn-cs"/>
                  </a:rPr>
                  <a:t> – </a:t>
                </a:r>
                <a:r>
                  <a:rPr lang="el-GR" altLang="zh-TW" sz="3413" kern="1200" dirty="0">
                    <a:solidFill>
                      <a:prstClr val="black"/>
                    </a:solidFill>
                    <a:latin typeface="Calibri" panose="020F0502020204030204"/>
                    <a:cs typeface="+mn-cs"/>
                  </a:rPr>
                  <a:t>η</a:t>
                </a:r>
                <a14:m>
                  <m:oMath xmlns:m="http://schemas.openxmlformats.org/officeDocument/2006/math">
                    <m:r>
                      <a:rPr lang="zh-TW" altLang="en-US" sz="3413" i="1" kern="1200">
                        <a:solidFill>
                          <a:prstClr val="black"/>
                        </a:solidFill>
                        <a:latin typeface="Cambria Math" panose="02040503050406030204" pitchFamily="18" charset="0"/>
                        <a:cs typeface="+mn-cs"/>
                      </a:rPr>
                      <m:t>𝛻</m:t>
                    </m:r>
                    <m:r>
                      <a:rPr lang="en-US" altLang="zh-TW" sz="3413" i="1" kern="1200">
                        <a:solidFill>
                          <a:prstClr val="black"/>
                        </a:solidFill>
                        <a:latin typeface="Cambria Math" panose="02040503050406030204" pitchFamily="18" charset="0"/>
                        <a:cs typeface="+mn-cs"/>
                      </a:rPr>
                      <m:t>𝐿</m:t>
                    </m:r>
                    <m:d>
                      <m:dPr>
                        <m:ctrlPr>
                          <a:rPr lang="en-US" altLang="zh-TW" sz="3413" i="1" kern="1200">
                            <a:solidFill>
                              <a:prstClr val="black"/>
                            </a:solidFill>
                            <a:latin typeface="Cambria Math" panose="02040503050406030204" pitchFamily="18" charset="0"/>
                            <a:cs typeface="+mn-cs"/>
                          </a:rPr>
                        </m:ctrlPr>
                      </m:dPr>
                      <m:e>
                        <m:sSup>
                          <m:sSupPr>
                            <m:ctrlPr>
                              <a:rPr lang="en-US" altLang="zh-TW" sz="3413" i="1" kern="1200">
                                <a:solidFill>
                                  <a:prstClr val="black"/>
                                </a:solidFill>
                                <a:latin typeface="Cambria Math" panose="02040503050406030204" pitchFamily="18" charset="0"/>
                                <a:cs typeface="+mn-cs"/>
                              </a:rPr>
                            </m:ctrlPr>
                          </m:sSupPr>
                          <m:e>
                            <m:r>
                              <a:rPr lang="zh-TW" altLang="en-US" sz="3413" i="1" kern="1200">
                                <a:solidFill>
                                  <a:prstClr val="black"/>
                                </a:solidFill>
                                <a:latin typeface="Cambria Math" panose="02040503050406030204" pitchFamily="18" charset="0"/>
                                <a:cs typeface="+mn-cs"/>
                              </a:rPr>
                              <m:t>𝜃</m:t>
                            </m:r>
                          </m:e>
                          <m:sup>
                            <m:r>
                              <a:rPr lang="en-US" altLang="zh-TW" sz="3413" i="1" kern="1200">
                                <a:solidFill>
                                  <a:prstClr val="black"/>
                                </a:solidFill>
                                <a:latin typeface="Cambria Math" panose="02040503050406030204" pitchFamily="18" charset="0"/>
                                <a:cs typeface="+mn-cs"/>
                              </a:rPr>
                              <m:t>1</m:t>
                            </m:r>
                          </m:sup>
                        </m:sSup>
                      </m:e>
                    </m:d>
                  </m:oMath>
                </a14:m>
                <a:endParaRPr lang="zh-TW" altLang="en-US" sz="3413" kern="1200" baseline="-25000" dirty="0">
                  <a:solidFill>
                    <a:prstClr val="black"/>
                  </a:solidFill>
                  <a:latin typeface="Calibri" panose="020F0502020204030204"/>
                  <a:cs typeface="+mn-cs"/>
                </a:endParaRPr>
              </a:p>
            </p:txBody>
          </p:sp>
        </mc:Choice>
        <mc:Fallback>
          <p:sp>
            <p:nvSpPr>
              <p:cNvPr id="20" name="文字方塊 19"/>
              <p:cNvSpPr txBox="1">
                <a:spLocks noRot="1" noChangeAspect="1" noMove="1" noResize="1" noEditPoints="1" noAdjustHandles="1" noChangeArrowheads="1" noChangeShapeType="1" noTextEdit="1"/>
              </p:cNvSpPr>
              <p:nvPr/>
            </p:nvSpPr>
            <p:spPr>
              <a:xfrm>
                <a:off x="7752898" y="6921692"/>
                <a:ext cx="5929271" cy="617541"/>
              </a:xfrm>
              <a:prstGeom prst="rect">
                <a:avLst/>
              </a:prstGeom>
              <a:blipFill>
                <a:blip r:embed="rId7"/>
                <a:stretch>
                  <a:fillRect l="-2881" t="-12745" b="-34314"/>
                </a:stretch>
              </a:blipFill>
            </p:spPr>
            <p:txBody>
              <a:bodyPr/>
              <a:lstStyle/>
              <a:p>
                <a:r>
                  <a:rPr lang="zh-CN" altLang="en-US">
                    <a:noFill/>
                  </a:rPr>
                  <a:t> </a:t>
                </a:r>
              </a:p>
            </p:txBody>
          </p:sp>
        </mc:Fallback>
      </mc:AlternateContent>
      <p:cxnSp>
        <p:nvCxnSpPr>
          <p:cNvPr id="34" name="直線單箭頭接點 33"/>
          <p:cNvCxnSpPr/>
          <p:nvPr/>
        </p:nvCxnSpPr>
        <p:spPr>
          <a:xfrm flipH="1" flipV="1">
            <a:off x="3966310" y="4063296"/>
            <a:ext cx="711590" cy="49731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V="1">
            <a:off x="5896947" y="4732594"/>
            <a:ext cx="26308" cy="762365"/>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flipV="1">
            <a:off x="5864514" y="5819910"/>
            <a:ext cx="797689" cy="109533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文字方塊 37"/>
          <p:cNvSpPr txBox="1"/>
          <p:nvPr/>
        </p:nvSpPr>
        <p:spPr>
          <a:xfrm>
            <a:off x="2401904" y="6340981"/>
            <a:ext cx="2735383" cy="617541"/>
          </a:xfrm>
          <a:prstGeom prst="rect">
            <a:avLst/>
          </a:prstGeom>
          <a:noFill/>
        </p:spPr>
        <p:txBody>
          <a:bodyPr wrap="square" rtlCol="0">
            <a:spAutoFit/>
          </a:bodyPr>
          <a:lstStyle/>
          <a:p>
            <a:pPr algn="l" defTabSz="650230" hangingPunct="1"/>
            <a:r>
              <a:rPr lang="en-US" altLang="zh-TW" sz="3413" kern="1200" dirty="0">
                <a:solidFill>
                  <a:prstClr val="black"/>
                </a:solidFill>
                <a:latin typeface="Calibri" panose="020F0502020204030204"/>
                <a:cs typeface="+mn-cs"/>
              </a:rPr>
              <a:t>Movement</a:t>
            </a:r>
            <a:endParaRPr lang="zh-TW" altLang="en-US" sz="3413" kern="1200" dirty="0">
              <a:solidFill>
                <a:prstClr val="black"/>
              </a:solidFill>
              <a:latin typeface="Calibri" panose="020F0502020204030204"/>
              <a:cs typeface="+mn-cs"/>
            </a:endParaRPr>
          </a:p>
        </p:txBody>
      </p:sp>
      <p:sp>
        <p:nvSpPr>
          <p:cNvPr id="39" name="文字方塊 38"/>
          <p:cNvSpPr txBox="1"/>
          <p:nvPr/>
        </p:nvSpPr>
        <p:spPr>
          <a:xfrm>
            <a:off x="2414680" y="5677644"/>
            <a:ext cx="2735383" cy="617541"/>
          </a:xfrm>
          <a:prstGeom prst="rect">
            <a:avLst/>
          </a:prstGeom>
          <a:noFill/>
        </p:spPr>
        <p:txBody>
          <a:bodyPr wrap="square" rtlCol="0">
            <a:spAutoFit/>
          </a:bodyPr>
          <a:lstStyle/>
          <a:p>
            <a:pPr algn="l" defTabSz="650230" hangingPunct="1"/>
            <a:r>
              <a:rPr lang="en-US" altLang="zh-TW" sz="3413" kern="1200" dirty="0">
                <a:solidFill>
                  <a:prstClr val="black"/>
                </a:solidFill>
                <a:latin typeface="Calibri" panose="020F0502020204030204"/>
                <a:cs typeface="+mn-cs"/>
              </a:rPr>
              <a:t>Gradient</a:t>
            </a:r>
            <a:endParaRPr lang="zh-TW" altLang="en-US" sz="3413" kern="1200" dirty="0">
              <a:solidFill>
                <a:prstClr val="black"/>
              </a:solidFill>
              <a:latin typeface="Calibri" panose="020F0502020204030204"/>
              <a:cs typeface="+mn-cs"/>
            </a:endParaRPr>
          </a:p>
        </p:txBody>
      </p:sp>
      <p:sp>
        <p:nvSpPr>
          <p:cNvPr id="40" name="文字方塊 39"/>
          <p:cNvSpPr txBox="1"/>
          <p:nvPr/>
        </p:nvSpPr>
        <p:spPr>
          <a:xfrm rot="5400000">
            <a:off x="9660487" y="7968303"/>
            <a:ext cx="1103477" cy="705129"/>
          </a:xfrm>
          <a:prstGeom prst="rect">
            <a:avLst/>
          </a:prstGeom>
          <a:noFill/>
        </p:spPr>
        <p:txBody>
          <a:bodyPr wrap="square" rtlCol="0">
            <a:spAutoFit/>
          </a:bodyPr>
          <a:lstStyle/>
          <a:p>
            <a:pPr algn="l" defTabSz="650230" hangingPunct="1"/>
            <a:r>
              <a:rPr lang="en-US" altLang="zh-TW" sz="3982" kern="1200" dirty="0">
                <a:solidFill>
                  <a:prstClr val="black"/>
                </a:solidFill>
                <a:latin typeface="Calibri" panose="020F0502020204030204"/>
                <a:cs typeface="+mn-cs"/>
              </a:rPr>
              <a:t>……</a:t>
            </a:r>
            <a:endParaRPr lang="zh-TW" altLang="en-US" sz="3982" kern="1200" dirty="0">
              <a:solidFill>
                <a:prstClr val="black"/>
              </a:solidFill>
              <a:latin typeface="Calibri" panose="020F0502020204030204"/>
              <a:cs typeface="+mn-cs"/>
            </a:endParaRPr>
          </a:p>
        </p:txBody>
      </p:sp>
      <mc:AlternateContent xmlns:mc="http://schemas.openxmlformats.org/markup-compatibility/2006">
        <mc:Choice xmlns:a14="http://schemas.microsoft.com/office/drawing/2010/main" Requires="a14">
          <p:sp>
            <p:nvSpPr>
              <p:cNvPr id="41" name="文字方塊 40"/>
              <p:cNvSpPr txBox="1"/>
              <p:nvPr/>
            </p:nvSpPr>
            <p:spPr>
              <a:xfrm>
                <a:off x="1743575" y="3803292"/>
                <a:ext cx="980036" cy="616131"/>
              </a:xfrm>
              <a:prstGeom prst="rect">
                <a:avLst/>
              </a:prstGeom>
              <a:noFill/>
            </p:spPr>
            <p:txBody>
              <a:bodyPr wrap="square" rtlCol="0">
                <a:spAutoFit/>
              </a:bodyPr>
              <a:lstStyle/>
              <a:p>
                <a:pPr algn="l" defTabSz="650230" hangingPunct="1"/>
                <a14:m>
                  <m:oMathPara xmlns:m="http://schemas.openxmlformats.org/officeDocument/2006/math">
                    <m:oMathParaPr>
                      <m:jc m:val="centerGroup"/>
                    </m:oMathParaPr>
                    <m:oMath xmlns:m="http://schemas.openxmlformats.org/officeDocument/2006/math">
                      <m:sSup>
                        <m:sSupPr>
                          <m:ctrlPr>
                            <a:rPr lang="en-US" altLang="zh-TW" sz="3413" i="1" kern="1200">
                              <a:solidFill>
                                <a:prstClr val="black"/>
                              </a:solidFill>
                              <a:latin typeface="Cambria Math" panose="02040503050406030204" pitchFamily="18" charset="0"/>
                              <a:cs typeface="+mn-cs"/>
                            </a:rPr>
                          </m:ctrlPr>
                        </m:sSupPr>
                        <m:e>
                          <m:r>
                            <a:rPr lang="zh-TW" altLang="en-US" sz="3413" i="1" kern="1200">
                              <a:solidFill>
                                <a:prstClr val="black"/>
                              </a:solidFill>
                              <a:latin typeface="Cambria Math" panose="02040503050406030204" pitchFamily="18" charset="0"/>
                              <a:cs typeface="+mn-cs"/>
                            </a:rPr>
                            <m:t>𝜃</m:t>
                          </m:r>
                        </m:e>
                        <m:sup>
                          <m:r>
                            <a:rPr lang="en-US" altLang="zh-TW" sz="3413" i="1" kern="1200">
                              <a:solidFill>
                                <a:prstClr val="black"/>
                              </a:solidFill>
                              <a:latin typeface="Cambria Math" panose="02040503050406030204" pitchFamily="18" charset="0"/>
                              <a:cs typeface="+mn-cs"/>
                            </a:rPr>
                            <m:t>0</m:t>
                          </m:r>
                        </m:sup>
                      </m:sSup>
                    </m:oMath>
                  </m:oMathPara>
                </a14:m>
                <a:endParaRPr lang="zh-TW" altLang="en-US" sz="3413" kern="1200" baseline="-25000" dirty="0">
                  <a:solidFill>
                    <a:prstClr val="black"/>
                  </a:solidFill>
                  <a:latin typeface="Calibri" panose="020F0502020204030204"/>
                  <a:cs typeface="+mn-cs"/>
                </a:endParaRPr>
              </a:p>
            </p:txBody>
          </p:sp>
        </mc:Choice>
        <mc:Fallback>
          <p:sp>
            <p:nvSpPr>
              <p:cNvPr id="41" name="文字方塊 40"/>
              <p:cNvSpPr txBox="1">
                <a:spLocks noRot="1" noChangeAspect="1" noMove="1" noResize="1" noEditPoints="1" noAdjustHandles="1" noChangeArrowheads="1" noChangeShapeType="1" noTextEdit="1"/>
              </p:cNvSpPr>
              <p:nvPr/>
            </p:nvSpPr>
            <p:spPr>
              <a:xfrm>
                <a:off x="1743575" y="3803292"/>
                <a:ext cx="980036" cy="616131"/>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2" name="文字方塊 41"/>
              <p:cNvSpPr txBox="1"/>
              <p:nvPr/>
            </p:nvSpPr>
            <p:spPr>
              <a:xfrm>
                <a:off x="3935660" y="4573912"/>
                <a:ext cx="980036" cy="615040"/>
              </a:xfrm>
              <a:prstGeom prst="rect">
                <a:avLst/>
              </a:prstGeom>
              <a:noFill/>
            </p:spPr>
            <p:txBody>
              <a:bodyPr wrap="square" rtlCol="0">
                <a:spAutoFit/>
              </a:bodyPr>
              <a:lstStyle/>
              <a:p>
                <a:pPr algn="l" defTabSz="650230" hangingPunct="1"/>
                <a14:m>
                  <m:oMathPara xmlns:m="http://schemas.openxmlformats.org/officeDocument/2006/math">
                    <m:oMathParaPr>
                      <m:jc m:val="centerGroup"/>
                    </m:oMathParaPr>
                    <m:oMath xmlns:m="http://schemas.openxmlformats.org/officeDocument/2006/math">
                      <m:sSup>
                        <m:sSupPr>
                          <m:ctrlPr>
                            <a:rPr lang="en-US" altLang="zh-TW" sz="3413" i="1" kern="1200">
                              <a:solidFill>
                                <a:prstClr val="black"/>
                              </a:solidFill>
                              <a:latin typeface="Cambria Math" panose="02040503050406030204" pitchFamily="18" charset="0"/>
                              <a:cs typeface="+mn-cs"/>
                            </a:rPr>
                          </m:ctrlPr>
                        </m:sSupPr>
                        <m:e>
                          <m:r>
                            <a:rPr lang="zh-TW" altLang="en-US" sz="3413" i="1" kern="1200">
                              <a:solidFill>
                                <a:prstClr val="black"/>
                              </a:solidFill>
                              <a:latin typeface="Cambria Math" panose="02040503050406030204" pitchFamily="18" charset="0"/>
                              <a:cs typeface="+mn-cs"/>
                            </a:rPr>
                            <m:t>𝜃</m:t>
                          </m:r>
                        </m:e>
                        <m:sup>
                          <m:r>
                            <a:rPr lang="en-US" altLang="zh-TW" sz="3413" i="1" kern="1200">
                              <a:solidFill>
                                <a:prstClr val="black"/>
                              </a:solidFill>
                              <a:latin typeface="Cambria Math" panose="02040503050406030204" pitchFamily="18" charset="0"/>
                              <a:cs typeface="+mn-cs"/>
                            </a:rPr>
                            <m:t>1</m:t>
                          </m:r>
                        </m:sup>
                      </m:sSup>
                    </m:oMath>
                  </m:oMathPara>
                </a14:m>
                <a:endParaRPr lang="zh-TW" altLang="en-US" sz="3413" kern="1200" baseline="-25000" dirty="0">
                  <a:solidFill>
                    <a:prstClr val="black"/>
                  </a:solidFill>
                  <a:latin typeface="Calibri" panose="020F0502020204030204"/>
                  <a:cs typeface="+mn-cs"/>
                </a:endParaRPr>
              </a:p>
            </p:txBody>
          </p:sp>
        </mc:Choice>
        <mc:Fallback>
          <p:sp>
            <p:nvSpPr>
              <p:cNvPr id="42" name="文字方塊 41"/>
              <p:cNvSpPr txBox="1">
                <a:spLocks noRot="1" noChangeAspect="1" noMove="1" noResize="1" noEditPoints="1" noAdjustHandles="1" noChangeArrowheads="1" noChangeShapeType="1" noTextEdit="1"/>
              </p:cNvSpPr>
              <p:nvPr/>
            </p:nvSpPr>
            <p:spPr>
              <a:xfrm>
                <a:off x="3935660" y="4573912"/>
                <a:ext cx="980036" cy="61504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3" name="文字方塊 42"/>
              <p:cNvSpPr txBox="1"/>
              <p:nvPr/>
            </p:nvSpPr>
            <p:spPr>
              <a:xfrm>
                <a:off x="5036201" y="5466879"/>
                <a:ext cx="980036" cy="616131"/>
              </a:xfrm>
              <a:prstGeom prst="rect">
                <a:avLst/>
              </a:prstGeom>
              <a:noFill/>
            </p:spPr>
            <p:txBody>
              <a:bodyPr wrap="square" rtlCol="0">
                <a:spAutoFit/>
              </a:bodyPr>
              <a:lstStyle/>
              <a:p>
                <a:pPr algn="l" defTabSz="650230" hangingPunct="1"/>
                <a14:m>
                  <m:oMathPara xmlns:m="http://schemas.openxmlformats.org/officeDocument/2006/math">
                    <m:oMathParaPr>
                      <m:jc m:val="centerGroup"/>
                    </m:oMathParaPr>
                    <m:oMath xmlns:m="http://schemas.openxmlformats.org/officeDocument/2006/math">
                      <m:sSup>
                        <m:sSupPr>
                          <m:ctrlPr>
                            <a:rPr lang="en-US" altLang="zh-TW" sz="3413" i="1" kern="1200">
                              <a:solidFill>
                                <a:prstClr val="black"/>
                              </a:solidFill>
                              <a:latin typeface="Cambria Math" panose="02040503050406030204" pitchFamily="18" charset="0"/>
                              <a:cs typeface="+mn-cs"/>
                            </a:rPr>
                          </m:ctrlPr>
                        </m:sSupPr>
                        <m:e>
                          <m:r>
                            <a:rPr lang="zh-TW" altLang="en-US" sz="3413" i="1" kern="1200">
                              <a:solidFill>
                                <a:prstClr val="black"/>
                              </a:solidFill>
                              <a:latin typeface="Cambria Math" panose="02040503050406030204" pitchFamily="18" charset="0"/>
                              <a:cs typeface="+mn-cs"/>
                            </a:rPr>
                            <m:t>𝜃</m:t>
                          </m:r>
                        </m:e>
                        <m:sup>
                          <m:r>
                            <a:rPr lang="en-US" altLang="zh-TW" sz="3413" i="1" kern="1200">
                              <a:solidFill>
                                <a:prstClr val="black"/>
                              </a:solidFill>
                              <a:latin typeface="Cambria Math" panose="02040503050406030204" pitchFamily="18" charset="0"/>
                              <a:cs typeface="+mn-cs"/>
                            </a:rPr>
                            <m:t>2</m:t>
                          </m:r>
                        </m:sup>
                      </m:sSup>
                    </m:oMath>
                  </m:oMathPara>
                </a14:m>
                <a:endParaRPr lang="zh-TW" altLang="en-US" sz="3413" kern="1200" baseline="-25000" dirty="0">
                  <a:solidFill>
                    <a:prstClr val="black"/>
                  </a:solidFill>
                  <a:latin typeface="Calibri" panose="020F0502020204030204"/>
                  <a:cs typeface="+mn-cs"/>
                </a:endParaRPr>
              </a:p>
            </p:txBody>
          </p:sp>
        </mc:Choice>
        <mc:Fallback>
          <p:sp>
            <p:nvSpPr>
              <p:cNvPr id="43" name="文字方塊 42"/>
              <p:cNvSpPr txBox="1">
                <a:spLocks noRot="1" noChangeAspect="1" noMove="1" noResize="1" noEditPoints="1" noAdjustHandles="1" noChangeArrowheads="1" noChangeShapeType="1" noTextEdit="1"/>
              </p:cNvSpPr>
              <p:nvPr/>
            </p:nvSpPr>
            <p:spPr>
              <a:xfrm>
                <a:off x="5036201" y="5466879"/>
                <a:ext cx="980036" cy="616131"/>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4" name="文字方塊 43"/>
              <p:cNvSpPr txBox="1"/>
              <p:nvPr/>
            </p:nvSpPr>
            <p:spPr>
              <a:xfrm>
                <a:off x="4927824" y="6659185"/>
                <a:ext cx="980036" cy="616131"/>
              </a:xfrm>
              <a:prstGeom prst="rect">
                <a:avLst/>
              </a:prstGeom>
              <a:noFill/>
            </p:spPr>
            <p:txBody>
              <a:bodyPr wrap="square" rtlCol="0">
                <a:spAutoFit/>
              </a:bodyPr>
              <a:lstStyle/>
              <a:p>
                <a:pPr algn="l" defTabSz="650230" hangingPunct="1"/>
                <a14:m>
                  <m:oMathPara xmlns:m="http://schemas.openxmlformats.org/officeDocument/2006/math">
                    <m:oMathParaPr>
                      <m:jc m:val="centerGroup"/>
                    </m:oMathParaPr>
                    <m:oMath xmlns:m="http://schemas.openxmlformats.org/officeDocument/2006/math">
                      <m:sSup>
                        <m:sSupPr>
                          <m:ctrlPr>
                            <a:rPr lang="en-US" altLang="zh-TW" sz="3413" i="1" kern="1200">
                              <a:solidFill>
                                <a:prstClr val="black"/>
                              </a:solidFill>
                              <a:latin typeface="Cambria Math" panose="02040503050406030204" pitchFamily="18" charset="0"/>
                              <a:cs typeface="+mn-cs"/>
                            </a:rPr>
                          </m:ctrlPr>
                        </m:sSupPr>
                        <m:e>
                          <m:r>
                            <a:rPr lang="zh-TW" altLang="en-US" sz="3413" i="1" kern="1200">
                              <a:solidFill>
                                <a:prstClr val="black"/>
                              </a:solidFill>
                              <a:latin typeface="Cambria Math" panose="02040503050406030204" pitchFamily="18" charset="0"/>
                              <a:cs typeface="+mn-cs"/>
                            </a:rPr>
                            <m:t>𝜃</m:t>
                          </m:r>
                        </m:e>
                        <m:sup>
                          <m:r>
                            <a:rPr lang="en-US" altLang="zh-TW" sz="3413" i="1" kern="1200">
                              <a:solidFill>
                                <a:prstClr val="black"/>
                              </a:solidFill>
                              <a:latin typeface="Cambria Math" panose="02040503050406030204" pitchFamily="18" charset="0"/>
                              <a:cs typeface="+mn-cs"/>
                            </a:rPr>
                            <m:t>3</m:t>
                          </m:r>
                        </m:sup>
                      </m:sSup>
                    </m:oMath>
                  </m:oMathPara>
                </a14:m>
                <a:endParaRPr lang="zh-TW" altLang="en-US" sz="3413" kern="1200" baseline="-25000" dirty="0">
                  <a:solidFill>
                    <a:prstClr val="black"/>
                  </a:solidFill>
                  <a:latin typeface="Calibri" panose="020F0502020204030204"/>
                  <a:cs typeface="+mn-cs"/>
                </a:endParaRPr>
              </a:p>
            </p:txBody>
          </p:sp>
        </mc:Choice>
        <mc:Fallback>
          <p:sp>
            <p:nvSpPr>
              <p:cNvPr id="44" name="文字方塊 43"/>
              <p:cNvSpPr txBox="1">
                <a:spLocks noRot="1" noChangeAspect="1" noMove="1" noResize="1" noEditPoints="1" noAdjustHandles="1" noChangeArrowheads="1" noChangeShapeType="1" noTextEdit="1"/>
              </p:cNvSpPr>
              <p:nvPr/>
            </p:nvSpPr>
            <p:spPr>
              <a:xfrm>
                <a:off x="4927824" y="6659185"/>
                <a:ext cx="980036" cy="616131"/>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8" name="文字方塊 47"/>
              <p:cNvSpPr txBox="1"/>
              <p:nvPr/>
            </p:nvSpPr>
            <p:spPr>
              <a:xfrm>
                <a:off x="1477530" y="2874168"/>
                <a:ext cx="1579594" cy="616131"/>
              </a:xfrm>
              <a:prstGeom prst="rect">
                <a:avLst/>
              </a:prstGeom>
              <a:noFill/>
            </p:spPr>
            <p:txBody>
              <a:bodyPr wrap="square" rtlCol="0">
                <a:spAutoFit/>
              </a:bodyPr>
              <a:lstStyle/>
              <a:p>
                <a:pPr algn="l" defTabSz="650230" hangingPunct="1"/>
                <a14:m>
                  <m:oMathPara xmlns:m="http://schemas.openxmlformats.org/officeDocument/2006/math">
                    <m:oMathParaPr>
                      <m:jc m:val="centerGroup"/>
                    </m:oMathParaPr>
                    <m:oMath xmlns:m="http://schemas.openxmlformats.org/officeDocument/2006/math">
                      <m:r>
                        <a:rPr lang="zh-TW" altLang="en-US" sz="3413" i="1" kern="1200">
                          <a:solidFill>
                            <a:prstClr val="black"/>
                          </a:solidFill>
                          <a:latin typeface="Cambria Math" panose="02040503050406030204" pitchFamily="18" charset="0"/>
                          <a:cs typeface="+mn-cs"/>
                        </a:rPr>
                        <m:t>𝛻</m:t>
                      </m:r>
                      <m:r>
                        <a:rPr lang="en-US" altLang="zh-TW" sz="3413" i="1" kern="1200">
                          <a:solidFill>
                            <a:prstClr val="black"/>
                          </a:solidFill>
                          <a:latin typeface="Cambria Math" panose="02040503050406030204" pitchFamily="18" charset="0"/>
                          <a:cs typeface="+mn-cs"/>
                        </a:rPr>
                        <m:t>𝐿</m:t>
                      </m:r>
                      <m:d>
                        <m:dPr>
                          <m:ctrlPr>
                            <a:rPr lang="en-US" altLang="zh-TW" sz="3413" i="1" kern="1200">
                              <a:solidFill>
                                <a:prstClr val="black"/>
                              </a:solidFill>
                              <a:latin typeface="Cambria Math" panose="02040503050406030204" pitchFamily="18" charset="0"/>
                              <a:cs typeface="+mn-cs"/>
                            </a:rPr>
                          </m:ctrlPr>
                        </m:dPr>
                        <m:e>
                          <m:sSup>
                            <m:sSupPr>
                              <m:ctrlPr>
                                <a:rPr lang="en-US" altLang="zh-TW" sz="3413" i="1" kern="1200">
                                  <a:solidFill>
                                    <a:prstClr val="black"/>
                                  </a:solidFill>
                                  <a:latin typeface="Cambria Math" panose="02040503050406030204" pitchFamily="18" charset="0"/>
                                  <a:cs typeface="+mn-cs"/>
                                </a:rPr>
                              </m:ctrlPr>
                            </m:sSupPr>
                            <m:e>
                              <m:r>
                                <a:rPr lang="zh-TW" altLang="en-US" sz="3413" i="1" kern="1200">
                                  <a:solidFill>
                                    <a:prstClr val="black"/>
                                  </a:solidFill>
                                  <a:latin typeface="Cambria Math" panose="02040503050406030204" pitchFamily="18" charset="0"/>
                                  <a:cs typeface="+mn-cs"/>
                                </a:rPr>
                                <m:t>𝜃</m:t>
                              </m:r>
                            </m:e>
                            <m:sup>
                              <m:r>
                                <a:rPr lang="en-US" altLang="zh-TW" sz="3413" i="1" kern="1200">
                                  <a:solidFill>
                                    <a:prstClr val="black"/>
                                  </a:solidFill>
                                  <a:latin typeface="Cambria Math" panose="02040503050406030204" pitchFamily="18" charset="0"/>
                                  <a:cs typeface="+mn-cs"/>
                                </a:rPr>
                                <m:t>0</m:t>
                              </m:r>
                            </m:sup>
                          </m:sSup>
                        </m:e>
                      </m:d>
                    </m:oMath>
                  </m:oMathPara>
                </a14:m>
                <a:endParaRPr lang="zh-TW" altLang="en-US" sz="3413" kern="1200" baseline="-25000" dirty="0">
                  <a:solidFill>
                    <a:prstClr val="black"/>
                  </a:solidFill>
                  <a:latin typeface="Calibri" panose="020F0502020204030204"/>
                  <a:cs typeface="+mn-cs"/>
                </a:endParaRPr>
              </a:p>
            </p:txBody>
          </p:sp>
        </mc:Choice>
        <mc:Fallback>
          <p:sp>
            <p:nvSpPr>
              <p:cNvPr id="48" name="文字方塊 47"/>
              <p:cNvSpPr txBox="1">
                <a:spLocks noRot="1" noChangeAspect="1" noMove="1" noResize="1" noEditPoints="1" noAdjustHandles="1" noChangeArrowheads="1" noChangeShapeType="1" noTextEdit="1"/>
              </p:cNvSpPr>
              <p:nvPr/>
            </p:nvSpPr>
            <p:spPr>
              <a:xfrm>
                <a:off x="1477530" y="2874168"/>
                <a:ext cx="1579594" cy="616131"/>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9" name="文字方塊 48"/>
              <p:cNvSpPr txBox="1"/>
              <p:nvPr/>
            </p:nvSpPr>
            <p:spPr>
              <a:xfrm>
                <a:off x="4263733" y="3641270"/>
                <a:ext cx="980036" cy="615040"/>
              </a:xfrm>
              <a:prstGeom prst="rect">
                <a:avLst/>
              </a:prstGeom>
              <a:noFill/>
            </p:spPr>
            <p:txBody>
              <a:bodyPr wrap="square" rtlCol="0">
                <a:spAutoFit/>
              </a:bodyPr>
              <a:lstStyle/>
              <a:p>
                <a:pPr algn="l" defTabSz="650230" hangingPunct="1"/>
                <a14:m>
                  <m:oMathPara xmlns:m="http://schemas.openxmlformats.org/officeDocument/2006/math">
                    <m:oMathParaPr>
                      <m:jc m:val="centerGroup"/>
                    </m:oMathParaPr>
                    <m:oMath xmlns:m="http://schemas.openxmlformats.org/officeDocument/2006/math">
                      <m:r>
                        <a:rPr lang="zh-TW" altLang="en-US" sz="3413" i="1" kern="1200">
                          <a:solidFill>
                            <a:prstClr val="black"/>
                          </a:solidFill>
                          <a:latin typeface="Cambria Math" panose="02040503050406030204" pitchFamily="18" charset="0"/>
                          <a:cs typeface="+mn-cs"/>
                        </a:rPr>
                        <m:t>𝛻</m:t>
                      </m:r>
                      <m:r>
                        <a:rPr lang="en-US" altLang="zh-TW" sz="3413" i="1" kern="1200">
                          <a:solidFill>
                            <a:prstClr val="black"/>
                          </a:solidFill>
                          <a:latin typeface="Cambria Math" panose="02040503050406030204" pitchFamily="18" charset="0"/>
                          <a:cs typeface="+mn-cs"/>
                        </a:rPr>
                        <m:t>𝐿</m:t>
                      </m:r>
                      <m:d>
                        <m:dPr>
                          <m:ctrlPr>
                            <a:rPr lang="en-US" altLang="zh-TW" sz="3413" i="1" kern="1200">
                              <a:solidFill>
                                <a:prstClr val="black"/>
                              </a:solidFill>
                              <a:latin typeface="Cambria Math" panose="02040503050406030204" pitchFamily="18" charset="0"/>
                              <a:cs typeface="+mn-cs"/>
                            </a:rPr>
                          </m:ctrlPr>
                        </m:dPr>
                        <m:e>
                          <m:sSup>
                            <m:sSupPr>
                              <m:ctrlPr>
                                <a:rPr lang="en-US" altLang="zh-TW" sz="3413" i="1" kern="1200">
                                  <a:solidFill>
                                    <a:prstClr val="black"/>
                                  </a:solidFill>
                                  <a:latin typeface="Cambria Math" panose="02040503050406030204" pitchFamily="18" charset="0"/>
                                  <a:cs typeface="+mn-cs"/>
                                </a:rPr>
                              </m:ctrlPr>
                            </m:sSupPr>
                            <m:e>
                              <m:r>
                                <a:rPr lang="zh-TW" altLang="en-US" sz="3413" i="1" kern="1200">
                                  <a:solidFill>
                                    <a:prstClr val="black"/>
                                  </a:solidFill>
                                  <a:latin typeface="Cambria Math" panose="02040503050406030204" pitchFamily="18" charset="0"/>
                                  <a:cs typeface="+mn-cs"/>
                                </a:rPr>
                                <m:t>𝜃</m:t>
                              </m:r>
                            </m:e>
                            <m:sup>
                              <m:r>
                                <a:rPr lang="en-US" altLang="zh-TW" sz="3413" i="1" kern="1200">
                                  <a:solidFill>
                                    <a:prstClr val="black"/>
                                  </a:solidFill>
                                  <a:latin typeface="Cambria Math" panose="02040503050406030204" pitchFamily="18" charset="0"/>
                                  <a:cs typeface="+mn-cs"/>
                                </a:rPr>
                                <m:t>1</m:t>
                              </m:r>
                            </m:sup>
                          </m:sSup>
                        </m:e>
                      </m:d>
                    </m:oMath>
                  </m:oMathPara>
                </a14:m>
                <a:endParaRPr lang="zh-TW" altLang="en-US" sz="3413" kern="1200" baseline="-25000" dirty="0">
                  <a:solidFill>
                    <a:prstClr val="black"/>
                  </a:solidFill>
                  <a:latin typeface="Calibri" panose="020F0502020204030204"/>
                  <a:cs typeface="+mn-cs"/>
                </a:endParaRPr>
              </a:p>
            </p:txBody>
          </p:sp>
        </mc:Choice>
        <mc:Fallback>
          <p:sp>
            <p:nvSpPr>
              <p:cNvPr id="49" name="文字方塊 48"/>
              <p:cNvSpPr txBox="1">
                <a:spLocks noRot="1" noChangeAspect="1" noMove="1" noResize="1" noEditPoints="1" noAdjustHandles="1" noChangeArrowheads="1" noChangeShapeType="1" noTextEdit="1"/>
              </p:cNvSpPr>
              <p:nvPr/>
            </p:nvSpPr>
            <p:spPr>
              <a:xfrm>
                <a:off x="4263733" y="3641270"/>
                <a:ext cx="980036" cy="615040"/>
              </a:xfrm>
              <a:prstGeom prst="rect">
                <a:avLst/>
              </a:prstGeom>
              <a:blipFill>
                <a:blip r:embed="rId13"/>
                <a:stretch>
                  <a:fillRect r="-4037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0" name="文字方塊 49"/>
              <p:cNvSpPr txBox="1"/>
              <p:nvPr/>
            </p:nvSpPr>
            <p:spPr>
              <a:xfrm>
                <a:off x="5977771" y="4756002"/>
                <a:ext cx="980036" cy="616131"/>
              </a:xfrm>
              <a:prstGeom prst="rect">
                <a:avLst/>
              </a:prstGeom>
              <a:noFill/>
            </p:spPr>
            <p:txBody>
              <a:bodyPr wrap="square" rtlCol="0">
                <a:spAutoFit/>
              </a:bodyPr>
              <a:lstStyle/>
              <a:p>
                <a:pPr algn="l" defTabSz="650230" hangingPunct="1"/>
                <a14:m>
                  <m:oMathPara xmlns:m="http://schemas.openxmlformats.org/officeDocument/2006/math">
                    <m:oMathParaPr>
                      <m:jc m:val="centerGroup"/>
                    </m:oMathParaPr>
                    <m:oMath xmlns:m="http://schemas.openxmlformats.org/officeDocument/2006/math">
                      <m:r>
                        <a:rPr lang="zh-TW" altLang="en-US" sz="3413" i="1" kern="1200">
                          <a:solidFill>
                            <a:prstClr val="black"/>
                          </a:solidFill>
                          <a:latin typeface="Cambria Math" panose="02040503050406030204" pitchFamily="18" charset="0"/>
                          <a:cs typeface="+mn-cs"/>
                        </a:rPr>
                        <m:t>𝛻</m:t>
                      </m:r>
                      <m:r>
                        <a:rPr lang="en-US" altLang="zh-TW" sz="3413" i="1" kern="1200">
                          <a:solidFill>
                            <a:prstClr val="black"/>
                          </a:solidFill>
                          <a:latin typeface="Cambria Math" panose="02040503050406030204" pitchFamily="18" charset="0"/>
                          <a:cs typeface="+mn-cs"/>
                        </a:rPr>
                        <m:t>𝐿</m:t>
                      </m:r>
                      <m:d>
                        <m:dPr>
                          <m:ctrlPr>
                            <a:rPr lang="en-US" altLang="zh-TW" sz="3413" i="1" kern="1200">
                              <a:solidFill>
                                <a:prstClr val="black"/>
                              </a:solidFill>
                              <a:latin typeface="Cambria Math" panose="02040503050406030204" pitchFamily="18" charset="0"/>
                              <a:cs typeface="+mn-cs"/>
                            </a:rPr>
                          </m:ctrlPr>
                        </m:dPr>
                        <m:e>
                          <m:sSup>
                            <m:sSupPr>
                              <m:ctrlPr>
                                <a:rPr lang="en-US" altLang="zh-TW" sz="3413" i="1" kern="1200">
                                  <a:solidFill>
                                    <a:prstClr val="black"/>
                                  </a:solidFill>
                                  <a:latin typeface="Cambria Math" panose="02040503050406030204" pitchFamily="18" charset="0"/>
                                  <a:cs typeface="+mn-cs"/>
                                </a:rPr>
                              </m:ctrlPr>
                            </m:sSupPr>
                            <m:e>
                              <m:r>
                                <a:rPr lang="zh-TW" altLang="en-US" sz="3413" i="1" kern="1200">
                                  <a:solidFill>
                                    <a:prstClr val="black"/>
                                  </a:solidFill>
                                  <a:latin typeface="Cambria Math" panose="02040503050406030204" pitchFamily="18" charset="0"/>
                                  <a:cs typeface="+mn-cs"/>
                                </a:rPr>
                                <m:t>𝜃</m:t>
                              </m:r>
                            </m:e>
                            <m:sup>
                              <m:r>
                                <a:rPr lang="en-US" altLang="zh-TW" sz="3413" i="1" kern="1200">
                                  <a:solidFill>
                                    <a:prstClr val="black"/>
                                  </a:solidFill>
                                  <a:latin typeface="Cambria Math" panose="02040503050406030204" pitchFamily="18" charset="0"/>
                                  <a:cs typeface="+mn-cs"/>
                                </a:rPr>
                                <m:t>2</m:t>
                              </m:r>
                            </m:sup>
                          </m:sSup>
                        </m:e>
                      </m:d>
                    </m:oMath>
                  </m:oMathPara>
                </a14:m>
                <a:endParaRPr lang="zh-TW" altLang="en-US" sz="3413" kern="1200" baseline="-25000" dirty="0">
                  <a:solidFill>
                    <a:prstClr val="black"/>
                  </a:solidFill>
                  <a:latin typeface="Calibri" panose="020F0502020204030204"/>
                  <a:cs typeface="+mn-cs"/>
                </a:endParaRPr>
              </a:p>
            </p:txBody>
          </p:sp>
        </mc:Choice>
        <mc:Fallback>
          <p:sp>
            <p:nvSpPr>
              <p:cNvPr id="50" name="文字方塊 49"/>
              <p:cNvSpPr txBox="1">
                <a:spLocks noRot="1" noChangeAspect="1" noMove="1" noResize="1" noEditPoints="1" noAdjustHandles="1" noChangeArrowheads="1" noChangeShapeType="1" noTextEdit="1"/>
              </p:cNvSpPr>
              <p:nvPr/>
            </p:nvSpPr>
            <p:spPr>
              <a:xfrm>
                <a:off x="5977771" y="4756002"/>
                <a:ext cx="980036" cy="616131"/>
              </a:xfrm>
              <a:prstGeom prst="rect">
                <a:avLst/>
              </a:prstGeom>
              <a:blipFill>
                <a:blip r:embed="rId14"/>
                <a:stretch>
                  <a:fillRect r="-4187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1" name="文字方塊 50"/>
              <p:cNvSpPr txBox="1"/>
              <p:nvPr/>
            </p:nvSpPr>
            <p:spPr>
              <a:xfrm>
                <a:off x="6119148" y="6258650"/>
                <a:ext cx="980036" cy="616131"/>
              </a:xfrm>
              <a:prstGeom prst="rect">
                <a:avLst/>
              </a:prstGeom>
              <a:noFill/>
            </p:spPr>
            <p:txBody>
              <a:bodyPr wrap="square" rtlCol="0">
                <a:spAutoFit/>
              </a:bodyPr>
              <a:lstStyle/>
              <a:p>
                <a:pPr algn="l" defTabSz="650230" hangingPunct="1"/>
                <a14:m>
                  <m:oMathPara xmlns:m="http://schemas.openxmlformats.org/officeDocument/2006/math">
                    <m:oMathParaPr>
                      <m:jc m:val="centerGroup"/>
                    </m:oMathParaPr>
                    <m:oMath xmlns:m="http://schemas.openxmlformats.org/officeDocument/2006/math">
                      <m:r>
                        <a:rPr lang="zh-TW" altLang="en-US" sz="3413" i="1" kern="1200">
                          <a:solidFill>
                            <a:prstClr val="black"/>
                          </a:solidFill>
                          <a:latin typeface="Cambria Math" panose="02040503050406030204" pitchFamily="18" charset="0"/>
                          <a:cs typeface="+mn-cs"/>
                        </a:rPr>
                        <m:t>𝛻</m:t>
                      </m:r>
                      <m:r>
                        <a:rPr lang="en-US" altLang="zh-TW" sz="3413" i="1" kern="1200">
                          <a:solidFill>
                            <a:prstClr val="black"/>
                          </a:solidFill>
                          <a:latin typeface="Cambria Math" panose="02040503050406030204" pitchFamily="18" charset="0"/>
                          <a:cs typeface="+mn-cs"/>
                        </a:rPr>
                        <m:t>𝐿</m:t>
                      </m:r>
                      <m:d>
                        <m:dPr>
                          <m:ctrlPr>
                            <a:rPr lang="en-US" altLang="zh-TW" sz="3413" i="1" kern="1200">
                              <a:solidFill>
                                <a:prstClr val="black"/>
                              </a:solidFill>
                              <a:latin typeface="Cambria Math" panose="02040503050406030204" pitchFamily="18" charset="0"/>
                              <a:cs typeface="+mn-cs"/>
                            </a:rPr>
                          </m:ctrlPr>
                        </m:dPr>
                        <m:e>
                          <m:sSup>
                            <m:sSupPr>
                              <m:ctrlPr>
                                <a:rPr lang="en-US" altLang="zh-TW" sz="3413" i="1" kern="1200">
                                  <a:solidFill>
                                    <a:prstClr val="black"/>
                                  </a:solidFill>
                                  <a:latin typeface="Cambria Math" panose="02040503050406030204" pitchFamily="18" charset="0"/>
                                  <a:cs typeface="+mn-cs"/>
                                </a:rPr>
                              </m:ctrlPr>
                            </m:sSupPr>
                            <m:e>
                              <m:r>
                                <a:rPr lang="zh-TW" altLang="en-US" sz="3413" i="1" kern="1200">
                                  <a:solidFill>
                                    <a:prstClr val="black"/>
                                  </a:solidFill>
                                  <a:latin typeface="Cambria Math" panose="02040503050406030204" pitchFamily="18" charset="0"/>
                                  <a:cs typeface="+mn-cs"/>
                                </a:rPr>
                                <m:t>𝜃</m:t>
                              </m:r>
                            </m:e>
                            <m:sup>
                              <m:r>
                                <a:rPr lang="en-US" altLang="zh-TW" sz="3413" i="1" kern="1200">
                                  <a:solidFill>
                                    <a:prstClr val="black"/>
                                  </a:solidFill>
                                  <a:latin typeface="Cambria Math" panose="02040503050406030204" pitchFamily="18" charset="0"/>
                                  <a:cs typeface="+mn-cs"/>
                                </a:rPr>
                                <m:t>3</m:t>
                              </m:r>
                            </m:sup>
                          </m:sSup>
                        </m:e>
                      </m:d>
                    </m:oMath>
                  </m:oMathPara>
                </a14:m>
                <a:endParaRPr lang="zh-TW" altLang="en-US" sz="3413" kern="1200" baseline="-25000" dirty="0">
                  <a:solidFill>
                    <a:prstClr val="black"/>
                  </a:solidFill>
                  <a:latin typeface="Calibri" panose="020F0502020204030204"/>
                  <a:cs typeface="+mn-cs"/>
                </a:endParaRPr>
              </a:p>
            </p:txBody>
          </p:sp>
        </mc:Choice>
        <mc:Fallback>
          <p:sp>
            <p:nvSpPr>
              <p:cNvPr id="51" name="文字方塊 50"/>
              <p:cNvSpPr txBox="1">
                <a:spLocks noRot="1" noChangeAspect="1" noMove="1" noResize="1" noEditPoints="1" noAdjustHandles="1" noChangeArrowheads="1" noChangeShapeType="1" noTextEdit="1"/>
              </p:cNvSpPr>
              <p:nvPr/>
            </p:nvSpPr>
            <p:spPr>
              <a:xfrm>
                <a:off x="6119148" y="6258650"/>
                <a:ext cx="980036" cy="616131"/>
              </a:xfrm>
              <a:prstGeom prst="rect">
                <a:avLst/>
              </a:prstGeom>
              <a:blipFill>
                <a:blip r:embed="rId15"/>
                <a:stretch>
                  <a:fillRect r="-41615"/>
                </a:stretch>
              </a:blipFill>
            </p:spPr>
            <p:txBody>
              <a:bodyPr/>
              <a:lstStyle/>
              <a:p>
                <a:r>
                  <a:rPr lang="zh-CN" altLang="en-US">
                    <a:noFill/>
                  </a:rPr>
                  <a:t> </a:t>
                </a:r>
              </a:p>
            </p:txBody>
          </p:sp>
        </mc:Fallback>
      </mc:AlternateContent>
      <p:sp>
        <p:nvSpPr>
          <p:cNvPr id="52" name="橢圓 51"/>
          <p:cNvSpPr/>
          <p:nvPr/>
        </p:nvSpPr>
        <p:spPr>
          <a:xfrm>
            <a:off x="2061968" y="3563715"/>
            <a:ext cx="256000" cy="256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cxnSp>
        <p:nvCxnSpPr>
          <p:cNvPr id="4" name="直線單箭頭接點 3"/>
          <p:cNvCxnSpPr/>
          <p:nvPr/>
        </p:nvCxnSpPr>
        <p:spPr>
          <a:xfrm>
            <a:off x="868267" y="8388403"/>
            <a:ext cx="623091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p:nvPr/>
        </p:nvCxnSpPr>
        <p:spPr>
          <a:xfrm flipV="1">
            <a:off x="1162714" y="2404536"/>
            <a:ext cx="0" cy="637435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7" name="文字方塊 36"/>
              <p:cNvSpPr txBox="1"/>
              <p:nvPr/>
            </p:nvSpPr>
            <p:spPr>
              <a:xfrm>
                <a:off x="6428978" y="8456658"/>
                <a:ext cx="980036" cy="605743"/>
              </a:xfrm>
              <a:prstGeom prst="rect">
                <a:avLst/>
              </a:prstGeom>
              <a:noFill/>
            </p:spPr>
            <p:txBody>
              <a:bodyPr wrap="square"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413" i="1" kern="1200">
                              <a:solidFill>
                                <a:prstClr val="black"/>
                              </a:solidFill>
                              <a:latin typeface="Cambria Math" panose="02040503050406030204" pitchFamily="18" charset="0"/>
                              <a:cs typeface="+mn-cs"/>
                            </a:rPr>
                          </m:ctrlPr>
                        </m:sSubPr>
                        <m:e>
                          <m:r>
                            <a:rPr lang="zh-TW" altLang="en-US" sz="3413" i="1" kern="1200">
                              <a:solidFill>
                                <a:prstClr val="black"/>
                              </a:solidFill>
                              <a:latin typeface="Cambria Math" panose="02040503050406030204" pitchFamily="18" charset="0"/>
                              <a:cs typeface="+mn-cs"/>
                            </a:rPr>
                            <m:t>𝜃</m:t>
                          </m:r>
                        </m:e>
                        <m:sub>
                          <m:r>
                            <a:rPr lang="en-US" altLang="zh-TW" sz="3413" i="1" kern="1200">
                              <a:solidFill>
                                <a:prstClr val="black"/>
                              </a:solidFill>
                              <a:latin typeface="Cambria Math" panose="02040503050406030204" pitchFamily="18" charset="0"/>
                              <a:cs typeface="+mn-cs"/>
                            </a:rPr>
                            <m:t>1</m:t>
                          </m:r>
                        </m:sub>
                      </m:sSub>
                    </m:oMath>
                  </m:oMathPara>
                </a14:m>
                <a:endParaRPr lang="zh-TW" altLang="en-US" sz="3413" kern="1200" baseline="-25000" dirty="0">
                  <a:solidFill>
                    <a:prstClr val="black"/>
                  </a:solidFill>
                  <a:latin typeface="Calibri" panose="020F0502020204030204"/>
                  <a:cs typeface="+mn-cs"/>
                </a:endParaRPr>
              </a:p>
            </p:txBody>
          </p:sp>
        </mc:Choice>
        <mc:Fallback>
          <p:sp>
            <p:nvSpPr>
              <p:cNvPr id="37" name="文字方塊 36"/>
              <p:cNvSpPr txBox="1">
                <a:spLocks noRot="1" noChangeAspect="1" noMove="1" noResize="1" noEditPoints="1" noAdjustHandles="1" noChangeArrowheads="1" noChangeShapeType="1" noTextEdit="1"/>
              </p:cNvSpPr>
              <p:nvPr/>
            </p:nvSpPr>
            <p:spPr>
              <a:xfrm>
                <a:off x="6428978" y="8456658"/>
                <a:ext cx="980036" cy="605743"/>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5" name="文字方塊 44"/>
              <p:cNvSpPr txBox="1"/>
              <p:nvPr/>
            </p:nvSpPr>
            <p:spPr>
              <a:xfrm>
                <a:off x="251337" y="2275846"/>
                <a:ext cx="980036" cy="605743"/>
              </a:xfrm>
              <a:prstGeom prst="rect">
                <a:avLst/>
              </a:prstGeom>
              <a:noFill/>
            </p:spPr>
            <p:txBody>
              <a:bodyPr wrap="square"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413" i="1" kern="1200">
                              <a:solidFill>
                                <a:prstClr val="black"/>
                              </a:solidFill>
                              <a:latin typeface="Cambria Math" panose="02040503050406030204" pitchFamily="18" charset="0"/>
                              <a:cs typeface="+mn-cs"/>
                            </a:rPr>
                          </m:ctrlPr>
                        </m:sSubPr>
                        <m:e>
                          <m:r>
                            <a:rPr lang="zh-TW" altLang="en-US" sz="3413" i="1" kern="1200">
                              <a:solidFill>
                                <a:prstClr val="black"/>
                              </a:solidFill>
                              <a:latin typeface="Cambria Math" panose="02040503050406030204" pitchFamily="18" charset="0"/>
                              <a:cs typeface="+mn-cs"/>
                            </a:rPr>
                            <m:t>𝜃</m:t>
                          </m:r>
                        </m:e>
                        <m:sub>
                          <m:r>
                            <a:rPr lang="en-US" altLang="zh-TW" sz="3413" i="1" kern="1200">
                              <a:solidFill>
                                <a:prstClr val="black"/>
                              </a:solidFill>
                              <a:latin typeface="Cambria Math" panose="02040503050406030204" pitchFamily="18" charset="0"/>
                              <a:cs typeface="+mn-cs"/>
                            </a:rPr>
                            <m:t>2</m:t>
                          </m:r>
                        </m:sub>
                      </m:sSub>
                    </m:oMath>
                  </m:oMathPara>
                </a14:m>
                <a:endParaRPr lang="zh-TW" altLang="en-US" sz="3413" kern="1200" baseline="-25000" dirty="0">
                  <a:solidFill>
                    <a:prstClr val="black"/>
                  </a:solidFill>
                  <a:latin typeface="Calibri" panose="020F0502020204030204"/>
                  <a:cs typeface="+mn-cs"/>
                </a:endParaRPr>
              </a:p>
            </p:txBody>
          </p:sp>
        </mc:Choice>
        <mc:Fallback>
          <p:sp>
            <p:nvSpPr>
              <p:cNvPr id="45" name="文字方塊 44"/>
              <p:cNvSpPr txBox="1">
                <a:spLocks noRot="1" noChangeAspect="1" noMove="1" noResize="1" noEditPoints="1" noAdjustHandles="1" noChangeArrowheads="1" noChangeShapeType="1" noTextEdit="1"/>
              </p:cNvSpPr>
              <p:nvPr/>
            </p:nvSpPr>
            <p:spPr>
              <a:xfrm>
                <a:off x="251337" y="2275846"/>
                <a:ext cx="980036" cy="605743"/>
              </a:xfrm>
              <a:prstGeom prst="rect">
                <a:avLst/>
              </a:prstGeom>
              <a:blipFill>
                <a:blip r:embed="rId17"/>
                <a:stretch>
                  <a:fillRect/>
                </a:stretch>
              </a:blipFill>
            </p:spPr>
            <p:txBody>
              <a:bodyPr/>
              <a:lstStyle/>
              <a:p>
                <a:r>
                  <a:rPr lang="zh-CN" altLang="en-US">
                    <a:noFill/>
                  </a:rPr>
                  <a:t> </a:t>
                </a:r>
              </a:p>
            </p:txBody>
          </p:sp>
        </mc:Fallback>
      </mc:AlternateContent>
      <p:sp>
        <p:nvSpPr>
          <p:cNvPr id="46" name="文字方塊 45"/>
          <p:cNvSpPr txBox="1"/>
          <p:nvPr/>
        </p:nvSpPr>
        <p:spPr>
          <a:xfrm>
            <a:off x="3607775" y="2447415"/>
            <a:ext cx="7214814" cy="617541"/>
          </a:xfrm>
          <a:prstGeom prst="rect">
            <a:avLst/>
          </a:prstGeom>
          <a:noFill/>
        </p:spPr>
        <p:txBody>
          <a:bodyPr wrap="square" rtlCol="0">
            <a:spAutoFit/>
          </a:bodyPr>
          <a:lstStyle/>
          <a:p>
            <a:pPr algn="l" defTabSz="650230" hangingPunct="1"/>
            <a:r>
              <a:rPr lang="en-US" altLang="zh-TW" sz="3413" kern="1200" dirty="0">
                <a:solidFill>
                  <a:prstClr val="black"/>
                </a:solidFill>
                <a:latin typeface="Calibri" panose="020F0502020204030204"/>
                <a:cs typeface="+mn-cs"/>
              </a:rPr>
              <a:t>Gradient: Loss </a:t>
            </a:r>
            <a:r>
              <a:rPr lang="zh-TW" altLang="en-US" sz="3413" kern="1200" dirty="0">
                <a:solidFill>
                  <a:prstClr val="black"/>
                </a:solidFill>
                <a:latin typeface="Calibri" panose="020F0502020204030204"/>
                <a:cs typeface="+mn-cs"/>
              </a:rPr>
              <a:t>的等高線的法線方向</a:t>
            </a:r>
          </a:p>
        </p:txBody>
      </p:sp>
    </p:spTree>
    <p:extLst>
      <p:ext uri="{BB962C8B-B14F-4D97-AF65-F5344CB8AC3E}">
        <p14:creationId xmlns:p14="http://schemas.microsoft.com/office/powerpoint/2010/main" val="3234882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6" grpId="0"/>
      <p:bldP spid="28" grpId="0"/>
      <p:bldP spid="29" grpId="0"/>
      <p:bldP spid="20" grpId="0"/>
      <p:bldP spid="38" grpId="0"/>
      <p:bldP spid="39" grpId="0"/>
      <p:bldP spid="40" grpId="0"/>
      <p:bldP spid="41" grpId="0"/>
      <p:bldP spid="42" grpId="0"/>
      <p:bldP spid="43" grpId="0"/>
      <p:bldP spid="44" grpId="0"/>
      <p:bldP spid="48" grpId="0"/>
      <p:bldP spid="49" grpId="0"/>
      <p:bldP spid="50" grpId="0"/>
      <p:bldP spid="51" grpId="0"/>
      <p:bldP spid="52" grpId="0" animBg="1"/>
      <p:bldP spid="4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Gradient Descent</a:t>
            </a:r>
            <a:endParaRPr lang="zh-TW" altLang="en-US" dirty="0"/>
          </a:p>
        </p:txBody>
      </p:sp>
      <p:sp>
        <p:nvSpPr>
          <p:cNvPr id="3" name="副標題 2"/>
          <p:cNvSpPr>
            <a:spLocks noGrp="1"/>
          </p:cNvSpPr>
          <p:nvPr>
            <p:ph type="subTitle" idx="1"/>
          </p:nvPr>
        </p:nvSpPr>
        <p:spPr/>
        <p:txBody>
          <a:bodyPr>
            <a:normAutofit/>
          </a:bodyPr>
          <a:lstStyle/>
          <a:p>
            <a:r>
              <a:rPr lang="en-US" altLang="zh-TW" sz="6258" dirty="0"/>
              <a:t>Tip 1: Tuning your </a:t>
            </a:r>
          </a:p>
          <a:p>
            <a:r>
              <a:rPr lang="en-US" altLang="zh-TW" sz="6258" dirty="0"/>
              <a:t>learning rates</a:t>
            </a:r>
            <a:endParaRPr lang="zh-TW" altLang="en-US" sz="6258" dirty="0"/>
          </a:p>
        </p:txBody>
      </p:sp>
    </p:spTree>
    <p:extLst>
      <p:ext uri="{BB962C8B-B14F-4D97-AF65-F5344CB8AC3E}">
        <p14:creationId xmlns:p14="http://schemas.microsoft.com/office/powerpoint/2010/main" val="5784775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Learning Rate</a:t>
            </a:r>
            <a:endParaRPr lang="zh-TW" altLang="en-US" dirty="0"/>
          </a:p>
        </p:txBody>
      </p:sp>
      <p:cxnSp>
        <p:nvCxnSpPr>
          <p:cNvPr id="5" name="直線單箭頭接點 4"/>
          <p:cNvCxnSpPr/>
          <p:nvPr/>
        </p:nvCxnSpPr>
        <p:spPr>
          <a:xfrm>
            <a:off x="6792819" y="7898782"/>
            <a:ext cx="579797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6"/>
          <p:cNvCxnSpPr/>
          <p:nvPr/>
        </p:nvCxnSpPr>
        <p:spPr>
          <a:xfrm flipV="1">
            <a:off x="6792819" y="3455475"/>
            <a:ext cx="0" cy="44433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6544317" y="7953450"/>
            <a:ext cx="5799229" cy="617541"/>
          </a:xfrm>
          <a:prstGeom prst="rect">
            <a:avLst/>
          </a:prstGeom>
          <a:noFill/>
        </p:spPr>
        <p:txBody>
          <a:bodyPr wrap="square" rtlCol="0">
            <a:spAutoFit/>
          </a:bodyPr>
          <a:lstStyle/>
          <a:p>
            <a:pPr defTabSz="650230" hangingPunct="1"/>
            <a:r>
              <a:rPr lang="en-US" altLang="zh-TW" sz="3413" kern="1200" dirty="0">
                <a:solidFill>
                  <a:prstClr val="black"/>
                </a:solidFill>
                <a:latin typeface="Calibri" panose="020F0502020204030204"/>
                <a:cs typeface="+mn-cs"/>
              </a:rPr>
              <a:t>No. of parameters updates</a:t>
            </a:r>
            <a:endParaRPr lang="zh-TW" altLang="en-US" sz="3413" kern="1200" dirty="0">
              <a:solidFill>
                <a:prstClr val="black"/>
              </a:solidFill>
              <a:latin typeface="Calibri" panose="020F0502020204030204"/>
              <a:cs typeface="+mn-cs"/>
            </a:endParaRPr>
          </a:p>
        </p:txBody>
      </p:sp>
      <p:sp>
        <p:nvSpPr>
          <p:cNvPr id="11" name="文字方塊 10"/>
          <p:cNvSpPr txBox="1"/>
          <p:nvPr/>
        </p:nvSpPr>
        <p:spPr>
          <a:xfrm>
            <a:off x="6053733" y="2842344"/>
            <a:ext cx="1625600" cy="617541"/>
          </a:xfrm>
          <a:prstGeom prst="rect">
            <a:avLst/>
          </a:prstGeom>
          <a:noFill/>
        </p:spPr>
        <p:txBody>
          <a:bodyPr wrap="square" rtlCol="0">
            <a:spAutoFit/>
          </a:bodyPr>
          <a:lstStyle/>
          <a:p>
            <a:pPr defTabSz="650230" hangingPunct="1"/>
            <a:r>
              <a:rPr lang="en-US" altLang="zh-TW" sz="3413" kern="1200" dirty="0">
                <a:solidFill>
                  <a:prstClr val="black"/>
                </a:solidFill>
                <a:latin typeface="Calibri" panose="020F0502020204030204"/>
                <a:cs typeface="+mn-cs"/>
              </a:rPr>
              <a:t>Loss</a:t>
            </a:r>
            <a:endParaRPr lang="zh-TW" altLang="en-US" sz="3413" kern="1200" dirty="0">
              <a:solidFill>
                <a:prstClr val="black"/>
              </a:solidFill>
              <a:latin typeface="Calibri" panose="020F0502020204030204"/>
              <a:cs typeface="+mn-cs"/>
            </a:endParaRPr>
          </a:p>
        </p:txBody>
      </p:sp>
      <p:sp>
        <p:nvSpPr>
          <p:cNvPr id="12" name="手繪多邊形 11"/>
          <p:cNvSpPr/>
          <p:nvPr/>
        </p:nvSpPr>
        <p:spPr>
          <a:xfrm>
            <a:off x="842430" y="2435390"/>
            <a:ext cx="5547189" cy="6432974"/>
          </a:xfrm>
          <a:custGeom>
            <a:avLst/>
            <a:gdLst>
              <a:gd name="connsiteX0" fmla="*/ 0 w 3899756"/>
              <a:gd name="connsiteY0" fmla="*/ 2050581 h 4527158"/>
              <a:gd name="connsiteX1" fmla="*/ 514350 w 3899756"/>
              <a:gd name="connsiteY1" fmla="*/ 2964981 h 4527158"/>
              <a:gd name="connsiteX2" fmla="*/ 1257300 w 3899756"/>
              <a:gd name="connsiteY2" fmla="*/ 3403131 h 4527158"/>
              <a:gd name="connsiteX3" fmla="*/ 1733550 w 3899756"/>
              <a:gd name="connsiteY3" fmla="*/ 4527081 h 4527158"/>
              <a:gd name="connsiteX4" fmla="*/ 2266950 w 3899756"/>
              <a:gd name="connsiteY4" fmla="*/ 3345981 h 4527158"/>
              <a:gd name="connsiteX5" fmla="*/ 2552700 w 3899756"/>
              <a:gd name="connsiteY5" fmla="*/ 2641131 h 4527158"/>
              <a:gd name="connsiteX6" fmla="*/ 3162300 w 3899756"/>
              <a:gd name="connsiteY6" fmla="*/ 2488731 h 4527158"/>
              <a:gd name="connsiteX7" fmla="*/ 3829050 w 3899756"/>
              <a:gd name="connsiteY7" fmla="*/ 374181 h 4527158"/>
              <a:gd name="connsiteX8" fmla="*/ 3848100 w 3899756"/>
              <a:gd name="connsiteY8" fmla="*/ 12231 h 4527158"/>
              <a:gd name="connsiteX0" fmla="*/ 0 w 3902334"/>
              <a:gd name="connsiteY0" fmla="*/ 2047495 h 4524072"/>
              <a:gd name="connsiteX1" fmla="*/ 514350 w 3902334"/>
              <a:gd name="connsiteY1" fmla="*/ 2961895 h 4524072"/>
              <a:gd name="connsiteX2" fmla="*/ 1257300 w 3902334"/>
              <a:gd name="connsiteY2" fmla="*/ 3400045 h 4524072"/>
              <a:gd name="connsiteX3" fmla="*/ 1733550 w 3902334"/>
              <a:gd name="connsiteY3" fmla="*/ 4523995 h 4524072"/>
              <a:gd name="connsiteX4" fmla="*/ 2266950 w 3902334"/>
              <a:gd name="connsiteY4" fmla="*/ 3342895 h 4524072"/>
              <a:gd name="connsiteX5" fmla="*/ 2552700 w 3902334"/>
              <a:gd name="connsiteY5" fmla="*/ 2638045 h 4524072"/>
              <a:gd name="connsiteX6" fmla="*/ 3124200 w 3902334"/>
              <a:gd name="connsiteY6" fmla="*/ 2323720 h 4524072"/>
              <a:gd name="connsiteX7" fmla="*/ 3829050 w 3902334"/>
              <a:gd name="connsiteY7" fmla="*/ 371095 h 4524072"/>
              <a:gd name="connsiteX8" fmla="*/ 3848100 w 3902334"/>
              <a:gd name="connsiteY8" fmla="*/ 9145 h 4524072"/>
              <a:gd name="connsiteX0" fmla="*/ 0 w 3900367"/>
              <a:gd name="connsiteY0" fmla="*/ 2046608 h 4523185"/>
              <a:gd name="connsiteX1" fmla="*/ 514350 w 3900367"/>
              <a:gd name="connsiteY1" fmla="*/ 2961008 h 4523185"/>
              <a:gd name="connsiteX2" fmla="*/ 1257300 w 3900367"/>
              <a:gd name="connsiteY2" fmla="*/ 3399158 h 4523185"/>
              <a:gd name="connsiteX3" fmla="*/ 1733550 w 3900367"/>
              <a:gd name="connsiteY3" fmla="*/ 4523108 h 4523185"/>
              <a:gd name="connsiteX4" fmla="*/ 2266950 w 3900367"/>
              <a:gd name="connsiteY4" fmla="*/ 3342008 h 4523185"/>
              <a:gd name="connsiteX5" fmla="*/ 2552700 w 3900367"/>
              <a:gd name="connsiteY5" fmla="*/ 2637158 h 4523185"/>
              <a:gd name="connsiteX6" fmla="*/ 3153228 w 3900367"/>
              <a:gd name="connsiteY6" fmla="*/ 2264775 h 4523185"/>
              <a:gd name="connsiteX7" fmla="*/ 3829050 w 3900367"/>
              <a:gd name="connsiteY7" fmla="*/ 370208 h 4523185"/>
              <a:gd name="connsiteX8" fmla="*/ 3848100 w 3900367"/>
              <a:gd name="connsiteY8" fmla="*/ 8258 h 452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67" h="4523185">
                <a:moveTo>
                  <a:pt x="0" y="2046608"/>
                </a:moveTo>
                <a:cubicBezTo>
                  <a:pt x="152400" y="2391095"/>
                  <a:pt x="304800" y="2735583"/>
                  <a:pt x="514350" y="2961008"/>
                </a:cubicBezTo>
                <a:cubicBezTo>
                  <a:pt x="723900" y="3186433"/>
                  <a:pt x="1054100" y="3138808"/>
                  <a:pt x="1257300" y="3399158"/>
                </a:cubicBezTo>
                <a:cubicBezTo>
                  <a:pt x="1460500" y="3659508"/>
                  <a:pt x="1565275" y="4532633"/>
                  <a:pt x="1733550" y="4523108"/>
                </a:cubicBezTo>
                <a:cubicBezTo>
                  <a:pt x="1901825" y="4513583"/>
                  <a:pt x="2130425" y="3656333"/>
                  <a:pt x="2266950" y="3342008"/>
                </a:cubicBezTo>
                <a:cubicBezTo>
                  <a:pt x="2403475" y="3027683"/>
                  <a:pt x="2404987" y="2816697"/>
                  <a:pt x="2552700" y="2637158"/>
                </a:cubicBezTo>
                <a:cubicBezTo>
                  <a:pt x="2700413" y="2457619"/>
                  <a:pt x="2940503" y="2642600"/>
                  <a:pt x="3153228" y="2264775"/>
                </a:cubicBezTo>
                <a:cubicBezTo>
                  <a:pt x="3365953" y="1886950"/>
                  <a:pt x="3713238" y="746294"/>
                  <a:pt x="3829050" y="370208"/>
                </a:cubicBezTo>
                <a:cubicBezTo>
                  <a:pt x="3944862" y="-5878"/>
                  <a:pt x="3895725" y="-17142"/>
                  <a:pt x="3848100" y="8258"/>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dirty="0">
              <a:solidFill>
                <a:prstClr val="white"/>
              </a:solidFill>
              <a:latin typeface="Calibri" panose="020F0502020204030204"/>
            </a:endParaRPr>
          </a:p>
        </p:txBody>
      </p:sp>
      <p:cxnSp>
        <p:nvCxnSpPr>
          <p:cNvPr id="14" name="直線單箭頭接點 13"/>
          <p:cNvCxnSpPr>
            <a:endCxn id="12" idx="0"/>
          </p:cNvCxnSpPr>
          <p:nvPr/>
        </p:nvCxnSpPr>
        <p:spPr>
          <a:xfrm flipH="1" flipV="1">
            <a:off x="842429" y="5346121"/>
            <a:ext cx="1162052" cy="1489850"/>
          </a:xfrm>
          <a:prstGeom prst="straightConnector1">
            <a:avLst/>
          </a:prstGeom>
          <a:ln w="381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a:stCxn id="12" idx="0"/>
            <a:endCxn id="12" idx="7"/>
          </p:cNvCxnSpPr>
          <p:nvPr/>
        </p:nvCxnSpPr>
        <p:spPr>
          <a:xfrm flipV="1">
            <a:off x="842429" y="2961907"/>
            <a:ext cx="5445760" cy="2384213"/>
          </a:xfrm>
          <a:prstGeom prst="straightConnector1">
            <a:avLst/>
          </a:prstGeom>
          <a:ln w="381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flipH="1">
            <a:off x="2048445" y="6782263"/>
            <a:ext cx="2239033" cy="53710"/>
          </a:xfrm>
          <a:prstGeom prst="straightConnector1">
            <a:avLst/>
          </a:prstGeom>
          <a:ln w="381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手繪多邊形 24"/>
          <p:cNvSpPr/>
          <p:nvPr/>
        </p:nvSpPr>
        <p:spPr>
          <a:xfrm>
            <a:off x="6810882" y="2579458"/>
            <a:ext cx="2546773" cy="2501486"/>
          </a:xfrm>
          <a:custGeom>
            <a:avLst/>
            <a:gdLst>
              <a:gd name="connsiteX0" fmla="*/ 0 w 1790700"/>
              <a:gd name="connsiteY0" fmla="*/ 1409700 h 1758857"/>
              <a:gd name="connsiteX1" fmla="*/ 304800 w 1790700"/>
              <a:gd name="connsiteY1" fmla="*/ 1663700 h 1758857"/>
              <a:gd name="connsiteX2" fmla="*/ 1790700 w 1790700"/>
              <a:gd name="connsiteY2" fmla="*/ 0 h 1758857"/>
            </a:gdLst>
            <a:ahLst/>
            <a:cxnLst>
              <a:cxn ang="0">
                <a:pos x="connsiteX0" y="connsiteY0"/>
              </a:cxn>
              <a:cxn ang="0">
                <a:pos x="connsiteX1" y="connsiteY1"/>
              </a:cxn>
              <a:cxn ang="0">
                <a:pos x="connsiteX2" y="connsiteY2"/>
              </a:cxn>
            </a:cxnLst>
            <a:rect l="l" t="t" r="r" b="b"/>
            <a:pathLst>
              <a:path w="1790700" h="1758857">
                <a:moveTo>
                  <a:pt x="0" y="1409700"/>
                </a:moveTo>
                <a:cubicBezTo>
                  <a:pt x="3175" y="1654175"/>
                  <a:pt x="6350" y="1898650"/>
                  <a:pt x="304800" y="1663700"/>
                </a:cubicBezTo>
                <a:cubicBezTo>
                  <a:pt x="603250" y="1428750"/>
                  <a:pt x="1196975" y="714375"/>
                  <a:pt x="1790700" y="0"/>
                </a:cubicBezTo>
              </a:path>
            </a:pathLst>
          </a:cu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28" name="手繪多邊形 27"/>
          <p:cNvSpPr/>
          <p:nvPr/>
        </p:nvSpPr>
        <p:spPr>
          <a:xfrm>
            <a:off x="6822468" y="4734997"/>
            <a:ext cx="5597104" cy="2161913"/>
          </a:xfrm>
          <a:custGeom>
            <a:avLst/>
            <a:gdLst>
              <a:gd name="connsiteX0" fmla="*/ 0 w 3935464"/>
              <a:gd name="connsiteY0" fmla="*/ 0 h 1520095"/>
              <a:gd name="connsiteX1" fmla="*/ 293298 w 3935464"/>
              <a:gd name="connsiteY1" fmla="*/ 672861 h 1520095"/>
              <a:gd name="connsiteX2" fmla="*/ 569344 w 3935464"/>
              <a:gd name="connsiteY2" fmla="*/ 1069676 h 1520095"/>
              <a:gd name="connsiteX3" fmla="*/ 1242204 w 3935464"/>
              <a:gd name="connsiteY3" fmla="*/ 1414732 h 1520095"/>
              <a:gd name="connsiteX4" fmla="*/ 3536830 w 3935464"/>
              <a:gd name="connsiteY4" fmla="*/ 1518249 h 1520095"/>
              <a:gd name="connsiteX5" fmla="*/ 3933645 w 3935464"/>
              <a:gd name="connsiteY5" fmla="*/ 1483744 h 1520095"/>
              <a:gd name="connsiteX6" fmla="*/ 3933645 w 3935464"/>
              <a:gd name="connsiteY6" fmla="*/ 1483744 h 152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464" h="1520095">
                <a:moveTo>
                  <a:pt x="0" y="0"/>
                </a:moveTo>
                <a:cubicBezTo>
                  <a:pt x="99203" y="247291"/>
                  <a:pt x="198407" y="494582"/>
                  <a:pt x="293298" y="672861"/>
                </a:cubicBezTo>
                <a:cubicBezTo>
                  <a:pt x="388189" y="851140"/>
                  <a:pt x="411193" y="946031"/>
                  <a:pt x="569344" y="1069676"/>
                </a:cubicBezTo>
                <a:cubicBezTo>
                  <a:pt x="727495" y="1193321"/>
                  <a:pt x="747623" y="1339970"/>
                  <a:pt x="1242204" y="1414732"/>
                </a:cubicBezTo>
                <a:cubicBezTo>
                  <a:pt x="1736785" y="1489494"/>
                  <a:pt x="3088257" y="1506747"/>
                  <a:pt x="3536830" y="1518249"/>
                </a:cubicBezTo>
                <a:cubicBezTo>
                  <a:pt x="3985403" y="1529751"/>
                  <a:pt x="3933645" y="1483744"/>
                  <a:pt x="3933645" y="1483744"/>
                </a:cubicBezTo>
                <a:lnTo>
                  <a:pt x="3933645" y="1483744"/>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29" name="手繪多邊形 28"/>
          <p:cNvSpPr/>
          <p:nvPr/>
        </p:nvSpPr>
        <p:spPr>
          <a:xfrm>
            <a:off x="6797931" y="4734997"/>
            <a:ext cx="5621642" cy="2510158"/>
          </a:xfrm>
          <a:custGeom>
            <a:avLst/>
            <a:gdLst>
              <a:gd name="connsiteX0" fmla="*/ 0 w 4071668"/>
              <a:gd name="connsiteY0" fmla="*/ 0 h 1961190"/>
              <a:gd name="connsiteX1" fmla="*/ 1086929 w 4071668"/>
              <a:gd name="connsiteY1" fmla="*/ 724619 h 1961190"/>
              <a:gd name="connsiteX2" fmla="*/ 3071004 w 4071668"/>
              <a:gd name="connsiteY2" fmla="*/ 1500996 h 1961190"/>
              <a:gd name="connsiteX3" fmla="*/ 3709359 w 4071668"/>
              <a:gd name="connsiteY3" fmla="*/ 1828800 h 1961190"/>
              <a:gd name="connsiteX4" fmla="*/ 3985404 w 4071668"/>
              <a:gd name="connsiteY4" fmla="*/ 1949570 h 1961190"/>
              <a:gd name="connsiteX5" fmla="*/ 4071668 w 4071668"/>
              <a:gd name="connsiteY5" fmla="*/ 1949570 h 19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1668" h="1961190">
                <a:moveTo>
                  <a:pt x="0" y="0"/>
                </a:moveTo>
                <a:cubicBezTo>
                  <a:pt x="287547" y="237226"/>
                  <a:pt x="575095" y="474453"/>
                  <a:pt x="1086929" y="724619"/>
                </a:cubicBezTo>
                <a:cubicBezTo>
                  <a:pt x="1598763" y="974785"/>
                  <a:pt x="2633932" y="1316966"/>
                  <a:pt x="3071004" y="1500996"/>
                </a:cubicBezTo>
                <a:cubicBezTo>
                  <a:pt x="3508076" y="1685026"/>
                  <a:pt x="3556959" y="1754038"/>
                  <a:pt x="3709359" y="1828800"/>
                </a:cubicBezTo>
                <a:cubicBezTo>
                  <a:pt x="3861759" y="1903562"/>
                  <a:pt x="3925019" y="1929442"/>
                  <a:pt x="3985404" y="1949570"/>
                </a:cubicBezTo>
                <a:cubicBezTo>
                  <a:pt x="4045789" y="1969698"/>
                  <a:pt x="4058728" y="1959634"/>
                  <a:pt x="4071668" y="1949570"/>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43008" name="手繪多邊形 43007"/>
          <p:cNvSpPr/>
          <p:nvPr/>
        </p:nvSpPr>
        <p:spPr>
          <a:xfrm>
            <a:off x="6847006" y="4784072"/>
            <a:ext cx="5569980" cy="2870871"/>
          </a:xfrm>
          <a:custGeom>
            <a:avLst/>
            <a:gdLst>
              <a:gd name="connsiteX0" fmla="*/ 0 w 3916392"/>
              <a:gd name="connsiteY0" fmla="*/ 0 h 2018581"/>
              <a:gd name="connsiteX1" fmla="*/ 879894 w 3916392"/>
              <a:gd name="connsiteY1" fmla="*/ 931653 h 2018581"/>
              <a:gd name="connsiteX2" fmla="*/ 2104845 w 3916392"/>
              <a:gd name="connsiteY2" fmla="*/ 1777041 h 2018581"/>
              <a:gd name="connsiteX3" fmla="*/ 3916392 w 3916392"/>
              <a:gd name="connsiteY3" fmla="*/ 2018581 h 2018581"/>
            </a:gdLst>
            <a:ahLst/>
            <a:cxnLst>
              <a:cxn ang="0">
                <a:pos x="connsiteX0" y="connsiteY0"/>
              </a:cxn>
              <a:cxn ang="0">
                <a:pos x="connsiteX1" y="connsiteY1"/>
              </a:cxn>
              <a:cxn ang="0">
                <a:pos x="connsiteX2" y="connsiteY2"/>
              </a:cxn>
              <a:cxn ang="0">
                <a:pos x="connsiteX3" y="connsiteY3"/>
              </a:cxn>
            </a:cxnLst>
            <a:rect l="l" t="t" r="r" b="b"/>
            <a:pathLst>
              <a:path w="3916392" h="2018581">
                <a:moveTo>
                  <a:pt x="0" y="0"/>
                </a:moveTo>
                <a:cubicBezTo>
                  <a:pt x="264543" y="317740"/>
                  <a:pt x="529087" y="635480"/>
                  <a:pt x="879894" y="931653"/>
                </a:cubicBezTo>
                <a:cubicBezTo>
                  <a:pt x="1230701" y="1227826"/>
                  <a:pt x="1598762" y="1595886"/>
                  <a:pt x="2104845" y="1777041"/>
                </a:cubicBezTo>
                <a:cubicBezTo>
                  <a:pt x="2610928" y="1958196"/>
                  <a:pt x="3263660" y="1988388"/>
                  <a:pt x="3916392" y="2018581"/>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34" name="文字方塊 33"/>
          <p:cNvSpPr txBox="1"/>
          <p:nvPr/>
        </p:nvSpPr>
        <p:spPr>
          <a:xfrm>
            <a:off x="3901760" y="7195577"/>
            <a:ext cx="1625600" cy="617541"/>
          </a:xfrm>
          <a:prstGeom prst="rect">
            <a:avLst/>
          </a:prstGeom>
          <a:noFill/>
        </p:spPr>
        <p:txBody>
          <a:bodyPr wrap="square" rtlCol="0">
            <a:spAutoFit/>
          </a:bodyPr>
          <a:lstStyle/>
          <a:p>
            <a:pPr defTabSz="650230" hangingPunct="1"/>
            <a:r>
              <a:rPr lang="en-US" altLang="zh-TW" sz="3413" kern="1200" dirty="0">
                <a:solidFill>
                  <a:prstClr val="black"/>
                </a:solidFill>
                <a:latin typeface="Calibri" panose="020F0502020204030204"/>
                <a:cs typeface="+mn-cs"/>
              </a:rPr>
              <a:t>Loss</a:t>
            </a:r>
            <a:endParaRPr lang="zh-TW" altLang="en-US" sz="3413" kern="1200" dirty="0">
              <a:solidFill>
                <a:prstClr val="black"/>
              </a:solidFill>
              <a:latin typeface="Calibri" panose="020F0502020204030204"/>
              <a:cs typeface="+mn-cs"/>
            </a:endParaRPr>
          </a:p>
        </p:txBody>
      </p:sp>
      <p:sp>
        <p:nvSpPr>
          <p:cNvPr id="43009" name="文字方塊 43008"/>
          <p:cNvSpPr txBox="1"/>
          <p:nvPr/>
        </p:nvSpPr>
        <p:spPr>
          <a:xfrm>
            <a:off x="8287912" y="3821132"/>
            <a:ext cx="3116244" cy="617541"/>
          </a:xfrm>
          <a:prstGeom prst="rect">
            <a:avLst/>
          </a:prstGeom>
          <a:noFill/>
        </p:spPr>
        <p:txBody>
          <a:bodyPr wrap="square" rtlCol="0">
            <a:spAutoFit/>
          </a:bodyPr>
          <a:lstStyle/>
          <a:p>
            <a:pPr algn="l" defTabSz="650230" hangingPunct="1"/>
            <a:r>
              <a:rPr lang="en-US" altLang="zh-TW" sz="3413" kern="1200" dirty="0">
                <a:solidFill>
                  <a:srgbClr val="FFC000"/>
                </a:solidFill>
                <a:latin typeface="Calibri" panose="020F0502020204030204"/>
                <a:cs typeface="+mn-cs"/>
              </a:rPr>
              <a:t>Very Large</a:t>
            </a:r>
            <a:endParaRPr lang="zh-TW" altLang="en-US" sz="3413" kern="1200" dirty="0">
              <a:solidFill>
                <a:srgbClr val="FFC000"/>
              </a:solidFill>
              <a:latin typeface="Calibri" panose="020F0502020204030204"/>
              <a:cs typeface="+mn-cs"/>
            </a:endParaRPr>
          </a:p>
        </p:txBody>
      </p:sp>
      <p:sp>
        <p:nvSpPr>
          <p:cNvPr id="36" name="文字方塊 35"/>
          <p:cNvSpPr txBox="1"/>
          <p:nvPr/>
        </p:nvSpPr>
        <p:spPr>
          <a:xfrm>
            <a:off x="7041792" y="6382190"/>
            <a:ext cx="1246120" cy="617541"/>
          </a:xfrm>
          <a:prstGeom prst="rect">
            <a:avLst/>
          </a:prstGeom>
          <a:noFill/>
        </p:spPr>
        <p:txBody>
          <a:bodyPr wrap="square" rtlCol="0">
            <a:spAutoFit/>
          </a:bodyPr>
          <a:lstStyle/>
          <a:p>
            <a:pPr algn="l" defTabSz="650230" hangingPunct="1"/>
            <a:r>
              <a:rPr lang="en-US" altLang="zh-TW" sz="3413" kern="1200" dirty="0">
                <a:solidFill>
                  <a:srgbClr val="00B050"/>
                </a:solidFill>
                <a:latin typeface="Calibri" panose="020F0502020204030204"/>
                <a:cs typeface="+mn-cs"/>
              </a:rPr>
              <a:t>Large</a:t>
            </a:r>
            <a:endParaRPr lang="zh-TW" altLang="en-US" sz="3413" kern="1200" dirty="0">
              <a:solidFill>
                <a:srgbClr val="00B050"/>
              </a:solidFill>
              <a:latin typeface="Calibri" panose="020F0502020204030204"/>
              <a:cs typeface="+mn-cs"/>
            </a:endParaRPr>
          </a:p>
        </p:txBody>
      </p:sp>
      <p:sp>
        <p:nvSpPr>
          <p:cNvPr id="38" name="文字方塊 37"/>
          <p:cNvSpPr txBox="1"/>
          <p:nvPr/>
        </p:nvSpPr>
        <p:spPr>
          <a:xfrm>
            <a:off x="9512371" y="5487657"/>
            <a:ext cx="1246120" cy="617541"/>
          </a:xfrm>
          <a:prstGeom prst="rect">
            <a:avLst/>
          </a:prstGeom>
          <a:noFill/>
        </p:spPr>
        <p:txBody>
          <a:bodyPr wrap="square" rtlCol="0">
            <a:spAutoFit/>
          </a:bodyPr>
          <a:lstStyle/>
          <a:p>
            <a:pPr algn="l" defTabSz="650230" hangingPunct="1"/>
            <a:r>
              <a:rPr lang="en-US" altLang="zh-TW" sz="3413" kern="1200" dirty="0">
                <a:solidFill>
                  <a:srgbClr val="0000FF"/>
                </a:solidFill>
                <a:latin typeface="Calibri" panose="020F0502020204030204"/>
                <a:cs typeface="+mn-cs"/>
              </a:rPr>
              <a:t>small</a:t>
            </a:r>
            <a:endParaRPr lang="zh-TW" altLang="en-US" sz="3413" kern="1200" dirty="0">
              <a:solidFill>
                <a:srgbClr val="0000FF"/>
              </a:solidFill>
              <a:latin typeface="Calibri" panose="020F0502020204030204"/>
              <a:cs typeface="+mn-cs"/>
            </a:endParaRPr>
          </a:p>
        </p:txBody>
      </p:sp>
      <p:sp>
        <p:nvSpPr>
          <p:cNvPr id="39" name="文字方塊 38"/>
          <p:cNvSpPr txBox="1"/>
          <p:nvPr/>
        </p:nvSpPr>
        <p:spPr>
          <a:xfrm>
            <a:off x="8068161" y="7140750"/>
            <a:ext cx="2061990" cy="617541"/>
          </a:xfrm>
          <a:prstGeom prst="rect">
            <a:avLst/>
          </a:prstGeom>
          <a:noFill/>
        </p:spPr>
        <p:txBody>
          <a:bodyPr wrap="square" rtlCol="0">
            <a:spAutoFit/>
          </a:bodyPr>
          <a:lstStyle/>
          <a:p>
            <a:pPr algn="l" defTabSz="650230" hangingPunct="1"/>
            <a:r>
              <a:rPr lang="en-US" altLang="zh-TW" sz="3413" kern="1200" dirty="0">
                <a:solidFill>
                  <a:srgbClr val="FF0000"/>
                </a:solidFill>
                <a:latin typeface="Calibri" panose="020F0502020204030204"/>
                <a:cs typeface="+mn-cs"/>
              </a:rPr>
              <a:t>Just make</a:t>
            </a:r>
            <a:endParaRPr lang="zh-TW" altLang="en-US" sz="3413" kern="1200" dirty="0">
              <a:solidFill>
                <a:srgbClr val="FF0000"/>
              </a:solidFill>
              <a:latin typeface="Calibri" panose="020F0502020204030204"/>
              <a:cs typeface="+mn-cs"/>
            </a:endParaRPr>
          </a:p>
        </p:txBody>
      </p:sp>
      <p:graphicFrame>
        <p:nvGraphicFramePr>
          <p:cNvPr id="21" name="Object 12"/>
          <p:cNvGraphicFramePr>
            <a:graphicFrameLocks noChangeAspect="1"/>
          </p:cNvGraphicFramePr>
          <p:nvPr>
            <p:extLst/>
          </p:nvPr>
        </p:nvGraphicFramePr>
        <p:xfrm>
          <a:off x="7021689" y="498970"/>
          <a:ext cx="4497493" cy="815057"/>
        </p:xfrm>
        <a:graphic>
          <a:graphicData uri="http://schemas.openxmlformats.org/presentationml/2006/ole">
            <mc:AlternateContent xmlns:mc="http://schemas.openxmlformats.org/markup-compatibility/2006">
              <mc:Choice xmlns:v="urn:schemas-microsoft-com:vml" Requires="v">
                <p:oleObj spid="_x0000_s76804" name="方程式" r:id="rId4" imgW="1257120" imgH="228600" progId="Equation.3">
                  <p:embed/>
                </p:oleObj>
              </mc:Choice>
              <mc:Fallback>
                <p:oleObj name="方程式" r:id="rId4" imgW="1257120" imgH="228600" progId="Equation.3">
                  <p:embed/>
                  <p:pic>
                    <p:nvPicPr>
                      <p:cNvPr id="21" name="Object 12"/>
                      <p:cNvPicPr>
                        <a:picLocks noChangeAspect="1" noChangeArrowheads="1"/>
                      </p:cNvPicPr>
                      <p:nvPr/>
                    </p:nvPicPr>
                    <p:blipFill>
                      <a:blip r:embed="rId5"/>
                      <a:srcRect/>
                      <a:stretch>
                        <a:fillRect/>
                      </a:stretch>
                    </p:blipFill>
                    <p:spPr bwMode="auto">
                      <a:xfrm>
                        <a:off x="7021689" y="498970"/>
                        <a:ext cx="4497493" cy="815057"/>
                      </a:xfrm>
                      <a:prstGeom prst="rect">
                        <a:avLst/>
                      </a:prstGeom>
                      <a:noFill/>
                      <a:extLst/>
                    </p:spPr>
                  </p:pic>
                </p:oleObj>
              </mc:Fallback>
            </mc:AlternateContent>
          </a:graphicData>
        </a:graphic>
      </p:graphicFrame>
      <p:sp>
        <p:nvSpPr>
          <p:cNvPr id="22" name="內容版面配置區 2"/>
          <p:cNvSpPr txBox="1">
            <a:spLocks/>
          </p:cNvSpPr>
          <p:nvPr/>
        </p:nvSpPr>
        <p:spPr>
          <a:xfrm>
            <a:off x="5869031" y="1415383"/>
            <a:ext cx="7309138" cy="1001446"/>
          </a:xfrm>
          <a:prstGeom prst="rect">
            <a:avLst/>
          </a:prstGeom>
        </p:spPr>
        <p:txBody>
          <a:bodyPr vert="horz" lIns="130048" tIns="65024" rIns="130048" bIns="65024"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1300460">
              <a:spcBef>
                <a:spcPts val="1422"/>
              </a:spcBef>
              <a:buNone/>
            </a:pPr>
            <a:r>
              <a:rPr lang="en-US" altLang="zh-TW" sz="3982" dirty="0">
                <a:solidFill>
                  <a:prstClr val="black"/>
                </a:solidFill>
                <a:latin typeface="Calibri" panose="020F0502020204030204"/>
              </a:rPr>
              <a:t>Set the learning rate </a:t>
            </a:r>
            <a:r>
              <a:rPr lang="el-GR" altLang="zh-TW" sz="3982" dirty="0">
                <a:solidFill>
                  <a:prstClr val="black"/>
                </a:solidFill>
                <a:latin typeface="Calibri" panose="020F0502020204030204"/>
              </a:rPr>
              <a:t>η</a:t>
            </a:r>
            <a:r>
              <a:rPr lang="en-US" altLang="zh-TW" sz="3982" dirty="0">
                <a:solidFill>
                  <a:prstClr val="black"/>
                </a:solidFill>
                <a:latin typeface="Calibri" panose="020F0502020204030204"/>
              </a:rPr>
              <a:t> carefully</a:t>
            </a:r>
            <a:endParaRPr lang="zh-TW" altLang="en-US" sz="3982" dirty="0">
              <a:solidFill>
                <a:prstClr val="black"/>
              </a:solidFill>
              <a:latin typeface="Calibri" panose="020F0502020204030204"/>
            </a:endParaRPr>
          </a:p>
        </p:txBody>
      </p:sp>
      <p:sp>
        <p:nvSpPr>
          <p:cNvPr id="3" name="矩形 2"/>
          <p:cNvSpPr/>
          <p:nvPr/>
        </p:nvSpPr>
        <p:spPr>
          <a:xfrm>
            <a:off x="365515" y="2579457"/>
            <a:ext cx="5757538" cy="1667957"/>
          </a:xfrm>
          <a:prstGeom prst="rect">
            <a:avLst/>
          </a:prstGeom>
        </p:spPr>
        <p:txBody>
          <a:bodyPr wrap="square">
            <a:spAutoFit/>
          </a:bodyPr>
          <a:lstStyle/>
          <a:p>
            <a:pPr algn="l" defTabSz="650230" hangingPunct="1"/>
            <a:r>
              <a:rPr lang="en-US" altLang="zh-TW" sz="3413" kern="1200" dirty="0">
                <a:solidFill>
                  <a:prstClr val="black"/>
                </a:solidFill>
                <a:latin typeface="Calibri" panose="020F0502020204030204"/>
                <a:cs typeface="+mn-cs"/>
              </a:rPr>
              <a:t>If there are more than three parameters, you cannot visualize this.</a:t>
            </a:r>
            <a:endParaRPr lang="zh-TW" altLang="en-US" sz="3413" kern="1200" dirty="0">
              <a:solidFill>
                <a:prstClr val="black"/>
              </a:solidFill>
              <a:latin typeface="Calibri" panose="020F0502020204030204"/>
              <a:cs typeface="+mn-cs"/>
            </a:endParaRPr>
          </a:p>
        </p:txBody>
      </p:sp>
      <p:sp>
        <p:nvSpPr>
          <p:cNvPr id="23" name="矩形 22"/>
          <p:cNvSpPr/>
          <p:nvPr/>
        </p:nvSpPr>
        <p:spPr>
          <a:xfrm>
            <a:off x="6123052" y="8724152"/>
            <a:ext cx="6766370" cy="617541"/>
          </a:xfrm>
          <a:prstGeom prst="rect">
            <a:avLst/>
          </a:prstGeom>
        </p:spPr>
        <p:txBody>
          <a:bodyPr wrap="square">
            <a:spAutoFit/>
          </a:bodyPr>
          <a:lstStyle/>
          <a:p>
            <a:pPr defTabSz="650230" hangingPunct="1"/>
            <a:r>
              <a:rPr lang="en-US" altLang="zh-TW" sz="3413" kern="1200" dirty="0">
                <a:solidFill>
                  <a:srgbClr val="FF0000"/>
                </a:solidFill>
                <a:latin typeface="Calibri" panose="020F0502020204030204"/>
                <a:cs typeface="+mn-cs"/>
              </a:rPr>
              <a:t>But you can always visualize this.</a:t>
            </a:r>
            <a:endParaRPr lang="zh-TW" altLang="en-US" sz="3413" kern="1200" dirty="0">
              <a:solidFill>
                <a:srgbClr val="FF0000"/>
              </a:solidFill>
              <a:latin typeface="Calibri" panose="020F0502020204030204"/>
              <a:cs typeface="+mn-cs"/>
            </a:endParaRPr>
          </a:p>
        </p:txBody>
      </p:sp>
      <p:cxnSp>
        <p:nvCxnSpPr>
          <p:cNvPr id="24" name="直線單箭頭接點 23"/>
          <p:cNvCxnSpPr>
            <a:stCxn id="12" idx="1"/>
          </p:cNvCxnSpPr>
          <p:nvPr/>
        </p:nvCxnSpPr>
        <p:spPr>
          <a:xfrm flipH="1" flipV="1">
            <a:off x="857638" y="5364682"/>
            <a:ext cx="716311" cy="1281919"/>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a:stCxn id="12" idx="2"/>
          </p:cNvCxnSpPr>
          <p:nvPr/>
        </p:nvCxnSpPr>
        <p:spPr>
          <a:xfrm flipH="1" flipV="1">
            <a:off x="1535592" y="6646603"/>
            <a:ext cx="1094997" cy="623145"/>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a:stCxn id="12" idx="3"/>
          </p:cNvCxnSpPr>
          <p:nvPr/>
        </p:nvCxnSpPr>
        <p:spPr>
          <a:xfrm flipH="1" flipV="1">
            <a:off x="2605163" y="7245156"/>
            <a:ext cx="702760" cy="1623098"/>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p:nvPr/>
        </p:nvCxnSpPr>
        <p:spPr>
          <a:xfrm flipH="1" flipV="1">
            <a:off x="741672" y="5421380"/>
            <a:ext cx="373365" cy="798126"/>
          </a:xfrm>
          <a:prstGeom prst="straightConnector1">
            <a:avLst/>
          </a:prstGeom>
          <a:ln w="38100">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H="1" flipV="1">
            <a:off x="1105062" y="6220988"/>
            <a:ext cx="386567" cy="606444"/>
          </a:xfrm>
          <a:prstGeom prst="straightConnector1">
            <a:avLst/>
          </a:prstGeom>
          <a:ln w="38100">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flipH="1" flipV="1">
            <a:off x="1481409" y="6804020"/>
            <a:ext cx="487135" cy="336730"/>
          </a:xfrm>
          <a:prstGeom prst="straightConnector1">
            <a:avLst/>
          </a:prstGeom>
          <a:ln w="38100">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p:nvPr/>
        </p:nvCxnSpPr>
        <p:spPr>
          <a:xfrm flipH="1" flipV="1">
            <a:off x="1901182" y="7083651"/>
            <a:ext cx="563190" cy="273920"/>
          </a:xfrm>
          <a:prstGeom prst="straightConnector1">
            <a:avLst/>
          </a:prstGeom>
          <a:ln w="38100">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p:nvPr/>
        </p:nvCxnSpPr>
        <p:spPr>
          <a:xfrm flipV="1">
            <a:off x="2029019" y="6585010"/>
            <a:ext cx="2234635" cy="61483"/>
          </a:xfrm>
          <a:prstGeom prst="straightConnector1">
            <a:avLst/>
          </a:prstGeom>
          <a:ln w="381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2209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300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30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animBg="1"/>
      <p:bldP spid="25" grpId="0" animBg="1"/>
      <p:bldP spid="28" grpId="0" animBg="1"/>
      <p:bldP spid="29" grpId="0" animBg="1"/>
      <p:bldP spid="43008" grpId="0" animBg="1"/>
      <p:bldP spid="34" grpId="0"/>
      <p:bldP spid="43009" grpId="0"/>
      <p:bldP spid="36" grpId="0"/>
      <p:bldP spid="38" grpId="0"/>
      <p:bldP spid="39" grpId="0"/>
      <p:bldP spid="3" grpId="0"/>
      <p:bldP spid="2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Adaptive Learning Rates</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ormAutofit/>
              </a:bodyPr>
              <a:lstStyle/>
              <a:p>
                <a:pPr marL="325115" lvl="1">
                  <a:spcBef>
                    <a:spcPts val="1422"/>
                  </a:spcBef>
                </a:pPr>
                <a:r>
                  <a:rPr lang="en-US" altLang="zh-TW" sz="3982" dirty="0"/>
                  <a:t>Popular &amp; Simple Idea: Reduce the learning rate by some factor every few epochs.</a:t>
                </a:r>
              </a:p>
              <a:p>
                <a:pPr lvl="1"/>
                <a:r>
                  <a:rPr lang="en-US" altLang="zh-TW" dirty="0"/>
                  <a:t>At the beginning, we are far from the destination, so we use larger learning rate</a:t>
                </a:r>
              </a:p>
              <a:p>
                <a:pPr lvl="1"/>
                <a:r>
                  <a:rPr lang="en-US" altLang="zh-TW" dirty="0"/>
                  <a:t>After several epochs, we are close to the destination, so we reduce the learning rate</a:t>
                </a:r>
              </a:p>
              <a:p>
                <a:pPr lvl="1"/>
                <a:r>
                  <a:rPr lang="en-US" altLang="zh-TW" dirty="0"/>
                  <a:t>E.g. 1/t decay: </a:t>
                </a:r>
                <a14:m>
                  <m:oMath xmlns:m="http://schemas.openxmlformats.org/officeDocument/2006/math">
                    <m:sSup>
                      <m:sSupPr>
                        <m:ctrlPr>
                          <a:rPr lang="en-US" altLang="zh-TW" i="1" smtClean="0">
                            <a:latin typeface="Cambria Math" panose="02040503050406030204" pitchFamily="18" charset="0"/>
                          </a:rPr>
                        </m:ctrlPr>
                      </m:sSupPr>
                      <m:e>
                        <m:r>
                          <a:rPr lang="zh-TW" altLang="en-US" i="1" smtClean="0">
                            <a:latin typeface="Cambria Math" panose="02040503050406030204" pitchFamily="18" charset="0"/>
                          </a:rPr>
                          <m:t>𝜂</m:t>
                        </m:r>
                      </m:e>
                      <m:sup>
                        <m:r>
                          <a:rPr lang="en-US" altLang="zh-TW" b="0" i="1" smtClean="0">
                            <a:latin typeface="Cambria Math" panose="02040503050406030204" pitchFamily="18" charset="0"/>
                          </a:rPr>
                          <m:t>𝑡</m:t>
                        </m:r>
                      </m:sup>
                    </m:sSup>
                    <m:r>
                      <a:rPr lang="en-US" altLang="zh-TW" b="0" i="1" smtClean="0">
                        <a:latin typeface="Cambria Math" panose="02040503050406030204" pitchFamily="18" charset="0"/>
                      </a:rPr>
                      <m:t>=</m:t>
                    </m:r>
                    <m:f>
                      <m:fPr>
                        <m:type m:val="lin"/>
                        <m:ctrlPr>
                          <a:rPr lang="en-US" altLang="zh-TW" b="0" i="1" smtClean="0">
                            <a:latin typeface="Cambria Math" panose="02040503050406030204" pitchFamily="18" charset="0"/>
                          </a:rPr>
                        </m:ctrlPr>
                      </m:fPr>
                      <m:num>
                        <m:r>
                          <a:rPr lang="zh-TW" altLang="en-US" b="0" i="1" smtClean="0">
                            <a:latin typeface="Cambria Math" panose="02040503050406030204" pitchFamily="18" charset="0"/>
                          </a:rPr>
                          <m:t>𝜂</m:t>
                        </m:r>
                      </m:num>
                      <m:den>
                        <m:rad>
                          <m:radPr>
                            <m:degHide m:val="on"/>
                            <m:ctrlPr>
                              <a:rPr lang="zh-TW" altLang="en-US" b="0" i="1" smtClean="0">
                                <a:latin typeface="Cambria Math" panose="02040503050406030204" pitchFamily="18" charset="0"/>
                              </a:rPr>
                            </m:ctrlPr>
                          </m:radPr>
                          <m:deg/>
                          <m:e>
                            <m:r>
                              <a:rPr lang="en-US" altLang="zh-TW" b="0" i="1" smtClean="0">
                                <a:latin typeface="Cambria Math" panose="02040503050406030204" pitchFamily="18" charset="0"/>
                              </a:rPr>
                              <m:t>𝑡</m:t>
                            </m:r>
                            <m:r>
                              <a:rPr lang="en-US" altLang="zh-TW" b="0" i="1" smtClean="0">
                                <a:latin typeface="Cambria Math" panose="02040503050406030204" pitchFamily="18" charset="0"/>
                              </a:rPr>
                              <m:t>+1</m:t>
                            </m:r>
                          </m:e>
                        </m:rad>
                      </m:den>
                    </m:f>
                  </m:oMath>
                </a14:m>
                <a:endParaRPr lang="en-US" altLang="zh-TW" dirty="0"/>
              </a:p>
              <a:p>
                <a:r>
                  <a:rPr lang="en-US" altLang="zh-TW" dirty="0"/>
                  <a:t>Learning rate cannot be one-size-fits-all</a:t>
                </a:r>
              </a:p>
              <a:p>
                <a:pPr lvl="1"/>
                <a:r>
                  <a:rPr lang="en-US" altLang="zh-TW" sz="3982" dirty="0">
                    <a:solidFill>
                      <a:srgbClr val="0000FF"/>
                    </a:solidFill>
                  </a:rPr>
                  <a:t>Giving different parameters different learning rates </a:t>
                </a:r>
              </a:p>
              <a:p>
                <a:pPr lvl="1"/>
                <a:endParaRPr lang="en-US" altLang="zh-TW" dirty="0"/>
              </a:p>
              <a:p>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rotWithShape="0">
                <a:blip r:embed="rId3"/>
                <a:stretch>
                  <a:fillRect l="-1391" t="-2241" r="-92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124978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p:cNvPicPr>
          <p:nvPr/>
        </p:nvPicPr>
        <p:blipFill>
          <a:blip r:embed="rId2">
            <a:extLst>
              <a:ext uri="{28A0092B-C50C-407E-A947-70E740481C1C}">
                <a14:useLocalDpi xmlns:a14="http://schemas.microsoft.com/office/drawing/2010/main" val="0"/>
              </a:ext>
            </a:extLst>
          </a:blip>
          <a:stretch>
            <a:fillRect/>
          </a:stretch>
        </p:blipFill>
        <p:spPr>
          <a:xfrm>
            <a:off x="-18033" y="0"/>
            <a:ext cx="13004800" cy="9753600"/>
          </a:xfrm>
          <a:prstGeom prst="rect">
            <a:avLst/>
          </a:prstGeom>
        </p:spPr>
      </p:pic>
      <p:sp>
        <p:nvSpPr>
          <p:cNvPr id="3" name="TextBox 2"/>
          <p:cNvSpPr txBox="1"/>
          <p:nvPr/>
        </p:nvSpPr>
        <p:spPr>
          <a:xfrm>
            <a:off x="497209" y="482808"/>
            <a:ext cx="67326" cy="192360"/>
          </a:xfrm>
          <a:prstGeom prst="rect">
            <a:avLst/>
          </a:prstGeom>
          <a:noFill/>
        </p:spPr>
        <p:txBody>
          <a:bodyPr vert="horz" wrap="none" lIns="0" tIns="0" rIns="0" bIns="0" rtlCol="0">
            <a:spAutoFit/>
          </a:bodyPr>
          <a:lstStyle/>
          <a:p>
            <a:pPr>
              <a:lnSpc>
                <a:spcPts val="1500"/>
              </a:lnSpc>
            </a:pPr>
            <a:r>
              <a:rPr lang="en-US" altLang="zh-CN" sz="1500">
                <a:solidFill>
                  <a:srgbClr val="FFFFFF"/>
                </a:solidFill>
                <a:latin typeface="Times New Roman"/>
              </a:rPr>
              <a:t>•</a:t>
            </a:r>
            <a:endParaRPr lang="zh-CN" altLang="en-US" sz="1500">
              <a:solidFill>
                <a:srgbClr val="FFFFFF"/>
              </a:solidFill>
              <a:latin typeface="Times New Roman"/>
            </a:endParaRPr>
          </a:p>
        </p:txBody>
      </p:sp>
      <p:sp>
        <p:nvSpPr>
          <p:cNvPr id="4" name="TextBox 3"/>
          <p:cNvSpPr txBox="1"/>
          <p:nvPr/>
        </p:nvSpPr>
        <p:spPr>
          <a:xfrm>
            <a:off x="24828" y="44569"/>
            <a:ext cx="2051845"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深度前馈神经网络</a:t>
            </a:r>
          </a:p>
        </p:txBody>
      </p:sp>
      <p:sp>
        <p:nvSpPr>
          <p:cNvPr id="5" name="TextBox 4"/>
          <p:cNvSpPr txBox="1"/>
          <p:nvPr/>
        </p:nvSpPr>
        <p:spPr>
          <a:xfrm>
            <a:off x="558285" y="434548"/>
            <a:ext cx="1538884"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两层神经网络</a:t>
            </a:r>
          </a:p>
        </p:txBody>
      </p:sp>
      <p:sp>
        <p:nvSpPr>
          <p:cNvPr id="6" name="TextBox 5"/>
          <p:cNvSpPr txBox="1"/>
          <p:nvPr/>
        </p:nvSpPr>
        <p:spPr>
          <a:xfrm>
            <a:off x="-18033" y="691028"/>
            <a:ext cx="12571030" cy="3077766"/>
          </a:xfrm>
          <a:prstGeom prst="rect">
            <a:avLst/>
          </a:prstGeom>
          <a:noFill/>
        </p:spPr>
        <p:txBody>
          <a:bodyPr vert="horz" wrap="square" lIns="0" tIns="0" rIns="0" bIns="0" rtlCol="0">
            <a:spAutoFit/>
          </a:bodyPr>
          <a:lstStyle/>
          <a:p>
            <a:pPr algn="l">
              <a:lnSpc>
                <a:spcPts val="8000"/>
              </a:lnSpc>
            </a:pPr>
            <a:r>
              <a:rPr lang="zh-CN" altLang="en-US" sz="3200" dirty="0">
                <a:solidFill>
                  <a:srgbClr val="000000"/>
                </a:solidFill>
                <a:latin typeface="微软雅黑"/>
              </a:rPr>
              <a:t>隐藏层的激活函数为：</a:t>
            </a:r>
            <a:endParaRPr lang="en-US" altLang="zh-CN" sz="3200" dirty="0">
              <a:solidFill>
                <a:srgbClr val="000000"/>
              </a:solidFill>
              <a:latin typeface="微软雅黑"/>
            </a:endParaRPr>
          </a:p>
          <a:p>
            <a:pPr algn="l">
              <a:lnSpc>
                <a:spcPts val="8000"/>
              </a:lnSpc>
            </a:pPr>
            <a:r>
              <a:rPr lang="en-US" altLang="zh-CN" sz="3200" dirty="0" err="1">
                <a:solidFill>
                  <a:srgbClr val="000000"/>
                </a:solidFill>
                <a:latin typeface="微软雅黑"/>
              </a:rPr>
              <a:t>ReLU</a:t>
            </a:r>
            <a:r>
              <a:rPr lang="zh-CN" altLang="en-US" sz="3200" dirty="0">
                <a:solidFill>
                  <a:srgbClr val="000000"/>
                </a:solidFill>
                <a:latin typeface="微软雅黑"/>
              </a:rPr>
              <a:t>（整流线性单元）</a:t>
            </a:r>
            <a:endParaRPr lang="en-US" altLang="zh-CN" sz="3200" dirty="0">
              <a:solidFill>
                <a:srgbClr val="000000"/>
              </a:solidFill>
              <a:latin typeface="微软雅黑"/>
            </a:endParaRPr>
          </a:p>
          <a:p>
            <a:pPr algn="l">
              <a:lnSpc>
                <a:spcPts val="8000"/>
              </a:lnSpc>
            </a:pPr>
            <a:r>
              <a:rPr lang="en-US" altLang="zh-CN" sz="3200" dirty="0">
                <a:latin typeface="微软雅黑"/>
              </a:rPr>
              <a:t>g</a:t>
            </a:r>
            <a:r>
              <a:rPr lang="zh-CN" altLang="en-US" sz="3200" dirty="0">
                <a:latin typeface="微软雅黑"/>
              </a:rPr>
              <a:t>（</a:t>
            </a:r>
            <a:r>
              <a:rPr lang="en-US" altLang="zh-CN" sz="3200" dirty="0">
                <a:latin typeface="微软雅黑"/>
              </a:rPr>
              <a:t>z</a:t>
            </a:r>
            <a:r>
              <a:rPr lang="zh-CN" altLang="en-US" sz="3200" dirty="0">
                <a:latin typeface="微软雅黑"/>
              </a:rPr>
              <a:t>）</a:t>
            </a:r>
            <a:r>
              <a:rPr lang="en-US" altLang="zh-CN" sz="3200" dirty="0">
                <a:latin typeface="微软雅黑"/>
              </a:rPr>
              <a:t>=max{0</a:t>
            </a:r>
            <a:r>
              <a:rPr lang="zh-CN" altLang="en-US" sz="3200" dirty="0">
                <a:latin typeface="微软雅黑"/>
              </a:rPr>
              <a:t>，</a:t>
            </a:r>
            <a:r>
              <a:rPr lang="en-US" altLang="zh-CN" sz="3200" dirty="0">
                <a:latin typeface="微软雅黑"/>
              </a:rPr>
              <a:t>z}</a:t>
            </a:r>
            <a:endParaRPr lang="en-US" altLang="zh-CN" sz="3200" dirty="0">
              <a:solidFill>
                <a:srgbClr val="000000"/>
              </a:solidFill>
              <a:latin typeface="微软雅黑"/>
            </a:endParaRPr>
          </a:p>
        </p:txBody>
      </p:sp>
      <p:pic>
        <p:nvPicPr>
          <p:cNvPr id="28" name="图片 27">
            <a:extLst>
              <a:ext uri="{FF2B5EF4-FFF2-40B4-BE49-F238E27FC236}">
                <a16:creationId xmlns:a16="http://schemas.microsoft.com/office/drawing/2014/main" id="{8B2886B9-188E-4060-926E-EDD2D69C3C24}"/>
              </a:ext>
            </a:extLst>
          </p:cNvPr>
          <p:cNvPicPr>
            <a:picLocks noChangeAspect="1"/>
          </p:cNvPicPr>
          <p:nvPr/>
        </p:nvPicPr>
        <p:blipFill>
          <a:blip r:embed="rId3"/>
          <a:stretch>
            <a:fillRect/>
          </a:stretch>
        </p:blipFill>
        <p:spPr>
          <a:xfrm>
            <a:off x="7498129" y="924974"/>
            <a:ext cx="5054868" cy="4350784"/>
          </a:xfrm>
          <a:prstGeom prst="rect">
            <a:avLst/>
          </a:prstGeom>
        </p:spPr>
      </p:pic>
      <p:pic>
        <p:nvPicPr>
          <p:cNvPr id="7" name="图片 6">
            <a:extLst>
              <a:ext uri="{FF2B5EF4-FFF2-40B4-BE49-F238E27FC236}">
                <a16:creationId xmlns:a16="http://schemas.microsoft.com/office/drawing/2014/main" id="{5CADB4F4-01D0-478D-86F4-524A14F1C6F4}"/>
              </a:ext>
            </a:extLst>
          </p:cNvPr>
          <p:cNvPicPr>
            <a:picLocks noChangeAspect="1"/>
          </p:cNvPicPr>
          <p:nvPr/>
        </p:nvPicPr>
        <p:blipFill>
          <a:blip r:embed="rId4"/>
          <a:stretch>
            <a:fillRect/>
          </a:stretch>
        </p:blipFill>
        <p:spPr>
          <a:xfrm>
            <a:off x="274635" y="4459820"/>
            <a:ext cx="6896186" cy="4577249"/>
          </a:xfrm>
          <a:prstGeom prst="rect">
            <a:avLst/>
          </a:prstGeom>
        </p:spPr>
      </p:pic>
    </p:spTree>
    <p:extLst>
      <p:ext uri="{BB962C8B-B14F-4D97-AF65-F5344CB8AC3E}">
        <p14:creationId xmlns:p14="http://schemas.microsoft.com/office/powerpoint/2010/main" val="11248341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Adagrad</a:t>
            </a:r>
            <a:endParaRPr lang="zh-TW" altLang="en-US" dirty="0"/>
          </a:p>
        </p:txBody>
      </p:sp>
      <p:sp>
        <p:nvSpPr>
          <p:cNvPr id="3" name="內容版面配置區 2"/>
          <p:cNvSpPr>
            <a:spLocks noGrp="1"/>
          </p:cNvSpPr>
          <p:nvPr>
            <p:ph idx="1"/>
          </p:nvPr>
        </p:nvSpPr>
        <p:spPr/>
        <p:txBody>
          <a:bodyPr/>
          <a:lstStyle/>
          <a:p>
            <a:r>
              <a:rPr lang="en-US" altLang="zh-TW" dirty="0"/>
              <a:t>Divide the learning rate of each parameter by the  </a:t>
            </a:r>
            <a:r>
              <a:rPr lang="en-US" altLang="zh-TW" b="1" i="1" dirty="0"/>
              <a:t> root mean square of its previous derivatives</a:t>
            </a:r>
          </a:p>
          <a:p>
            <a:pPr marL="0" indent="0">
              <a:buNone/>
            </a:pPr>
            <a:endParaRPr lang="zh-TW" altLang="en-US" dirty="0"/>
          </a:p>
        </p:txBody>
      </p:sp>
      <mc:AlternateContent xmlns:mc="http://schemas.openxmlformats.org/markup-compatibility/2006">
        <mc:Choice xmlns:a14="http://schemas.microsoft.com/office/drawing/2010/main" Requires="a14">
          <p:sp>
            <p:nvSpPr>
              <p:cNvPr id="6" name="文字方塊 5"/>
              <p:cNvSpPr txBox="1"/>
              <p:nvPr/>
            </p:nvSpPr>
            <p:spPr>
              <a:xfrm>
                <a:off x="6377814" y="6598181"/>
                <a:ext cx="6072475" cy="1930721"/>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l" defTabSz="650230" hangingPunct="1"/>
                <a14:m>
                  <m:oMath xmlns:m="http://schemas.openxmlformats.org/officeDocument/2006/math">
                    <m:sSup>
                      <m:sSupPr>
                        <m:ctrlPr>
                          <a:rPr lang="en-US" altLang="zh-TW" sz="3982" i="1" kern="1200">
                            <a:solidFill>
                              <a:prstClr val="white"/>
                            </a:solidFill>
                            <a:latin typeface="Cambria Math" panose="02040503050406030204" pitchFamily="18" charset="0"/>
                          </a:rPr>
                        </m:ctrlPr>
                      </m:sSupPr>
                      <m:e>
                        <m:r>
                          <a:rPr lang="zh-TW" altLang="en-US" sz="3982" i="1" kern="1200">
                            <a:solidFill>
                              <a:prstClr val="white"/>
                            </a:solidFill>
                            <a:latin typeface="Cambria Math" panose="02040503050406030204" pitchFamily="18" charset="0"/>
                          </a:rPr>
                          <m:t>𝜎</m:t>
                        </m:r>
                      </m:e>
                      <m:sup>
                        <m:r>
                          <a:rPr lang="en-US" altLang="zh-TW" sz="3982" i="1" kern="1200">
                            <a:solidFill>
                              <a:prstClr val="white"/>
                            </a:solidFill>
                            <a:latin typeface="Cambria Math" panose="02040503050406030204" pitchFamily="18" charset="0"/>
                          </a:rPr>
                          <m:t>𝑡</m:t>
                        </m:r>
                      </m:sup>
                    </m:sSup>
                  </m:oMath>
                </a14:m>
                <a:r>
                  <a:rPr lang="en-US" altLang="zh-TW" sz="3982" kern="1200" dirty="0">
                    <a:solidFill>
                      <a:prstClr val="white"/>
                    </a:solidFill>
                    <a:latin typeface="Calibri" panose="020F0502020204030204"/>
                  </a:rPr>
                  <a:t>: </a:t>
                </a:r>
                <a:r>
                  <a:rPr lang="en-US" altLang="zh-TW" sz="3982" b="1" i="1" kern="1200" dirty="0">
                    <a:solidFill>
                      <a:prstClr val="white"/>
                    </a:solidFill>
                    <a:latin typeface="Calibri" panose="020F0502020204030204"/>
                  </a:rPr>
                  <a:t>root mean square</a:t>
                </a:r>
                <a:r>
                  <a:rPr lang="en-US" altLang="zh-TW" sz="3982" kern="1200" dirty="0">
                    <a:solidFill>
                      <a:prstClr val="white"/>
                    </a:solidFill>
                    <a:latin typeface="Calibri" panose="020F0502020204030204"/>
                  </a:rPr>
                  <a:t> of the previous derivatives of parameter w</a:t>
                </a:r>
              </a:p>
            </p:txBody>
          </p:sp>
        </mc:Choice>
        <mc:Fallback>
          <p:sp>
            <p:nvSpPr>
              <p:cNvPr id="6" name="文字方塊 5"/>
              <p:cNvSpPr txBox="1">
                <a:spLocks noRot="1" noChangeAspect="1" noMove="1" noResize="1" noEditPoints="1" noAdjustHandles="1" noChangeArrowheads="1" noChangeShapeType="1" noTextEdit="1"/>
              </p:cNvSpPr>
              <p:nvPr/>
            </p:nvSpPr>
            <p:spPr>
              <a:xfrm>
                <a:off x="6377814" y="6598181"/>
                <a:ext cx="6072475" cy="1930721"/>
              </a:xfrm>
              <a:prstGeom prst="rect">
                <a:avLst/>
              </a:prstGeom>
              <a:blipFill>
                <a:blip r:embed="rId2"/>
                <a:stretch>
                  <a:fillRect/>
                </a:stretch>
              </a:blipFill>
            </p:spPr>
            <p:txBody>
              <a:bodyPr/>
              <a:lstStyle/>
              <a:p>
                <a:r>
                  <a:rPr lang="zh-CN" altLang="en-US">
                    <a:noFill/>
                  </a:rPr>
                  <a:t> </a:t>
                </a:r>
              </a:p>
            </p:txBody>
          </p:sp>
        </mc:Fallback>
      </mc:AlternateContent>
      <p:sp>
        <p:nvSpPr>
          <p:cNvPr id="4" name="矩形 3"/>
          <p:cNvSpPr/>
          <p:nvPr/>
        </p:nvSpPr>
        <p:spPr>
          <a:xfrm>
            <a:off x="6350847" y="5005117"/>
            <a:ext cx="4871640" cy="870465"/>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defTabSz="650230" hangingPunct="1"/>
            <a:r>
              <a:rPr lang="en-US" altLang="zh-TW" sz="3982" kern="1200" dirty="0">
                <a:solidFill>
                  <a:prstClr val="white"/>
                </a:solidFill>
                <a:latin typeface="Calibri" panose="020F0502020204030204"/>
              </a:rPr>
              <a:t>w</a:t>
            </a:r>
            <a:r>
              <a:rPr lang="zh-TW" altLang="en-US" sz="3982" kern="1200" dirty="0">
                <a:solidFill>
                  <a:prstClr val="white"/>
                </a:solidFill>
                <a:latin typeface="Calibri" panose="020F0502020204030204"/>
              </a:rPr>
              <a:t> </a:t>
            </a:r>
            <a:r>
              <a:rPr lang="en-US" altLang="zh-TW" sz="3982" kern="1200" dirty="0">
                <a:solidFill>
                  <a:prstClr val="white"/>
                </a:solidFill>
                <a:latin typeface="Calibri" panose="020F0502020204030204"/>
              </a:rPr>
              <a:t>is one parameters</a:t>
            </a:r>
          </a:p>
        </p:txBody>
      </p:sp>
      <mc:AlternateContent xmlns:mc="http://schemas.openxmlformats.org/markup-compatibility/2006">
        <mc:Choice xmlns:a14="http://schemas.microsoft.com/office/drawing/2010/main" Requires="a14">
          <p:sp>
            <p:nvSpPr>
              <p:cNvPr id="14" name="文字方塊 13"/>
              <p:cNvSpPr txBox="1"/>
              <p:nvPr/>
            </p:nvSpPr>
            <p:spPr>
              <a:xfrm>
                <a:off x="9110407" y="640656"/>
                <a:ext cx="2791855" cy="1221616"/>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p>
                        <m:sSupPr>
                          <m:ctrlPr>
                            <a:rPr lang="en-US" altLang="zh-TW" sz="3982" i="1" kern="1200">
                              <a:solidFill>
                                <a:prstClr val="black"/>
                              </a:solidFill>
                              <a:latin typeface="Cambria Math" panose="02040503050406030204" pitchFamily="18" charset="0"/>
                              <a:cs typeface="+mn-cs"/>
                            </a:rPr>
                          </m:ctrlPr>
                        </m:sSupPr>
                        <m:e>
                          <m:r>
                            <a:rPr lang="en-US" altLang="zh-TW" sz="3982" i="1" kern="1200">
                              <a:solidFill>
                                <a:prstClr val="black"/>
                              </a:solidFill>
                              <a:latin typeface="Cambria Math" panose="02040503050406030204" pitchFamily="18" charset="0"/>
                              <a:cs typeface="+mn-cs"/>
                            </a:rPr>
                            <m:t>𝑔</m:t>
                          </m:r>
                        </m:e>
                        <m:sup>
                          <m:r>
                            <a:rPr lang="en-US" altLang="zh-TW" sz="3982" i="1" kern="1200">
                              <a:solidFill>
                                <a:prstClr val="black"/>
                              </a:solidFill>
                              <a:latin typeface="Cambria Math" panose="02040503050406030204" pitchFamily="18" charset="0"/>
                              <a:cs typeface="+mn-cs"/>
                            </a:rPr>
                            <m:t>𝑡</m:t>
                          </m:r>
                        </m:sup>
                      </m:sSup>
                      <m:r>
                        <a:rPr lang="en-US" altLang="zh-TW" sz="3982" i="1" kern="1200">
                          <a:solidFill>
                            <a:prstClr val="black"/>
                          </a:solidFill>
                          <a:latin typeface="Cambria Math" panose="02040503050406030204" pitchFamily="18" charset="0"/>
                          <a:cs typeface="+mn-cs"/>
                        </a:rPr>
                        <m:t>=</m:t>
                      </m:r>
                      <m:f>
                        <m:fPr>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𝐿</m:t>
                          </m:r>
                          <m:d>
                            <m:dPr>
                              <m:ctrlPr>
                                <a:rPr lang="en-US" altLang="zh-TW" sz="3982" i="1" kern="1200">
                                  <a:solidFill>
                                    <a:prstClr val="black"/>
                                  </a:solidFill>
                                  <a:latin typeface="Cambria Math" panose="02040503050406030204" pitchFamily="18" charset="0"/>
                                  <a:cs typeface="+mn-cs"/>
                                </a:rPr>
                              </m:ctrlPr>
                            </m:dPr>
                            <m:e>
                              <m:sSup>
                                <m:sSupPr>
                                  <m:ctrlPr>
                                    <a:rPr lang="en-US" altLang="zh-TW" sz="3982" i="1" kern="1200">
                                      <a:solidFill>
                                        <a:prstClr val="black"/>
                                      </a:solidFill>
                                      <a:latin typeface="Cambria Math" panose="02040503050406030204" pitchFamily="18" charset="0"/>
                                      <a:ea typeface="Cambria Math" panose="02040503050406030204" pitchFamily="18" charset="0"/>
                                      <a:cs typeface="+mn-cs"/>
                                    </a:rPr>
                                  </m:ctrlPr>
                                </m:sSupPr>
                                <m:e>
                                  <m:r>
                                    <a:rPr lang="zh-TW" altLang="en-US" sz="3982" i="1" kern="1200">
                                      <a:solidFill>
                                        <a:prstClr val="black"/>
                                      </a:solidFill>
                                      <a:latin typeface="Cambria Math" panose="02040503050406030204" pitchFamily="18" charset="0"/>
                                      <a:ea typeface="Cambria Math" panose="02040503050406030204" pitchFamily="18" charset="0"/>
                                      <a:cs typeface="+mn-cs"/>
                                    </a:rPr>
                                    <m:t>𝜃</m:t>
                                  </m:r>
                                </m:e>
                                <m:sup>
                                  <m:r>
                                    <a:rPr lang="en-US" altLang="zh-TW" sz="3982" i="1" kern="1200">
                                      <a:solidFill>
                                        <a:prstClr val="black"/>
                                      </a:solidFill>
                                      <a:latin typeface="Cambria Math" panose="02040503050406030204" pitchFamily="18" charset="0"/>
                                      <a:ea typeface="Cambria Math" panose="02040503050406030204" pitchFamily="18" charset="0"/>
                                      <a:cs typeface="+mn-cs"/>
                                    </a:rPr>
                                    <m:t>𝑡</m:t>
                                  </m:r>
                                </m:sup>
                              </m:sSup>
                            </m:e>
                          </m:d>
                        </m:num>
                        <m:den>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𝑤</m:t>
                          </m:r>
                        </m:den>
                      </m:f>
                    </m:oMath>
                  </m:oMathPara>
                </a14:m>
                <a:endParaRPr lang="zh-TW" altLang="en-US" sz="3982" kern="1200" dirty="0">
                  <a:solidFill>
                    <a:prstClr val="black"/>
                  </a:solidFill>
                  <a:latin typeface="Calibri" panose="020F0502020204030204"/>
                  <a:cs typeface="+mn-cs"/>
                </a:endParaRPr>
              </a:p>
            </p:txBody>
          </p:sp>
        </mc:Choice>
        <mc:Fallback>
          <p:sp>
            <p:nvSpPr>
              <p:cNvPr id="14" name="文字方塊 13"/>
              <p:cNvSpPr txBox="1">
                <a:spLocks noRot="1" noChangeAspect="1" noMove="1" noResize="1" noEditPoints="1" noAdjustHandles="1" noChangeArrowheads="1" noChangeShapeType="1" noTextEdit="1"/>
              </p:cNvSpPr>
              <p:nvPr/>
            </p:nvSpPr>
            <p:spPr>
              <a:xfrm>
                <a:off x="9110407" y="640656"/>
                <a:ext cx="2791855" cy="1221616"/>
              </a:xfrm>
              <a:prstGeom prst="rect">
                <a:avLst/>
              </a:prstGeom>
              <a:blipFill>
                <a:blip r:embed="rId3"/>
                <a:stretch>
                  <a:fillRect/>
                </a:stretch>
              </a:blipFill>
            </p:spPr>
            <p:txBody>
              <a:bodyPr/>
              <a:lstStyle/>
              <a:p>
                <a:r>
                  <a:rPr lang="zh-CN" altLang="en-US">
                    <a:noFill/>
                  </a:rPr>
                  <a:t> </a:t>
                </a:r>
              </a:p>
            </p:txBody>
          </p:sp>
        </mc:Fallback>
      </mc:AlternateContent>
      <p:sp>
        <p:nvSpPr>
          <p:cNvPr id="18" name="文字方塊 17"/>
          <p:cNvSpPr txBox="1"/>
          <p:nvPr/>
        </p:nvSpPr>
        <p:spPr>
          <a:xfrm>
            <a:off x="701304" y="3993588"/>
            <a:ext cx="5675514" cy="705129"/>
          </a:xfrm>
          <a:prstGeom prst="rect">
            <a:avLst/>
          </a:prstGeom>
          <a:noFill/>
        </p:spPr>
        <p:txBody>
          <a:bodyPr wrap="square" rtlCol="0">
            <a:spAutoFit/>
          </a:bodyPr>
          <a:lstStyle/>
          <a:p>
            <a:pPr defTabSz="650230" hangingPunct="1"/>
            <a:r>
              <a:rPr lang="en-US" altLang="zh-TW" sz="3982" b="1" i="1" u="sng" kern="1200" dirty="0">
                <a:solidFill>
                  <a:prstClr val="black"/>
                </a:solidFill>
                <a:latin typeface="Calibri" panose="020F0502020204030204"/>
                <a:cs typeface="+mn-cs"/>
              </a:rPr>
              <a:t>Vanilla Gradient descent</a:t>
            </a:r>
            <a:endParaRPr lang="zh-TW" altLang="en-US" sz="3982" b="1" i="1" u="sng" kern="1200" dirty="0">
              <a:solidFill>
                <a:prstClr val="black"/>
              </a:solidFill>
              <a:latin typeface="Calibri" panose="020F0502020204030204"/>
              <a:cs typeface="+mn-cs"/>
            </a:endParaRPr>
          </a:p>
        </p:txBody>
      </p:sp>
      <p:sp>
        <p:nvSpPr>
          <p:cNvPr id="20" name="文字方塊 19"/>
          <p:cNvSpPr txBox="1"/>
          <p:nvPr/>
        </p:nvSpPr>
        <p:spPr>
          <a:xfrm>
            <a:off x="701304" y="6303780"/>
            <a:ext cx="2403566" cy="705129"/>
          </a:xfrm>
          <a:prstGeom prst="rect">
            <a:avLst/>
          </a:prstGeom>
          <a:noFill/>
        </p:spPr>
        <p:txBody>
          <a:bodyPr wrap="square" rtlCol="0">
            <a:spAutoFit/>
          </a:bodyPr>
          <a:lstStyle/>
          <a:p>
            <a:pPr defTabSz="650230" hangingPunct="1"/>
            <a:r>
              <a:rPr lang="en-US" altLang="zh-TW" sz="3982" b="1" i="1" u="sng" kern="1200" dirty="0" err="1">
                <a:solidFill>
                  <a:prstClr val="black"/>
                </a:solidFill>
                <a:latin typeface="Calibri" panose="020F0502020204030204"/>
                <a:cs typeface="+mn-cs"/>
              </a:rPr>
              <a:t>Adagrad</a:t>
            </a:r>
            <a:endParaRPr lang="zh-TW" altLang="en-US" sz="3982" b="1" i="1" u="sng" kern="1200" dirty="0">
              <a:solidFill>
                <a:prstClr val="black"/>
              </a:solidFill>
              <a:latin typeface="Calibri" panose="020F0502020204030204"/>
              <a:cs typeface="+mn-cs"/>
            </a:endParaRPr>
          </a:p>
        </p:txBody>
      </p:sp>
      <mc:AlternateContent xmlns:mc="http://schemas.openxmlformats.org/markup-compatibility/2006">
        <mc:Choice xmlns:a14="http://schemas.microsoft.com/office/drawing/2010/main" Requires="a14">
          <p:sp>
            <p:nvSpPr>
              <p:cNvPr id="21" name="文字方塊 20"/>
              <p:cNvSpPr txBox="1"/>
              <p:nvPr/>
            </p:nvSpPr>
            <p:spPr>
              <a:xfrm>
                <a:off x="1846461" y="5133942"/>
                <a:ext cx="4121000" cy="612796"/>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p>
                        <m:sSupPr>
                          <m:ctrlPr>
                            <a:rPr lang="en-US" altLang="zh-TW" sz="3982" i="1" kern="1200">
                              <a:solidFill>
                                <a:prstClr val="black"/>
                              </a:solidFill>
                              <a:latin typeface="Cambria Math" panose="02040503050406030204" pitchFamily="18" charset="0"/>
                              <a:ea typeface="Cambria Math" panose="02040503050406030204" pitchFamily="18" charset="0"/>
                              <a:cs typeface="+mn-cs"/>
                            </a:rPr>
                          </m:ctrlPr>
                        </m:sSupPr>
                        <m:e>
                          <m:r>
                            <a:rPr lang="en-US" altLang="zh-TW" sz="3982" i="1" kern="1200">
                              <a:solidFill>
                                <a:prstClr val="black"/>
                              </a:solidFill>
                              <a:latin typeface="Cambria Math" panose="02040503050406030204" pitchFamily="18" charset="0"/>
                              <a:ea typeface="Cambria Math" panose="02040503050406030204" pitchFamily="18" charset="0"/>
                              <a:cs typeface="+mn-cs"/>
                            </a:rPr>
                            <m:t>𝑤</m:t>
                          </m:r>
                        </m:e>
                        <m:sup>
                          <m:r>
                            <a:rPr lang="en-US" altLang="zh-TW" sz="3982" i="1" kern="1200">
                              <a:solidFill>
                                <a:prstClr val="black"/>
                              </a:solidFill>
                              <a:latin typeface="Cambria Math" panose="02040503050406030204" pitchFamily="18" charset="0"/>
                              <a:ea typeface="Cambria Math" panose="02040503050406030204" pitchFamily="18" charset="0"/>
                              <a:cs typeface="+mn-cs"/>
                            </a:rPr>
                            <m:t>𝑡</m:t>
                          </m:r>
                          <m:r>
                            <a:rPr lang="en-US" altLang="zh-TW" sz="3982" i="1" kern="1200">
                              <a:solidFill>
                                <a:prstClr val="black"/>
                              </a:solidFill>
                              <a:latin typeface="Cambria Math" panose="02040503050406030204" pitchFamily="18" charset="0"/>
                              <a:ea typeface="Cambria Math" panose="02040503050406030204" pitchFamily="18" charset="0"/>
                              <a:cs typeface="+mn-cs"/>
                            </a:rPr>
                            <m:t>+1</m:t>
                          </m:r>
                        </m:sup>
                      </m:sSup>
                      <m:r>
                        <a:rPr lang="en-US" altLang="zh-TW" sz="3982" i="1" kern="1200">
                          <a:solidFill>
                            <a:prstClr val="black"/>
                          </a:solidFill>
                          <a:latin typeface="Cambria Math" panose="02040503050406030204" pitchFamily="18" charset="0"/>
                          <a:ea typeface="Cambria Math" panose="02040503050406030204" pitchFamily="18" charset="0"/>
                          <a:cs typeface="+mn-cs"/>
                        </a:rPr>
                        <m:t>←</m:t>
                      </m:r>
                      <m:sSup>
                        <m:sSupPr>
                          <m:ctrlPr>
                            <a:rPr lang="en-US" altLang="zh-TW" sz="3982" i="1" kern="1200">
                              <a:solidFill>
                                <a:prstClr val="black"/>
                              </a:solidFill>
                              <a:latin typeface="Cambria Math" panose="02040503050406030204" pitchFamily="18" charset="0"/>
                              <a:ea typeface="Cambria Math" panose="02040503050406030204" pitchFamily="18" charset="0"/>
                              <a:cs typeface="+mn-cs"/>
                            </a:rPr>
                          </m:ctrlPr>
                        </m:sSupPr>
                        <m:e>
                          <m:r>
                            <a:rPr lang="en-US" altLang="zh-TW" sz="3982" i="1" kern="1200">
                              <a:solidFill>
                                <a:prstClr val="black"/>
                              </a:solidFill>
                              <a:latin typeface="Cambria Math" panose="02040503050406030204" pitchFamily="18" charset="0"/>
                              <a:ea typeface="Cambria Math" panose="02040503050406030204" pitchFamily="18" charset="0"/>
                              <a:cs typeface="+mn-cs"/>
                            </a:rPr>
                            <m:t>𝑤</m:t>
                          </m:r>
                        </m:e>
                        <m:sup>
                          <m:r>
                            <a:rPr lang="en-US" altLang="zh-TW" sz="3982" i="1" kern="1200">
                              <a:solidFill>
                                <a:prstClr val="black"/>
                              </a:solidFill>
                              <a:latin typeface="Cambria Math" panose="02040503050406030204" pitchFamily="18" charset="0"/>
                              <a:ea typeface="Cambria Math" panose="02040503050406030204" pitchFamily="18" charset="0"/>
                              <a:cs typeface="+mn-cs"/>
                            </a:rPr>
                            <m:t>𝑡</m:t>
                          </m:r>
                        </m:sup>
                      </m:sSup>
                      <m:r>
                        <a:rPr lang="en-US" altLang="zh-TW" sz="3982" i="1" kern="1200">
                          <a:solidFill>
                            <a:prstClr val="black"/>
                          </a:solidFill>
                          <a:latin typeface="Cambria Math" panose="02040503050406030204" pitchFamily="18" charset="0"/>
                          <a:cs typeface="+mn-cs"/>
                        </a:rPr>
                        <m:t>−</m:t>
                      </m:r>
                      <m:sSup>
                        <m:sSupPr>
                          <m:ctrlPr>
                            <a:rPr lang="en-US" altLang="zh-TW" sz="3982" i="1" kern="1200">
                              <a:solidFill>
                                <a:prstClr val="black"/>
                              </a:solidFill>
                              <a:latin typeface="Cambria Math" panose="02040503050406030204" pitchFamily="18" charset="0"/>
                              <a:cs typeface="+mn-cs"/>
                            </a:rPr>
                          </m:ctrlPr>
                        </m:sSupPr>
                        <m:e>
                          <m:r>
                            <m:rPr>
                              <m:nor/>
                            </m:rPr>
                            <a:rPr lang="zh-TW" altLang="en-US" sz="3982" kern="1200">
                              <a:solidFill>
                                <a:prstClr val="black"/>
                              </a:solidFill>
                              <a:latin typeface="Cambria Math" panose="02040503050406030204" pitchFamily="18" charset="0"/>
                              <a:cs typeface="+mn-cs"/>
                            </a:rPr>
                            <m:t>𝜂</m:t>
                          </m:r>
                        </m:e>
                        <m:sup>
                          <m:r>
                            <a:rPr lang="en-US" altLang="zh-TW" sz="3982" i="1" kern="1200">
                              <a:solidFill>
                                <a:prstClr val="black"/>
                              </a:solidFill>
                              <a:latin typeface="Cambria Math" panose="02040503050406030204" pitchFamily="18" charset="0"/>
                              <a:cs typeface="+mn-cs"/>
                            </a:rPr>
                            <m:t>𝑡</m:t>
                          </m:r>
                        </m:sup>
                      </m:sSup>
                      <m:sSup>
                        <m:sSupPr>
                          <m:ctrlPr>
                            <a:rPr lang="en-US" altLang="zh-TW" sz="3982" i="1" kern="1200">
                              <a:solidFill>
                                <a:prstClr val="black"/>
                              </a:solidFill>
                              <a:latin typeface="Cambria Math" panose="02040503050406030204" pitchFamily="18" charset="0"/>
                              <a:cs typeface="+mn-cs"/>
                            </a:rPr>
                          </m:ctrlPr>
                        </m:sSupPr>
                        <m:e>
                          <m:r>
                            <a:rPr lang="en-US" altLang="zh-TW" sz="3982" i="1" kern="1200">
                              <a:solidFill>
                                <a:prstClr val="black"/>
                              </a:solidFill>
                              <a:latin typeface="Cambria Math" panose="02040503050406030204" pitchFamily="18" charset="0"/>
                              <a:cs typeface="+mn-cs"/>
                            </a:rPr>
                            <m:t>𝑔</m:t>
                          </m:r>
                        </m:e>
                        <m:sup>
                          <m:r>
                            <a:rPr lang="en-US" altLang="zh-TW" sz="3982" i="1" kern="1200">
                              <a:solidFill>
                                <a:prstClr val="black"/>
                              </a:solidFill>
                              <a:latin typeface="Cambria Math" panose="02040503050406030204" pitchFamily="18" charset="0"/>
                              <a:cs typeface="+mn-cs"/>
                            </a:rPr>
                            <m:t>𝑡</m:t>
                          </m:r>
                        </m:sup>
                      </m:sSup>
                    </m:oMath>
                  </m:oMathPara>
                </a14:m>
                <a:endParaRPr lang="zh-TW" altLang="en-US" sz="3982" kern="1200" dirty="0">
                  <a:solidFill>
                    <a:prstClr val="black"/>
                  </a:solidFill>
                  <a:latin typeface="Calibri" panose="020F0502020204030204"/>
                  <a:cs typeface="+mn-cs"/>
                </a:endParaRPr>
              </a:p>
            </p:txBody>
          </p:sp>
        </mc:Choice>
        <mc:Fallback>
          <p:sp>
            <p:nvSpPr>
              <p:cNvPr id="21" name="文字方塊 20"/>
              <p:cNvSpPr txBox="1">
                <a:spLocks noRot="1" noChangeAspect="1" noMove="1" noResize="1" noEditPoints="1" noAdjustHandles="1" noChangeArrowheads="1" noChangeShapeType="1" noTextEdit="1"/>
              </p:cNvSpPr>
              <p:nvPr/>
            </p:nvSpPr>
            <p:spPr>
              <a:xfrm>
                <a:off x="1846461" y="5133942"/>
                <a:ext cx="4121000" cy="61279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文字方塊 22"/>
              <p:cNvSpPr txBox="1"/>
              <p:nvPr/>
            </p:nvSpPr>
            <p:spPr>
              <a:xfrm>
                <a:off x="5776771" y="772929"/>
                <a:ext cx="2698046" cy="1163652"/>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p>
                        <m:sSupPr>
                          <m:ctrlPr>
                            <a:rPr lang="en-US" altLang="zh-TW" sz="3982" i="1" kern="1200">
                              <a:solidFill>
                                <a:prstClr val="black"/>
                              </a:solidFill>
                              <a:latin typeface="Cambria Math" panose="02040503050406030204" pitchFamily="18" charset="0"/>
                              <a:cs typeface="+mn-cs"/>
                            </a:rPr>
                          </m:ctrlPr>
                        </m:sSupPr>
                        <m:e>
                          <m:r>
                            <a:rPr lang="zh-TW" altLang="en-US" sz="3982" i="1" kern="1200">
                              <a:solidFill>
                                <a:prstClr val="black"/>
                              </a:solidFill>
                              <a:latin typeface="Cambria Math" panose="02040503050406030204" pitchFamily="18" charset="0"/>
                              <a:cs typeface="+mn-cs"/>
                            </a:rPr>
                            <m:t>𝜂</m:t>
                          </m:r>
                        </m:e>
                        <m:sup>
                          <m:r>
                            <a:rPr lang="en-US" altLang="zh-TW" sz="3982" i="1" kern="1200">
                              <a:solidFill>
                                <a:prstClr val="black"/>
                              </a:solidFill>
                              <a:latin typeface="Cambria Math" panose="02040503050406030204" pitchFamily="18" charset="0"/>
                              <a:cs typeface="+mn-cs"/>
                            </a:rPr>
                            <m:t>𝑡</m:t>
                          </m:r>
                        </m:sup>
                      </m:sSup>
                      <m:r>
                        <a:rPr lang="en-US" altLang="zh-TW" sz="3982" i="1" kern="1200">
                          <a:solidFill>
                            <a:prstClr val="black"/>
                          </a:solidFill>
                          <a:latin typeface="Cambria Math" panose="02040503050406030204" pitchFamily="18" charset="0"/>
                          <a:cs typeface="+mn-cs"/>
                        </a:rPr>
                        <m:t>=</m:t>
                      </m:r>
                      <m:f>
                        <m:fPr>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𝜂</m:t>
                          </m:r>
                        </m:num>
                        <m:den>
                          <m:rad>
                            <m:radPr>
                              <m:degHide m:val="on"/>
                              <m:ctrlPr>
                                <a:rPr lang="en-US" altLang="zh-TW" sz="3982" i="1" kern="1200">
                                  <a:solidFill>
                                    <a:prstClr val="black"/>
                                  </a:solidFill>
                                  <a:latin typeface="Cambria Math" panose="02040503050406030204" pitchFamily="18" charset="0"/>
                                  <a:cs typeface="+mn-cs"/>
                                </a:rPr>
                              </m:ctrlPr>
                            </m:radPr>
                            <m:deg/>
                            <m:e>
                              <m:r>
                                <a:rPr lang="en-US" altLang="zh-TW" sz="3982" i="1" kern="1200">
                                  <a:solidFill>
                                    <a:prstClr val="black"/>
                                  </a:solidFill>
                                  <a:latin typeface="Cambria Math" panose="02040503050406030204" pitchFamily="18" charset="0"/>
                                  <a:cs typeface="+mn-cs"/>
                                </a:rPr>
                                <m:t>𝑡</m:t>
                              </m:r>
                              <m:r>
                                <a:rPr lang="en-US" altLang="zh-TW" sz="3982" i="1" kern="1200">
                                  <a:solidFill>
                                    <a:prstClr val="black"/>
                                  </a:solidFill>
                                  <a:latin typeface="Cambria Math" panose="02040503050406030204" pitchFamily="18" charset="0"/>
                                  <a:cs typeface="+mn-cs"/>
                                </a:rPr>
                                <m:t>+1</m:t>
                              </m:r>
                            </m:e>
                          </m:rad>
                        </m:den>
                      </m:f>
                    </m:oMath>
                  </m:oMathPara>
                </a14:m>
                <a:endParaRPr lang="zh-TW" altLang="en-US" sz="3982" kern="1200" dirty="0">
                  <a:solidFill>
                    <a:prstClr val="black"/>
                  </a:solidFill>
                  <a:latin typeface="Calibri" panose="020F0502020204030204"/>
                  <a:cs typeface="+mn-cs"/>
                </a:endParaRPr>
              </a:p>
            </p:txBody>
          </p:sp>
        </mc:Choice>
        <mc:Fallback>
          <p:sp>
            <p:nvSpPr>
              <p:cNvPr id="23" name="文字方塊 22"/>
              <p:cNvSpPr txBox="1">
                <a:spLocks noRot="1" noChangeAspect="1" noMove="1" noResize="1" noEditPoints="1" noAdjustHandles="1" noChangeArrowheads="1" noChangeShapeType="1" noTextEdit="1"/>
              </p:cNvSpPr>
              <p:nvPr/>
            </p:nvSpPr>
            <p:spPr>
              <a:xfrm>
                <a:off x="5776771" y="772929"/>
                <a:ext cx="2698046" cy="116365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文字方塊 23"/>
              <p:cNvSpPr txBox="1"/>
              <p:nvPr/>
            </p:nvSpPr>
            <p:spPr>
              <a:xfrm>
                <a:off x="1903087" y="6966100"/>
                <a:ext cx="4240584" cy="1221616"/>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p>
                        <m:sSupPr>
                          <m:ctrlPr>
                            <a:rPr lang="en-US" altLang="zh-TW" sz="3982" i="1" kern="1200">
                              <a:solidFill>
                                <a:prstClr val="black"/>
                              </a:solidFill>
                              <a:latin typeface="Cambria Math" panose="02040503050406030204" pitchFamily="18" charset="0"/>
                              <a:ea typeface="Cambria Math" panose="02040503050406030204" pitchFamily="18" charset="0"/>
                              <a:cs typeface="+mn-cs"/>
                            </a:rPr>
                          </m:ctrlPr>
                        </m:sSupPr>
                        <m:e>
                          <m:r>
                            <a:rPr lang="en-US" altLang="zh-TW" sz="3982" i="1" kern="1200">
                              <a:solidFill>
                                <a:prstClr val="black"/>
                              </a:solidFill>
                              <a:latin typeface="Cambria Math" panose="02040503050406030204" pitchFamily="18" charset="0"/>
                              <a:ea typeface="Cambria Math" panose="02040503050406030204" pitchFamily="18" charset="0"/>
                              <a:cs typeface="+mn-cs"/>
                            </a:rPr>
                            <m:t>𝑤</m:t>
                          </m:r>
                        </m:e>
                        <m:sup>
                          <m:r>
                            <a:rPr lang="en-US" altLang="zh-TW" sz="3982" i="1" kern="1200">
                              <a:solidFill>
                                <a:prstClr val="black"/>
                              </a:solidFill>
                              <a:latin typeface="Cambria Math" panose="02040503050406030204" pitchFamily="18" charset="0"/>
                              <a:ea typeface="Cambria Math" panose="02040503050406030204" pitchFamily="18" charset="0"/>
                              <a:cs typeface="+mn-cs"/>
                            </a:rPr>
                            <m:t>𝑡</m:t>
                          </m:r>
                          <m:r>
                            <a:rPr lang="en-US" altLang="zh-TW" sz="3982" i="1" kern="1200">
                              <a:solidFill>
                                <a:prstClr val="black"/>
                              </a:solidFill>
                              <a:latin typeface="Cambria Math" panose="02040503050406030204" pitchFamily="18" charset="0"/>
                              <a:ea typeface="Cambria Math" panose="02040503050406030204" pitchFamily="18" charset="0"/>
                              <a:cs typeface="+mn-cs"/>
                            </a:rPr>
                            <m:t>+1</m:t>
                          </m:r>
                        </m:sup>
                      </m:sSup>
                      <m:r>
                        <a:rPr lang="en-US" altLang="zh-TW" sz="3982" i="1" kern="1200">
                          <a:solidFill>
                            <a:prstClr val="black"/>
                          </a:solidFill>
                          <a:latin typeface="Cambria Math" panose="02040503050406030204" pitchFamily="18" charset="0"/>
                          <a:ea typeface="Cambria Math" panose="02040503050406030204" pitchFamily="18" charset="0"/>
                          <a:cs typeface="+mn-cs"/>
                        </a:rPr>
                        <m:t>←</m:t>
                      </m:r>
                      <m:sSup>
                        <m:sSupPr>
                          <m:ctrlPr>
                            <a:rPr lang="en-US" altLang="zh-TW" sz="3982" i="1" kern="1200">
                              <a:solidFill>
                                <a:prstClr val="black"/>
                              </a:solidFill>
                              <a:latin typeface="Cambria Math" panose="02040503050406030204" pitchFamily="18" charset="0"/>
                              <a:ea typeface="Cambria Math" panose="02040503050406030204" pitchFamily="18" charset="0"/>
                              <a:cs typeface="+mn-cs"/>
                            </a:rPr>
                          </m:ctrlPr>
                        </m:sSupPr>
                        <m:e>
                          <m:r>
                            <a:rPr lang="en-US" altLang="zh-TW" sz="3982" i="1" kern="1200">
                              <a:solidFill>
                                <a:prstClr val="black"/>
                              </a:solidFill>
                              <a:latin typeface="Cambria Math" panose="02040503050406030204" pitchFamily="18" charset="0"/>
                              <a:ea typeface="Cambria Math" panose="02040503050406030204" pitchFamily="18" charset="0"/>
                              <a:cs typeface="+mn-cs"/>
                            </a:rPr>
                            <m:t>𝑤</m:t>
                          </m:r>
                        </m:e>
                        <m:sup>
                          <m:r>
                            <a:rPr lang="en-US" altLang="zh-TW" sz="3982" i="1" kern="1200">
                              <a:solidFill>
                                <a:prstClr val="black"/>
                              </a:solidFill>
                              <a:latin typeface="Cambria Math" panose="02040503050406030204" pitchFamily="18" charset="0"/>
                              <a:ea typeface="Cambria Math" panose="02040503050406030204" pitchFamily="18" charset="0"/>
                              <a:cs typeface="+mn-cs"/>
                            </a:rPr>
                            <m:t>𝑡</m:t>
                          </m:r>
                        </m:sup>
                      </m:sSup>
                      <m:r>
                        <a:rPr lang="en-US" altLang="zh-TW" sz="3982" i="1" kern="1200">
                          <a:solidFill>
                            <a:prstClr val="black"/>
                          </a:solidFill>
                          <a:latin typeface="Cambria Math" panose="02040503050406030204" pitchFamily="18" charset="0"/>
                          <a:cs typeface="+mn-cs"/>
                        </a:rPr>
                        <m:t>−</m:t>
                      </m:r>
                      <m:f>
                        <m:fPr>
                          <m:ctrlPr>
                            <a:rPr lang="en-US" altLang="zh-TW" sz="3982" i="1" kern="1200">
                              <a:solidFill>
                                <a:prstClr val="black"/>
                              </a:solidFill>
                              <a:latin typeface="Cambria Math" panose="02040503050406030204" pitchFamily="18" charset="0"/>
                              <a:cs typeface="+mn-cs"/>
                            </a:rPr>
                          </m:ctrlPr>
                        </m:fPr>
                        <m:num>
                          <m:sSup>
                            <m:sSupPr>
                              <m:ctrlPr>
                                <a:rPr lang="en-US" altLang="zh-TW" sz="3982" i="1" kern="1200">
                                  <a:solidFill>
                                    <a:prstClr val="black"/>
                                  </a:solidFill>
                                  <a:latin typeface="Cambria Math" panose="02040503050406030204" pitchFamily="18" charset="0"/>
                                  <a:cs typeface="+mn-cs"/>
                                </a:rPr>
                              </m:ctrlPr>
                            </m:sSupPr>
                            <m:e>
                              <m:r>
                                <m:rPr>
                                  <m:nor/>
                                </m:rPr>
                                <a:rPr lang="zh-TW" altLang="en-US" sz="3982" kern="1200">
                                  <a:solidFill>
                                    <a:prstClr val="black"/>
                                  </a:solidFill>
                                  <a:latin typeface="Cambria Math" panose="02040503050406030204" pitchFamily="18" charset="0"/>
                                  <a:cs typeface="+mn-cs"/>
                                </a:rPr>
                                <m:t>𝜂</m:t>
                              </m:r>
                            </m:e>
                            <m:sup>
                              <m:r>
                                <a:rPr lang="en-US" altLang="zh-TW" sz="3982" i="1" kern="1200">
                                  <a:solidFill>
                                    <a:prstClr val="black"/>
                                  </a:solidFill>
                                  <a:latin typeface="Cambria Math" panose="02040503050406030204" pitchFamily="18" charset="0"/>
                                  <a:cs typeface="+mn-cs"/>
                                </a:rPr>
                                <m:t>𝑡</m:t>
                              </m:r>
                            </m:sup>
                          </m:sSup>
                        </m:num>
                        <m:den>
                          <m:sSup>
                            <m:sSupPr>
                              <m:ctrlPr>
                                <a:rPr lang="en-US" altLang="zh-TW" sz="3982" i="1" kern="1200">
                                  <a:solidFill>
                                    <a:prstClr val="black"/>
                                  </a:solidFill>
                                  <a:latin typeface="Cambria Math" panose="02040503050406030204" pitchFamily="18" charset="0"/>
                                  <a:cs typeface="+mn-cs"/>
                                </a:rPr>
                              </m:ctrlPr>
                            </m:sSupPr>
                            <m:e>
                              <m:r>
                                <a:rPr lang="zh-TW" altLang="en-US" sz="3982" i="1" kern="1200">
                                  <a:solidFill>
                                    <a:prstClr val="black"/>
                                  </a:solidFill>
                                  <a:latin typeface="Cambria Math" panose="02040503050406030204" pitchFamily="18" charset="0"/>
                                  <a:cs typeface="+mn-cs"/>
                                </a:rPr>
                                <m:t>𝜎</m:t>
                              </m:r>
                            </m:e>
                            <m:sup>
                              <m:r>
                                <a:rPr lang="en-US" altLang="zh-TW" sz="3982" i="1" kern="1200">
                                  <a:solidFill>
                                    <a:prstClr val="black"/>
                                  </a:solidFill>
                                  <a:latin typeface="Cambria Math" panose="02040503050406030204" pitchFamily="18" charset="0"/>
                                  <a:cs typeface="+mn-cs"/>
                                </a:rPr>
                                <m:t>𝑡</m:t>
                              </m:r>
                            </m:sup>
                          </m:sSup>
                        </m:den>
                      </m:f>
                      <m:sSup>
                        <m:sSupPr>
                          <m:ctrlPr>
                            <a:rPr lang="en-US" altLang="zh-TW" sz="3982" i="1" kern="1200">
                              <a:solidFill>
                                <a:prstClr val="black"/>
                              </a:solidFill>
                              <a:latin typeface="Cambria Math" panose="02040503050406030204" pitchFamily="18" charset="0"/>
                              <a:cs typeface="+mn-cs"/>
                            </a:rPr>
                          </m:ctrlPr>
                        </m:sSupPr>
                        <m:e>
                          <m:r>
                            <a:rPr lang="en-US" altLang="zh-TW" sz="3982" i="1" kern="1200">
                              <a:solidFill>
                                <a:prstClr val="black"/>
                              </a:solidFill>
                              <a:latin typeface="Cambria Math" panose="02040503050406030204" pitchFamily="18" charset="0"/>
                              <a:cs typeface="+mn-cs"/>
                            </a:rPr>
                            <m:t>𝑔</m:t>
                          </m:r>
                        </m:e>
                        <m:sup>
                          <m:r>
                            <a:rPr lang="en-US" altLang="zh-TW" sz="3982" i="1" kern="1200">
                              <a:solidFill>
                                <a:prstClr val="black"/>
                              </a:solidFill>
                              <a:latin typeface="Cambria Math" panose="02040503050406030204" pitchFamily="18" charset="0"/>
                              <a:cs typeface="+mn-cs"/>
                            </a:rPr>
                            <m:t>𝑡</m:t>
                          </m:r>
                        </m:sup>
                      </m:sSup>
                    </m:oMath>
                  </m:oMathPara>
                </a14:m>
                <a:endParaRPr lang="zh-TW" altLang="en-US" sz="3982" kern="1200" dirty="0">
                  <a:solidFill>
                    <a:prstClr val="black"/>
                  </a:solidFill>
                  <a:latin typeface="Calibri" panose="020F0502020204030204"/>
                  <a:cs typeface="+mn-cs"/>
                </a:endParaRPr>
              </a:p>
            </p:txBody>
          </p:sp>
        </mc:Choice>
        <mc:Fallback>
          <p:sp>
            <p:nvSpPr>
              <p:cNvPr id="24" name="文字方塊 23"/>
              <p:cNvSpPr txBox="1">
                <a:spLocks noRot="1" noChangeAspect="1" noMove="1" noResize="1" noEditPoints="1" noAdjustHandles="1" noChangeArrowheads="1" noChangeShapeType="1" noTextEdit="1"/>
              </p:cNvSpPr>
              <p:nvPr/>
            </p:nvSpPr>
            <p:spPr>
              <a:xfrm>
                <a:off x="1903087" y="6966100"/>
                <a:ext cx="4240584" cy="1221616"/>
              </a:xfrm>
              <a:prstGeom prst="rect">
                <a:avLst/>
              </a:prstGeom>
              <a:blipFill>
                <a:blip r:embed="rId6"/>
                <a:stretch>
                  <a:fillRect/>
                </a:stretch>
              </a:blipFill>
            </p:spPr>
            <p:txBody>
              <a:bodyPr/>
              <a:lstStyle/>
              <a:p>
                <a:r>
                  <a:rPr lang="zh-CN" altLang="en-US">
                    <a:noFill/>
                  </a:rPr>
                  <a:t> </a:t>
                </a:r>
              </a:p>
            </p:txBody>
          </p:sp>
        </mc:Fallback>
      </mc:AlternateContent>
      <p:sp>
        <p:nvSpPr>
          <p:cNvPr id="13" name="文字方塊 12"/>
          <p:cNvSpPr txBox="1"/>
          <p:nvPr/>
        </p:nvSpPr>
        <p:spPr>
          <a:xfrm>
            <a:off x="6377813" y="8680342"/>
            <a:ext cx="6072475" cy="705129"/>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defTabSz="650230" hangingPunct="1"/>
            <a:r>
              <a:rPr lang="en-US" altLang="zh-TW" sz="3982" kern="1200" dirty="0">
                <a:solidFill>
                  <a:prstClr val="white"/>
                </a:solidFill>
                <a:latin typeface="Calibri" panose="020F0502020204030204"/>
              </a:rPr>
              <a:t>Parameter dependent</a:t>
            </a:r>
          </a:p>
        </p:txBody>
      </p:sp>
    </p:spTree>
    <p:extLst>
      <p:ext uri="{BB962C8B-B14F-4D97-AF65-F5344CB8AC3E}">
        <p14:creationId xmlns:p14="http://schemas.microsoft.com/office/powerpoint/2010/main" val="1267585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14" grpId="0"/>
      <p:bldP spid="18" grpId="0"/>
      <p:bldP spid="20" grpId="0"/>
      <p:bldP spid="21" grpId="0"/>
      <p:bldP spid="23" grpId="0"/>
      <p:bldP spid="24" grpId="0"/>
      <p:bldP spid="1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Adagrad</a:t>
            </a:r>
            <a:endParaRPr lang="zh-TW" altLang="en-US" dirty="0"/>
          </a:p>
        </p:txBody>
      </p:sp>
      <mc:AlternateContent xmlns:mc="http://schemas.openxmlformats.org/markup-compatibility/2006">
        <mc:Choice xmlns:a14="http://schemas.microsoft.com/office/drawing/2010/main" Requires="a14">
          <p:sp>
            <p:nvSpPr>
              <p:cNvPr id="23" name="文字方塊 22"/>
              <p:cNvSpPr txBox="1"/>
              <p:nvPr/>
            </p:nvSpPr>
            <p:spPr>
              <a:xfrm>
                <a:off x="434002" y="2292403"/>
                <a:ext cx="3924857" cy="1229054"/>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p>
                        <m:sSupPr>
                          <m:ctrlPr>
                            <a:rPr lang="en-US" altLang="zh-TW" sz="3982" i="1" kern="1200">
                              <a:solidFill>
                                <a:prstClr val="black"/>
                              </a:solidFill>
                              <a:latin typeface="Cambria Math" panose="02040503050406030204" pitchFamily="18" charset="0"/>
                              <a:ea typeface="Cambria Math" panose="02040503050406030204" pitchFamily="18" charset="0"/>
                              <a:cs typeface="+mn-cs"/>
                            </a:rPr>
                          </m:ctrlPr>
                        </m:sSupPr>
                        <m:e>
                          <m:r>
                            <a:rPr lang="en-US" altLang="zh-TW" sz="3982" i="1" kern="1200">
                              <a:solidFill>
                                <a:prstClr val="black"/>
                              </a:solidFill>
                              <a:latin typeface="Cambria Math" panose="02040503050406030204" pitchFamily="18" charset="0"/>
                              <a:ea typeface="Cambria Math" panose="02040503050406030204" pitchFamily="18" charset="0"/>
                              <a:cs typeface="+mn-cs"/>
                            </a:rPr>
                            <m:t>𝑤</m:t>
                          </m:r>
                        </m:e>
                        <m:sup>
                          <m:r>
                            <a:rPr lang="en-US" altLang="zh-TW" sz="3982" i="1" kern="1200">
                              <a:solidFill>
                                <a:prstClr val="black"/>
                              </a:solidFill>
                              <a:latin typeface="Cambria Math" panose="02040503050406030204" pitchFamily="18" charset="0"/>
                              <a:ea typeface="Cambria Math" panose="02040503050406030204" pitchFamily="18" charset="0"/>
                              <a:cs typeface="+mn-cs"/>
                            </a:rPr>
                            <m:t>1</m:t>
                          </m:r>
                        </m:sup>
                      </m:sSup>
                      <m:r>
                        <a:rPr lang="en-US" altLang="zh-TW" sz="3982" i="1" kern="1200">
                          <a:solidFill>
                            <a:prstClr val="black"/>
                          </a:solidFill>
                          <a:latin typeface="Cambria Math" panose="02040503050406030204" pitchFamily="18" charset="0"/>
                          <a:ea typeface="Cambria Math" panose="02040503050406030204" pitchFamily="18" charset="0"/>
                          <a:cs typeface="+mn-cs"/>
                        </a:rPr>
                        <m:t>←</m:t>
                      </m:r>
                      <m:sSup>
                        <m:sSupPr>
                          <m:ctrlPr>
                            <a:rPr lang="en-US" altLang="zh-TW" sz="3982" i="1" kern="1200">
                              <a:solidFill>
                                <a:prstClr val="black"/>
                              </a:solidFill>
                              <a:latin typeface="Cambria Math" panose="02040503050406030204" pitchFamily="18" charset="0"/>
                              <a:ea typeface="Cambria Math" panose="02040503050406030204" pitchFamily="18" charset="0"/>
                              <a:cs typeface="+mn-cs"/>
                            </a:rPr>
                          </m:ctrlPr>
                        </m:sSupPr>
                        <m:e>
                          <m:r>
                            <a:rPr lang="en-US" altLang="zh-TW" sz="3982" i="1" kern="1200">
                              <a:solidFill>
                                <a:prstClr val="black"/>
                              </a:solidFill>
                              <a:latin typeface="Cambria Math" panose="02040503050406030204" pitchFamily="18" charset="0"/>
                              <a:ea typeface="Cambria Math" panose="02040503050406030204" pitchFamily="18" charset="0"/>
                              <a:cs typeface="+mn-cs"/>
                            </a:rPr>
                            <m:t>𝑤</m:t>
                          </m:r>
                        </m:e>
                        <m:sup>
                          <m:r>
                            <a:rPr lang="en-US" altLang="zh-TW" sz="3982" i="1" kern="1200">
                              <a:solidFill>
                                <a:prstClr val="black"/>
                              </a:solidFill>
                              <a:latin typeface="Cambria Math" panose="02040503050406030204" pitchFamily="18" charset="0"/>
                              <a:ea typeface="Cambria Math" panose="02040503050406030204" pitchFamily="18" charset="0"/>
                              <a:cs typeface="+mn-cs"/>
                            </a:rPr>
                            <m:t>0</m:t>
                          </m:r>
                        </m:sup>
                      </m:sSup>
                      <m:r>
                        <a:rPr lang="en-US" altLang="zh-TW" sz="3982" i="1" kern="1200">
                          <a:solidFill>
                            <a:prstClr val="black"/>
                          </a:solidFill>
                          <a:latin typeface="Cambria Math" panose="02040503050406030204" pitchFamily="18" charset="0"/>
                          <a:cs typeface="+mn-cs"/>
                        </a:rPr>
                        <m:t>−</m:t>
                      </m:r>
                      <m:f>
                        <m:fPr>
                          <m:ctrlPr>
                            <a:rPr lang="en-US" altLang="zh-TW" sz="3982" i="1" kern="1200">
                              <a:solidFill>
                                <a:prstClr val="black"/>
                              </a:solidFill>
                              <a:latin typeface="Cambria Math" panose="02040503050406030204" pitchFamily="18" charset="0"/>
                              <a:cs typeface="+mn-cs"/>
                            </a:rPr>
                          </m:ctrlPr>
                        </m:fPr>
                        <m:num>
                          <m:sSup>
                            <m:sSupPr>
                              <m:ctrlPr>
                                <a:rPr lang="en-US" altLang="zh-TW" sz="3982" i="1" kern="1200">
                                  <a:solidFill>
                                    <a:prstClr val="black"/>
                                  </a:solidFill>
                                  <a:latin typeface="Cambria Math" panose="02040503050406030204" pitchFamily="18" charset="0"/>
                                  <a:cs typeface="+mn-cs"/>
                                </a:rPr>
                              </m:ctrlPr>
                            </m:sSupPr>
                            <m:e>
                              <m:r>
                                <m:rPr>
                                  <m:nor/>
                                </m:rPr>
                                <a:rPr lang="zh-TW" altLang="en-US" sz="3982" kern="1200">
                                  <a:solidFill>
                                    <a:prstClr val="black"/>
                                  </a:solidFill>
                                  <a:latin typeface="Cambria Math" panose="02040503050406030204" pitchFamily="18" charset="0"/>
                                  <a:cs typeface="+mn-cs"/>
                                </a:rPr>
                                <m:t>𝜂</m:t>
                              </m:r>
                            </m:e>
                            <m:sup>
                              <m:r>
                                <a:rPr lang="en-US" altLang="zh-TW" sz="3982" i="1" kern="1200">
                                  <a:solidFill>
                                    <a:prstClr val="black"/>
                                  </a:solidFill>
                                  <a:latin typeface="Cambria Math" panose="02040503050406030204" pitchFamily="18" charset="0"/>
                                  <a:cs typeface="+mn-cs"/>
                                </a:rPr>
                                <m:t>0</m:t>
                              </m:r>
                            </m:sup>
                          </m:sSup>
                        </m:num>
                        <m:den>
                          <m:sSup>
                            <m:sSupPr>
                              <m:ctrlPr>
                                <a:rPr lang="en-US" altLang="zh-TW" sz="3982" i="1" kern="1200">
                                  <a:solidFill>
                                    <a:prstClr val="black"/>
                                  </a:solidFill>
                                  <a:latin typeface="Cambria Math" panose="02040503050406030204" pitchFamily="18" charset="0"/>
                                  <a:cs typeface="+mn-cs"/>
                                </a:rPr>
                              </m:ctrlPr>
                            </m:sSupPr>
                            <m:e>
                              <m:r>
                                <a:rPr lang="zh-TW" altLang="en-US" sz="3982" i="1" kern="1200">
                                  <a:solidFill>
                                    <a:prstClr val="black"/>
                                  </a:solidFill>
                                  <a:latin typeface="Cambria Math" panose="02040503050406030204" pitchFamily="18" charset="0"/>
                                  <a:cs typeface="+mn-cs"/>
                                </a:rPr>
                                <m:t>𝜎</m:t>
                              </m:r>
                            </m:e>
                            <m:sup>
                              <m:r>
                                <a:rPr lang="en-US" altLang="zh-TW" sz="3982" i="1" kern="1200">
                                  <a:solidFill>
                                    <a:prstClr val="black"/>
                                  </a:solidFill>
                                  <a:latin typeface="Cambria Math" panose="02040503050406030204" pitchFamily="18" charset="0"/>
                                  <a:cs typeface="+mn-cs"/>
                                </a:rPr>
                                <m:t>0</m:t>
                              </m:r>
                            </m:sup>
                          </m:sSup>
                        </m:den>
                      </m:f>
                      <m:sSup>
                        <m:sSupPr>
                          <m:ctrlPr>
                            <a:rPr lang="en-US" altLang="zh-TW" sz="3982" i="1" kern="1200">
                              <a:solidFill>
                                <a:prstClr val="black"/>
                              </a:solidFill>
                              <a:latin typeface="Cambria Math" panose="02040503050406030204" pitchFamily="18" charset="0"/>
                              <a:cs typeface="+mn-cs"/>
                            </a:rPr>
                          </m:ctrlPr>
                        </m:sSupPr>
                        <m:e>
                          <m:r>
                            <a:rPr lang="en-US" altLang="zh-TW" sz="3982" i="1" kern="1200">
                              <a:solidFill>
                                <a:prstClr val="black"/>
                              </a:solidFill>
                              <a:latin typeface="Cambria Math" panose="02040503050406030204" pitchFamily="18" charset="0"/>
                              <a:cs typeface="+mn-cs"/>
                            </a:rPr>
                            <m:t>𝑔</m:t>
                          </m:r>
                        </m:e>
                        <m:sup>
                          <m:r>
                            <a:rPr lang="en-US" altLang="zh-TW" sz="3982" i="1" kern="1200">
                              <a:solidFill>
                                <a:prstClr val="black"/>
                              </a:solidFill>
                              <a:latin typeface="Cambria Math" panose="02040503050406030204" pitchFamily="18" charset="0"/>
                              <a:cs typeface="+mn-cs"/>
                            </a:rPr>
                            <m:t>0</m:t>
                          </m:r>
                        </m:sup>
                      </m:sSup>
                    </m:oMath>
                  </m:oMathPara>
                </a14:m>
                <a:endParaRPr lang="zh-TW" altLang="en-US" sz="3982" kern="1200" dirty="0">
                  <a:solidFill>
                    <a:prstClr val="black"/>
                  </a:solidFill>
                  <a:latin typeface="Calibri" panose="020F0502020204030204"/>
                  <a:cs typeface="+mn-cs"/>
                </a:endParaRPr>
              </a:p>
            </p:txBody>
          </p:sp>
        </mc:Choice>
        <mc:Fallback>
          <p:sp>
            <p:nvSpPr>
              <p:cNvPr id="23" name="文字方塊 22"/>
              <p:cNvSpPr txBox="1">
                <a:spLocks noRot="1" noChangeAspect="1" noMove="1" noResize="1" noEditPoints="1" noAdjustHandles="1" noChangeArrowheads="1" noChangeShapeType="1" noTextEdit="1"/>
              </p:cNvSpPr>
              <p:nvPr/>
            </p:nvSpPr>
            <p:spPr>
              <a:xfrm>
                <a:off x="434002" y="2292403"/>
                <a:ext cx="3924857" cy="122905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文字方塊 23"/>
              <p:cNvSpPr txBox="1"/>
              <p:nvPr/>
            </p:nvSpPr>
            <p:spPr>
              <a:xfrm rot="5400000">
                <a:off x="2275544" y="6998750"/>
                <a:ext cx="969946" cy="612796"/>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r>
                        <a:rPr lang="en-US" altLang="zh-TW" sz="3982" i="1" kern="1200">
                          <a:solidFill>
                            <a:prstClr val="black"/>
                          </a:solidFill>
                          <a:latin typeface="Cambria Math" panose="02040503050406030204" pitchFamily="18" charset="0"/>
                          <a:ea typeface="Cambria Math" panose="02040503050406030204" pitchFamily="18" charset="0"/>
                          <a:cs typeface="+mn-cs"/>
                        </a:rPr>
                        <m:t>……</m:t>
                      </m:r>
                    </m:oMath>
                  </m:oMathPara>
                </a14:m>
                <a:endParaRPr lang="zh-TW" altLang="en-US" sz="3982" kern="1200" dirty="0">
                  <a:solidFill>
                    <a:prstClr val="black"/>
                  </a:solidFill>
                  <a:latin typeface="Calibri" panose="020F0502020204030204"/>
                  <a:cs typeface="+mn-cs"/>
                </a:endParaRPr>
              </a:p>
            </p:txBody>
          </p:sp>
        </mc:Choice>
        <mc:Fallback>
          <p:sp>
            <p:nvSpPr>
              <p:cNvPr id="24" name="文字方塊 23"/>
              <p:cNvSpPr txBox="1">
                <a:spLocks noRot="1" noChangeAspect="1" noMove="1" noResize="1" noEditPoints="1" noAdjustHandles="1" noChangeArrowheads="1" noChangeShapeType="1" noTextEdit="1"/>
              </p:cNvSpPr>
              <p:nvPr/>
            </p:nvSpPr>
            <p:spPr>
              <a:xfrm rot="5400000">
                <a:off x="2275544" y="6998750"/>
                <a:ext cx="969946" cy="61279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文字方塊 24"/>
              <p:cNvSpPr txBox="1"/>
              <p:nvPr/>
            </p:nvSpPr>
            <p:spPr>
              <a:xfrm>
                <a:off x="434001" y="3693411"/>
                <a:ext cx="3903056" cy="1227772"/>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p>
                        <m:sSupPr>
                          <m:ctrlPr>
                            <a:rPr lang="en-US" altLang="zh-TW" sz="3982" i="1" kern="1200">
                              <a:solidFill>
                                <a:prstClr val="black"/>
                              </a:solidFill>
                              <a:latin typeface="Cambria Math" panose="02040503050406030204" pitchFamily="18" charset="0"/>
                              <a:ea typeface="Cambria Math" panose="02040503050406030204" pitchFamily="18" charset="0"/>
                              <a:cs typeface="+mn-cs"/>
                            </a:rPr>
                          </m:ctrlPr>
                        </m:sSupPr>
                        <m:e>
                          <m:r>
                            <a:rPr lang="en-US" altLang="zh-TW" sz="3982" i="1" kern="1200">
                              <a:solidFill>
                                <a:prstClr val="black"/>
                              </a:solidFill>
                              <a:latin typeface="Cambria Math" panose="02040503050406030204" pitchFamily="18" charset="0"/>
                              <a:ea typeface="Cambria Math" panose="02040503050406030204" pitchFamily="18" charset="0"/>
                              <a:cs typeface="+mn-cs"/>
                            </a:rPr>
                            <m:t>𝑤</m:t>
                          </m:r>
                        </m:e>
                        <m:sup>
                          <m:r>
                            <a:rPr lang="en-US" altLang="zh-TW" sz="3982" i="1" kern="1200">
                              <a:solidFill>
                                <a:prstClr val="black"/>
                              </a:solidFill>
                              <a:latin typeface="Cambria Math" panose="02040503050406030204" pitchFamily="18" charset="0"/>
                              <a:ea typeface="Cambria Math" panose="02040503050406030204" pitchFamily="18" charset="0"/>
                              <a:cs typeface="+mn-cs"/>
                            </a:rPr>
                            <m:t>2</m:t>
                          </m:r>
                        </m:sup>
                      </m:sSup>
                      <m:r>
                        <a:rPr lang="en-US" altLang="zh-TW" sz="3982" i="1" kern="1200">
                          <a:solidFill>
                            <a:prstClr val="black"/>
                          </a:solidFill>
                          <a:latin typeface="Cambria Math" panose="02040503050406030204" pitchFamily="18" charset="0"/>
                          <a:ea typeface="Cambria Math" panose="02040503050406030204" pitchFamily="18" charset="0"/>
                          <a:cs typeface="+mn-cs"/>
                        </a:rPr>
                        <m:t>←</m:t>
                      </m:r>
                      <m:sSup>
                        <m:sSupPr>
                          <m:ctrlPr>
                            <a:rPr lang="en-US" altLang="zh-TW" sz="3982" i="1" kern="1200">
                              <a:solidFill>
                                <a:prstClr val="black"/>
                              </a:solidFill>
                              <a:latin typeface="Cambria Math" panose="02040503050406030204" pitchFamily="18" charset="0"/>
                              <a:ea typeface="Cambria Math" panose="02040503050406030204" pitchFamily="18" charset="0"/>
                              <a:cs typeface="+mn-cs"/>
                            </a:rPr>
                          </m:ctrlPr>
                        </m:sSupPr>
                        <m:e>
                          <m:r>
                            <a:rPr lang="en-US" altLang="zh-TW" sz="3982" i="1" kern="1200">
                              <a:solidFill>
                                <a:prstClr val="black"/>
                              </a:solidFill>
                              <a:latin typeface="Cambria Math" panose="02040503050406030204" pitchFamily="18" charset="0"/>
                              <a:ea typeface="Cambria Math" panose="02040503050406030204" pitchFamily="18" charset="0"/>
                              <a:cs typeface="+mn-cs"/>
                            </a:rPr>
                            <m:t>𝑤</m:t>
                          </m:r>
                        </m:e>
                        <m:sup>
                          <m:r>
                            <a:rPr lang="en-US" altLang="zh-TW" sz="3982" i="1" kern="1200">
                              <a:solidFill>
                                <a:prstClr val="black"/>
                              </a:solidFill>
                              <a:latin typeface="Cambria Math" panose="02040503050406030204" pitchFamily="18" charset="0"/>
                              <a:ea typeface="Cambria Math" panose="02040503050406030204" pitchFamily="18" charset="0"/>
                              <a:cs typeface="+mn-cs"/>
                            </a:rPr>
                            <m:t>1</m:t>
                          </m:r>
                        </m:sup>
                      </m:sSup>
                      <m:r>
                        <a:rPr lang="en-US" altLang="zh-TW" sz="3982" i="1" kern="1200">
                          <a:solidFill>
                            <a:prstClr val="black"/>
                          </a:solidFill>
                          <a:latin typeface="Cambria Math" panose="02040503050406030204" pitchFamily="18" charset="0"/>
                          <a:cs typeface="+mn-cs"/>
                        </a:rPr>
                        <m:t>−</m:t>
                      </m:r>
                      <m:f>
                        <m:fPr>
                          <m:ctrlPr>
                            <a:rPr lang="en-US" altLang="zh-TW" sz="3982" i="1" kern="1200">
                              <a:solidFill>
                                <a:prstClr val="black"/>
                              </a:solidFill>
                              <a:latin typeface="Cambria Math" panose="02040503050406030204" pitchFamily="18" charset="0"/>
                              <a:cs typeface="+mn-cs"/>
                            </a:rPr>
                          </m:ctrlPr>
                        </m:fPr>
                        <m:num>
                          <m:sSup>
                            <m:sSupPr>
                              <m:ctrlPr>
                                <a:rPr lang="en-US" altLang="zh-TW" sz="3982" i="1" kern="1200">
                                  <a:solidFill>
                                    <a:prstClr val="black"/>
                                  </a:solidFill>
                                  <a:latin typeface="Cambria Math" panose="02040503050406030204" pitchFamily="18" charset="0"/>
                                  <a:cs typeface="+mn-cs"/>
                                </a:rPr>
                              </m:ctrlPr>
                            </m:sSupPr>
                            <m:e>
                              <m:r>
                                <m:rPr>
                                  <m:nor/>
                                </m:rPr>
                                <a:rPr lang="zh-TW" altLang="en-US" sz="3982" kern="1200">
                                  <a:solidFill>
                                    <a:prstClr val="black"/>
                                  </a:solidFill>
                                  <a:latin typeface="Cambria Math" panose="02040503050406030204" pitchFamily="18" charset="0"/>
                                  <a:cs typeface="+mn-cs"/>
                                </a:rPr>
                                <m:t>𝜂</m:t>
                              </m:r>
                            </m:e>
                            <m:sup>
                              <m:r>
                                <a:rPr lang="en-US" altLang="zh-TW" sz="3982" i="1" kern="1200">
                                  <a:solidFill>
                                    <a:prstClr val="black"/>
                                  </a:solidFill>
                                  <a:latin typeface="Cambria Math" panose="02040503050406030204" pitchFamily="18" charset="0"/>
                                  <a:cs typeface="+mn-cs"/>
                                </a:rPr>
                                <m:t>1</m:t>
                              </m:r>
                            </m:sup>
                          </m:sSup>
                        </m:num>
                        <m:den>
                          <m:sSup>
                            <m:sSupPr>
                              <m:ctrlPr>
                                <a:rPr lang="en-US" altLang="zh-TW" sz="3982" i="1" kern="1200">
                                  <a:solidFill>
                                    <a:prstClr val="black"/>
                                  </a:solidFill>
                                  <a:latin typeface="Cambria Math" panose="02040503050406030204" pitchFamily="18" charset="0"/>
                                  <a:cs typeface="+mn-cs"/>
                                </a:rPr>
                              </m:ctrlPr>
                            </m:sSupPr>
                            <m:e>
                              <m:r>
                                <a:rPr lang="zh-TW" altLang="en-US" sz="3982" i="1" kern="1200">
                                  <a:solidFill>
                                    <a:prstClr val="black"/>
                                  </a:solidFill>
                                  <a:latin typeface="Cambria Math" panose="02040503050406030204" pitchFamily="18" charset="0"/>
                                  <a:cs typeface="+mn-cs"/>
                                </a:rPr>
                                <m:t>𝜎</m:t>
                              </m:r>
                            </m:e>
                            <m:sup>
                              <m:r>
                                <a:rPr lang="en-US" altLang="zh-TW" sz="3982" i="1" kern="1200">
                                  <a:solidFill>
                                    <a:prstClr val="black"/>
                                  </a:solidFill>
                                  <a:latin typeface="Cambria Math" panose="02040503050406030204" pitchFamily="18" charset="0"/>
                                  <a:cs typeface="+mn-cs"/>
                                </a:rPr>
                                <m:t>1</m:t>
                              </m:r>
                            </m:sup>
                          </m:sSup>
                        </m:den>
                      </m:f>
                      <m:sSup>
                        <m:sSupPr>
                          <m:ctrlPr>
                            <a:rPr lang="en-US" altLang="zh-TW" sz="3982" i="1" kern="1200">
                              <a:solidFill>
                                <a:prstClr val="black"/>
                              </a:solidFill>
                              <a:latin typeface="Cambria Math" panose="02040503050406030204" pitchFamily="18" charset="0"/>
                              <a:cs typeface="+mn-cs"/>
                            </a:rPr>
                          </m:ctrlPr>
                        </m:sSupPr>
                        <m:e>
                          <m:r>
                            <a:rPr lang="en-US" altLang="zh-TW" sz="3982" i="1" kern="1200">
                              <a:solidFill>
                                <a:prstClr val="black"/>
                              </a:solidFill>
                              <a:latin typeface="Cambria Math" panose="02040503050406030204" pitchFamily="18" charset="0"/>
                              <a:cs typeface="+mn-cs"/>
                            </a:rPr>
                            <m:t>𝑔</m:t>
                          </m:r>
                        </m:e>
                        <m:sup>
                          <m:r>
                            <a:rPr lang="en-US" altLang="zh-TW" sz="3982" i="1" kern="1200">
                              <a:solidFill>
                                <a:prstClr val="black"/>
                              </a:solidFill>
                              <a:latin typeface="Cambria Math" panose="02040503050406030204" pitchFamily="18" charset="0"/>
                              <a:cs typeface="+mn-cs"/>
                            </a:rPr>
                            <m:t>1</m:t>
                          </m:r>
                        </m:sup>
                      </m:sSup>
                    </m:oMath>
                  </m:oMathPara>
                </a14:m>
                <a:endParaRPr lang="zh-TW" altLang="en-US" sz="3982" kern="1200" dirty="0">
                  <a:solidFill>
                    <a:prstClr val="black"/>
                  </a:solidFill>
                  <a:latin typeface="Calibri" panose="020F0502020204030204"/>
                  <a:cs typeface="+mn-cs"/>
                </a:endParaRPr>
              </a:p>
            </p:txBody>
          </p:sp>
        </mc:Choice>
        <mc:Fallback>
          <p:sp>
            <p:nvSpPr>
              <p:cNvPr id="25" name="文字方塊 24"/>
              <p:cNvSpPr txBox="1">
                <a:spLocks noRot="1" noChangeAspect="1" noMove="1" noResize="1" noEditPoints="1" noAdjustHandles="1" noChangeArrowheads="1" noChangeShapeType="1" noTextEdit="1"/>
              </p:cNvSpPr>
              <p:nvPr/>
            </p:nvSpPr>
            <p:spPr>
              <a:xfrm>
                <a:off x="434001" y="3693411"/>
                <a:ext cx="3903056" cy="122777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文字方塊 25"/>
              <p:cNvSpPr txBox="1"/>
              <p:nvPr/>
            </p:nvSpPr>
            <p:spPr>
              <a:xfrm>
                <a:off x="489439" y="7822076"/>
                <a:ext cx="4240584" cy="1221616"/>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p>
                        <m:sSupPr>
                          <m:ctrlPr>
                            <a:rPr lang="en-US" altLang="zh-TW" sz="3982" i="1" kern="1200">
                              <a:solidFill>
                                <a:prstClr val="black"/>
                              </a:solidFill>
                              <a:latin typeface="Cambria Math" panose="02040503050406030204" pitchFamily="18" charset="0"/>
                              <a:ea typeface="Cambria Math" panose="02040503050406030204" pitchFamily="18" charset="0"/>
                              <a:cs typeface="+mn-cs"/>
                            </a:rPr>
                          </m:ctrlPr>
                        </m:sSupPr>
                        <m:e>
                          <m:r>
                            <a:rPr lang="en-US" altLang="zh-TW" sz="3982" i="1" kern="1200">
                              <a:solidFill>
                                <a:prstClr val="black"/>
                              </a:solidFill>
                              <a:latin typeface="Cambria Math" panose="02040503050406030204" pitchFamily="18" charset="0"/>
                              <a:ea typeface="Cambria Math" panose="02040503050406030204" pitchFamily="18" charset="0"/>
                              <a:cs typeface="+mn-cs"/>
                            </a:rPr>
                            <m:t>𝑤</m:t>
                          </m:r>
                        </m:e>
                        <m:sup>
                          <m:r>
                            <a:rPr lang="en-US" altLang="zh-TW" sz="3982" i="1" kern="1200">
                              <a:solidFill>
                                <a:prstClr val="black"/>
                              </a:solidFill>
                              <a:latin typeface="Cambria Math" panose="02040503050406030204" pitchFamily="18" charset="0"/>
                              <a:ea typeface="Cambria Math" panose="02040503050406030204" pitchFamily="18" charset="0"/>
                              <a:cs typeface="+mn-cs"/>
                            </a:rPr>
                            <m:t>𝑡</m:t>
                          </m:r>
                          <m:r>
                            <a:rPr lang="en-US" altLang="zh-TW" sz="3982" i="1" kern="1200">
                              <a:solidFill>
                                <a:prstClr val="black"/>
                              </a:solidFill>
                              <a:latin typeface="Cambria Math" panose="02040503050406030204" pitchFamily="18" charset="0"/>
                              <a:ea typeface="Cambria Math" panose="02040503050406030204" pitchFamily="18" charset="0"/>
                              <a:cs typeface="+mn-cs"/>
                            </a:rPr>
                            <m:t>+1</m:t>
                          </m:r>
                        </m:sup>
                      </m:sSup>
                      <m:r>
                        <a:rPr lang="en-US" altLang="zh-TW" sz="3982" i="1" kern="1200">
                          <a:solidFill>
                            <a:prstClr val="black"/>
                          </a:solidFill>
                          <a:latin typeface="Cambria Math" panose="02040503050406030204" pitchFamily="18" charset="0"/>
                          <a:ea typeface="Cambria Math" panose="02040503050406030204" pitchFamily="18" charset="0"/>
                          <a:cs typeface="+mn-cs"/>
                        </a:rPr>
                        <m:t>←</m:t>
                      </m:r>
                      <m:sSup>
                        <m:sSupPr>
                          <m:ctrlPr>
                            <a:rPr lang="en-US" altLang="zh-TW" sz="3982" i="1" kern="1200">
                              <a:solidFill>
                                <a:prstClr val="black"/>
                              </a:solidFill>
                              <a:latin typeface="Cambria Math" panose="02040503050406030204" pitchFamily="18" charset="0"/>
                              <a:ea typeface="Cambria Math" panose="02040503050406030204" pitchFamily="18" charset="0"/>
                              <a:cs typeface="+mn-cs"/>
                            </a:rPr>
                          </m:ctrlPr>
                        </m:sSupPr>
                        <m:e>
                          <m:r>
                            <a:rPr lang="en-US" altLang="zh-TW" sz="3982" i="1" kern="1200">
                              <a:solidFill>
                                <a:prstClr val="black"/>
                              </a:solidFill>
                              <a:latin typeface="Cambria Math" panose="02040503050406030204" pitchFamily="18" charset="0"/>
                              <a:ea typeface="Cambria Math" panose="02040503050406030204" pitchFamily="18" charset="0"/>
                              <a:cs typeface="+mn-cs"/>
                            </a:rPr>
                            <m:t>𝑤</m:t>
                          </m:r>
                        </m:e>
                        <m:sup>
                          <m:r>
                            <a:rPr lang="en-US" altLang="zh-TW" sz="3982" i="1" kern="1200">
                              <a:solidFill>
                                <a:prstClr val="black"/>
                              </a:solidFill>
                              <a:latin typeface="Cambria Math" panose="02040503050406030204" pitchFamily="18" charset="0"/>
                              <a:ea typeface="Cambria Math" panose="02040503050406030204" pitchFamily="18" charset="0"/>
                              <a:cs typeface="+mn-cs"/>
                            </a:rPr>
                            <m:t>𝑡</m:t>
                          </m:r>
                        </m:sup>
                      </m:sSup>
                      <m:r>
                        <a:rPr lang="en-US" altLang="zh-TW" sz="3982" i="1" kern="1200">
                          <a:solidFill>
                            <a:prstClr val="black"/>
                          </a:solidFill>
                          <a:latin typeface="Cambria Math" panose="02040503050406030204" pitchFamily="18" charset="0"/>
                          <a:cs typeface="+mn-cs"/>
                        </a:rPr>
                        <m:t>−</m:t>
                      </m:r>
                      <m:f>
                        <m:fPr>
                          <m:ctrlPr>
                            <a:rPr lang="en-US" altLang="zh-TW" sz="3982" i="1" kern="1200">
                              <a:solidFill>
                                <a:prstClr val="black"/>
                              </a:solidFill>
                              <a:latin typeface="Cambria Math" panose="02040503050406030204" pitchFamily="18" charset="0"/>
                              <a:cs typeface="+mn-cs"/>
                            </a:rPr>
                          </m:ctrlPr>
                        </m:fPr>
                        <m:num>
                          <m:sSup>
                            <m:sSupPr>
                              <m:ctrlPr>
                                <a:rPr lang="en-US" altLang="zh-TW" sz="3982" i="1" kern="1200">
                                  <a:solidFill>
                                    <a:prstClr val="black"/>
                                  </a:solidFill>
                                  <a:latin typeface="Cambria Math" panose="02040503050406030204" pitchFamily="18" charset="0"/>
                                  <a:cs typeface="+mn-cs"/>
                                </a:rPr>
                              </m:ctrlPr>
                            </m:sSupPr>
                            <m:e>
                              <m:r>
                                <m:rPr>
                                  <m:nor/>
                                </m:rPr>
                                <a:rPr lang="zh-TW" altLang="en-US" sz="3982" kern="1200">
                                  <a:solidFill>
                                    <a:prstClr val="black"/>
                                  </a:solidFill>
                                  <a:latin typeface="Cambria Math" panose="02040503050406030204" pitchFamily="18" charset="0"/>
                                  <a:cs typeface="+mn-cs"/>
                                </a:rPr>
                                <m:t>𝜂</m:t>
                              </m:r>
                            </m:e>
                            <m:sup>
                              <m:r>
                                <a:rPr lang="en-US" altLang="zh-TW" sz="3982" i="1" kern="1200">
                                  <a:solidFill>
                                    <a:prstClr val="black"/>
                                  </a:solidFill>
                                  <a:latin typeface="Cambria Math" panose="02040503050406030204" pitchFamily="18" charset="0"/>
                                  <a:cs typeface="+mn-cs"/>
                                </a:rPr>
                                <m:t>𝑡</m:t>
                              </m:r>
                            </m:sup>
                          </m:sSup>
                        </m:num>
                        <m:den>
                          <m:sSup>
                            <m:sSupPr>
                              <m:ctrlPr>
                                <a:rPr lang="en-US" altLang="zh-TW" sz="3982" i="1" kern="1200">
                                  <a:solidFill>
                                    <a:prstClr val="black"/>
                                  </a:solidFill>
                                  <a:latin typeface="Cambria Math" panose="02040503050406030204" pitchFamily="18" charset="0"/>
                                  <a:cs typeface="+mn-cs"/>
                                </a:rPr>
                              </m:ctrlPr>
                            </m:sSupPr>
                            <m:e>
                              <m:r>
                                <a:rPr lang="zh-TW" altLang="en-US" sz="3982" i="1" kern="1200">
                                  <a:solidFill>
                                    <a:prstClr val="black"/>
                                  </a:solidFill>
                                  <a:latin typeface="Cambria Math" panose="02040503050406030204" pitchFamily="18" charset="0"/>
                                  <a:cs typeface="+mn-cs"/>
                                </a:rPr>
                                <m:t>𝜎</m:t>
                              </m:r>
                            </m:e>
                            <m:sup>
                              <m:r>
                                <a:rPr lang="en-US" altLang="zh-TW" sz="3982" i="1" kern="1200">
                                  <a:solidFill>
                                    <a:prstClr val="black"/>
                                  </a:solidFill>
                                  <a:latin typeface="Cambria Math" panose="02040503050406030204" pitchFamily="18" charset="0"/>
                                  <a:cs typeface="+mn-cs"/>
                                </a:rPr>
                                <m:t>𝑡</m:t>
                              </m:r>
                            </m:sup>
                          </m:sSup>
                        </m:den>
                      </m:f>
                      <m:sSup>
                        <m:sSupPr>
                          <m:ctrlPr>
                            <a:rPr lang="en-US" altLang="zh-TW" sz="3982" i="1" kern="1200">
                              <a:solidFill>
                                <a:prstClr val="black"/>
                              </a:solidFill>
                              <a:latin typeface="Cambria Math" panose="02040503050406030204" pitchFamily="18" charset="0"/>
                              <a:cs typeface="+mn-cs"/>
                            </a:rPr>
                          </m:ctrlPr>
                        </m:sSupPr>
                        <m:e>
                          <m:r>
                            <a:rPr lang="en-US" altLang="zh-TW" sz="3982" i="1" kern="1200">
                              <a:solidFill>
                                <a:prstClr val="black"/>
                              </a:solidFill>
                              <a:latin typeface="Cambria Math" panose="02040503050406030204" pitchFamily="18" charset="0"/>
                              <a:cs typeface="+mn-cs"/>
                            </a:rPr>
                            <m:t>𝑔</m:t>
                          </m:r>
                        </m:e>
                        <m:sup>
                          <m:r>
                            <a:rPr lang="en-US" altLang="zh-TW" sz="3982" i="1" kern="1200">
                              <a:solidFill>
                                <a:prstClr val="black"/>
                              </a:solidFill>
                              <a:latin typeface="Cambria Math" panose="02040503050406030204" pitchFamily="18" charset="0"/>
                              <a:cs typeface="+mn-cs"/>
                            </a:rPr>
                            <m:t>𝑡</m:t>
                          </m:r>
                        </m:sup>
                      </m:sSup>
                    </m:oMath>
                  </m:oMathPara>
                </a14:m>
                <a:endParaRPr lang="zh-TW" altLang="en-US" sz="3982" kern="1200" dirty="0">
                  <a:solidFill>
                    <a:prstClr val="black"/>
                  </a:solidFill>
                  <a:latin typeface="Calibri" panose="020F0502020204030204"/>
                  <a:cs typeface="+mn-cs"/>
                </a:endParaRPr>
              </a:p>
            </p:txBody>
          </p:sp>
        </mc:Choice>
        <mc:Fallback>
          <p:sp>
            <p:nvSpPr>
              <p:cNvPr id="26" name="文字方塊 25"/>
              <p:cNvSpPr txBox="1">
                <a:spLocks noRot="1" noChangeAspect="1" noMove="1" noResize="1" noEditPoints="1" noAdjustHandles="1" noChangeArrowheads="1" noChangeShapeType="1" noTextEdit="1"/>
              </p:cNvSpPr>
              <p:nvPr/>
            </p:nvSpPr>
            <p:spPr>
              <a:xfrm>
                <a:off x="489439" y="7822076"/>
                <a:ext cx="4240584" cy="122161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文字方塊 26"/>
              <p:cNvSpPr txBox="1"/>
              <p:nvPr/>
            </p:nvSpPr>
            <p:spPr>
              <a:xfrm>
                <a:off x="5376507" y="2471575"/>
                <a:ext cx="2945614" cy="741998"/>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p>
                        <m:sSupPr>
                          <m:ctrlPr>
                            <a:rPr lang="en-US" altLang="zh-TW" sz="3982" i="1" kern="1200">
                              <a:solidFill>
                                <a:prstClr val="black"/>
                              </a:solidFill>
                              <a:latin typeface="Cambria Math" panose="02040503050406030204" pitchFamily="18" charset="0"/>
                              <a:cs typeface="+mn-cs"/>
                            </a:rPr>
                          </m:ctrlPr>
                        </m:sSupPr>
                        <m:e>
                          <m:r>
                            <a:rPr lang="zh-TW" altLang="en-US" sz="3982" i="1" kern="1200">
                              <a:solidFill>
                                <a:prstClr val="black"/>
                              </a:solidFill>
                              <a:latin typeface="Cambria Math" panose="02040503050406030204" pitchFamily="18" charset="0"/>
                              <a:cs typeface="+mn-cs"/>
                            </a:rPr>
                            <m:t>𝜎</m:t>
                          </m:r>
                        </m:e>
                        <m:sup>
                          <m:r>
                            <a:rPr lang="en-US" altLang="zh-TW" sz="3982" i="1" kern="1200">
                              <a:solidFill>
                                <a:prstClr val="black"/>
                              </a:solidFill>
                              <a:latin typeface="Cambria Math" panose="02040503050406030204" pitchFamily="18" charset="0"/>
                              <a:cs typeface="+mn-cs"/>
                            </a:rPr>
                            <m:t>0</m:t>
                          </m:r>
                        </m:sup>
                      </m:sSup>
                      <m:r>
                        <a:rPr lang="en-US" altLang="zh-TW" sz="3982" kern="1200">
                          <a:solidFill>
                            <a:prstClr val="black"/>
                          </a:solidFill>
                          <a:latin typeface="Cambria Math" panose="02040503050406030204" pitchFamily="18" charset="0"/>
                          <a:cs typeface="+mn-cs"/>
                        </a:rPr>
                        <m:t>=</m:t>
                      </m:r>
                      <m:rad>
                        <m:radPr>
                          <m:degHide m:val="on"/>
                          <m:ctrlPr>
                            <a:rPr lang="en-US" altLang="zh-TW" sz="3982" i="1" kern="1200">
                              <a:solidFill>
                                <a:prstClr val="black"/>
                              </a:solidFill>
                              <a:latin typeface="Cambria Math" panose="02040503050406030204" pitchFamily="18" charset="0"/>
                              <a:cs typeface="+mn-cs"/>
                            </a:rPr>
                          </m:ctrlPr>
                        </m:radPr>
                        <m:deg/>
                        <m:e>
                          <m:sSup>
                            <m:sSupPr>
                              <m:ctrlPr>
                                <a:rPr lang="en-US" altLang="zh-TW" sz="3982" i="1" kern="1200">
                                  <a:solidFill>
                                    <a:prstClr val="black"/>
                                  </a:solidFill>
                                  <a:latin typeface="Cambria Math" panose="02040503050406030204" pitchFamily="18" charset="0"/>
                                  <a:cs typeface="+mn-cs"/>
                                </a:rPr>
                              </m:ctrlPr>
                            </m:sSupPr>
                            <m:e>
                              <m:d>
                                <m:dPr>
                                  <m:ctrlPr>
                                    <a:rPr lang="en-US" altLang="zh-TW" sz="3982" i="1" kern="1200">
                                      <a:solidFill>
                                        <a:prstClr val="black"/>
                                      </a:solidFill>
                                      <a:latin typeface="Cambria Math" panose="02040503050406030204" pitchFamily="18" charset="0"/>
                                      <a:cs typeface="+mn-cs"/>
                                    </a:rPr>
                                  </m:ctrlPr>
                                </m:dPr>
                                <m:e>
                                  <m:sSup>
                                    <m:sSupPr>
                                      <m:ctrlPr>
                                        <a:rPr lang="en-US" altLang="zh-TW" sz="3982" i="1" kern="1200">
                                          <a:solidFill>
                                            <a:prstClr val="black"/>
                                          </a:solidFill>
                                          <a:latin typeface="Cambria Math" panose="02040503050406030204" pitchFamily="18" charset="0"/>
                                          <a:cs typeface="+mn-cs"/>
                                        </a:rPr>
                                      </m:ctrlPr>
                                    </m:sSupPr>
                                    <m:e>
                                      <m:r>
                                        <a:rPr lang="en-US" altLang="zh-TW" sz="3982" i="1" kern="1200">
                                          <a:solidFill>
                                            <a:prstClr val="black"/>
                                          </a:solidFill>
                                          <a:latin typeface="Cambria Math" panose="02040503050406030204" pitchFamily="18" charset="0"/>
                                          <a:cs typeface="+mn-cs"/>
                                        </a:rPr>
                                        <m:t>𝑔</m:t>
                                      </m:r>
                                    </m:e>
                                    <m:sup>
                                      <m:r>
                                        <a:rPr lang="en-US" altLang="zh-TW" sz="3982" i="1" kern="1200">
                                          <a:solidFill>
                                            <a:prstClr val="black"/>
                                          </a:solidFill>
                                          <a:latin typeface="Cambria Math" panose="02040503050406030204" pitchFamily="18" charset="0"/>
                                          <a:cs typeface="+mn-cs"/>
                                        </a:rPr>
                                        <m:t>0</m:t>
                                      </m:r>
                                    </m:sup>
                                  </m:sSup>
                                </m:e>
                              </m:d>
                            </m:e>
                            <m:sup>
                              <m:r>
                                <a:rPr lang="en-US" altLang="zh-TW" sz="3982" i="1" kern="1200">
                                  <a:solidFill>
                                    <a:prstClr val="black"/>
                                  </a:solidFill>
                                  <a:latin typeface="Cambria Math" panose="02040503050406030204" pitchFamily="18" charset="0"/>
                                  <a:cs typeface="+mn-cs"/>
                                </a:rPr>
                                <m:t>2</m:t>
                              </m:r>
                            </m:sup>
                          </m:sSup>
                        </m:e>
                      </m:rad>
                    </m:oMath>
                  </m:oMathPara>
                </a14:m>
                <a:endParaRPr lang="zh-TW" altLang="en-US" sz="3982" kern="1200" dirty="0">
                  <a:solidFill>
                    <a:prstClr val="black"/>
                  </a:solidFill>
                  <a:latin typeface="Calibri" panose="020F0502020204030204"/>
                  <a:cs typeface="+mn-cs"/>
                </a:endParaRPr>
              </a:p>
            </p:txBody>
          </p:sp>
        </mc:Choice>
        <mc:Fallback>
          <p:sp>
            <p:nvSpPr>
              <p:cNvPr id="27" name="文字方塊 26"/>
              <p:cNvSpPr txBox="1">
                <a:spLocks noRot="1" noChangeAspect="1" noMove="1" noResize="1" noEditPoints="1" noAdjustHandles="1" noChangeArrowheads="1" noChangeShapeType="1" noTextEdit="1"/>
              </p:cNvSpPr>
              <p:nvPr/>
            </p:nvSpPr>
            <p:spPr>
              <a:xfrm>
                <a:off x="5376507" y="2471575"/>
                <a:ext cx="2945614" cy="74199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 name="文字方塊 27"/>
              <p:cNvSpPr txBox="1"/>
              <p:nvPr/>
            </p:nvSpPr>
            <p:spPr>
              <a:xfrm>
                <a:off x="5346417" y="3241175"/>
                <a:ext cx="5488426" cy="1810432"/>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p>
                        <m:sSupPr>
                          <m:ctrlPr>
                            <a:rPr lang="en-US" altLang="zh-TW" sz="3982" i="1" kern="1200">
                              <a:solidFill>
                                <a:prstClr val="black"/>
                              </a:solidFill>
                              <a:latin typeface="Cambria Math" panose="02040503050406030204" pitchFamily="18" charset="0"/>
                              <a:cs typeface="+mn-cs"/>
                            </a:rPr>
                          </m:ctrlPr>
                        </m:sSupPr>
                        <m:e>
                          <m:r>
                            <a:rPr lang="zh-TW" altLang="en-US" sz="3982" i="1" kern="1200">
                              <a:solidFill>
                                <a:prstClr val="black"/>
                              </a:solidFill>
                              <a:latin typeface="Cambria Math" panose="02040503050406030204" pitchFamily="18" charset="0"/>
                              <a:cs typeface="+mn-cs"/>
                            </a:rPr>
                            <m:t>𝜎</m:t>
                          </m:r>
                        </m:e>
                        <m:sup>
                          <m:r>
                            <a:rPr lang="en-US" altLang="zh-TW" sz="3982" i="1" kern="1200">
                              <a:solidFill>
                                <a:prstClr val="black"/>
                              </a:solidFill>
                              <a:latin typeface="Cambria Math" panose="02040503050406030204" pitchFamily="18" charset="0"/>
                              <a:cs typeface="+mn-cs"/>
                            </a:rPr>
                            <m:t>1</m:t>
                          </m:r>
                        </m:sup>
                      </m:sSup>
                      <m:r>
                        <a:rPr lang="en-US" altLang="zh-TW" sz="3982" kern="1200">
                          <a:solidFill>
                            <a:prstClr val="black"/>
                          </a:solidFill>
                          <a:latin typeface="Cambria Math" panose="02040503050406030204" pitchFamily="18" charset="0"/>
                          <a:cs typeface="+mn-cs"/>
                        </a:rPr>
                        <m:t>=</m:t>
                      </m:r>
                      <m:rad>
                        <m:radPr>
                          <m:degHide m:val="on"/>
                          <m:ctrlPr>
                            <a:rPr lang="en-US" altLang="zh-TW" sz="3982" i="1" kern="1200">
                              <a:solidFill>
                                <a:prstClr val="black"/>
                              </a:solidFill>
                              <a:latin typeface="Cambria Math" panose="02040503050406030204" pitchFamily="18" charset="0"/>
                              <a:cs typeface="+mn-cs"/>
                            </a:rPr>
                          </m:ctrlPr>
                        </m:radPr>
                        <m:deg/>
                        <m:e>
                          <m:f>
                            <m:fPr>
                              <m:ctrlPr>
                                <a:rPr lang="en-US" altLang="zh-TW" sz="3982" i="1" kern="1200">
                                  <a:solidFill>
                                    <a:prstClr val="black"/>
                                  </a:solidFill>
                                  <a:latin typeface="Cambria Math" panose="02040503050406030204" pitchFamily="18" charset="0"/>
                                  <a:cs typeface="+mn-cs"/>
                                </a:rPr>
                              </m:ctrlPr>
                            </m:fPr>
                            <m:num>
                              <m:r>
                                <a:rPr lang="en-US" altLang="zh-TW" sz="3982" i="1" kern="1200">
                                  <a:solidFill>
                                    <a:prstClr val="black"/>
                                  </a:solidFill>
                                  <a:latin typeface="Cambria Math" panose="02040503050406030204" pitchFamily="18" charset="0"/>
                                  <a:cs typeface="+mn-cs"/>
                                </a:rPr>
                                <m:t>1</m:t>
                              </m:r>
                            </m:num>
                            <m:den>
                              <m:r>
                                <a:rPr lang="en-US" altLang="zh-TW" sz="3982" i="1" kern="1200">
                                  <a:solidFill>
                                    <a:prstClr val="black"/>
                                  </a:solidFill>
                                  <a:latin typeface="Cambria Math" panose="02040503050406030204" pitchFamily="18" charset="0"/>
                                  <a:cs typeface="+mn-cs"/>
                                </a:rPr>
                                <m:t>2</m:t>
                              </m:r>
                            </m:den>
                          </m:f>
                          <m:d>
                            <m:dPr>
                              <m:begChr m:val="["/>
                              <m:endChr m:val="]"/>
                              <m:ctrlPr>
                                <a:rPr lang="en-US" altLang="zh-TW" sz="3982" i="1" kern="1200">
                                  <a:solidFill>
                                    <a:prstClr val="black"/>
                                  </a:solidFill>
                                  <a:latin typeface="Cambria Math" panose="02040503050406030204" pitchFamily="18" charset="0"/>
                                  <a:cs typeface="+mn-cs"/>
                                </a:rPr>
                              </m:ctrlPr>
                            </m:dPr>
                            <m:e>
                              <m:sSup>
                                <m:sSupPr>
                                  <m:ctrlPr>
                                    <a:rPr lang="en-US" altLang="zh-TW" sz="3982" i="1" kern="1200">
                                      <a:solidFill>
                                        <a:prstClr val="black"/>
                                      </a:solidFill>
                                      <a:latin typeface="Cambria Math" panose="02040503050406030204" pitchFamily="18" charset="0"/>
                                      <a:cs typeface="+mn-cs"/>
                                    </a:rPr>
                                  </m:ctrlPr>
                                </m:sSupPr>
                                <m:e>
                                  <m:d>
                                    <m:dPr>
                                      <m:ctrlPr>
                                        <a:rPr lang="en-US" altLang="zh-TW" sz="3982" i="1" kern="1200">
                                          <a:solidFill>
                                            <a:prstClr val="black"/>
                                          </a:solidFill>
                                          <a:latin typeface="Cambria Math" panose="02040503050406030204" pitchFamily="18" charset="0"/>
                                          <a:cs typeface="+mn-cs"/>
                                        </a:rPr>
                                      </m:ctrlPr>
                                    </m:dPr>
                                    <m:e>
                                      <m:sSup>
                                        <m:sSupPr>
                                          <m:ctrlPr>
                                            <a:rPr lang="en-US" altLang="zh-TW" sz="3982" i="1" kern="1200">
                                              <a:solidFill>
                                                <a:prstClr val="black"/>
                                              </a:solidFill>
                                              <a:latin typeface="Cambria Math" panose="02040503050406030204" pitchFamily="18" charset="0"/>
                                              <a:cs typeface="+mn-cs"/>
                                            </a:rPr>
                                          </m:ctrlPr>
                                        </m:sSupPr>
                                        <m:e>
                                          <m:r>
                                            <a:rPr lang="en-US" altLang="zh-TW" sz="3982" i="1" kern="1200">
                                              <a:solidFill>
                                                <a:prstClr val="black"/>
                                              </a:solidFill>
                                              <a:latin typeface="Cambria Math" panose="02040503050406030204" pitchFamily="18" charset="0"/>
                                              <a:cs typeface="+mn-cs"/>
                                            </a:rPr>
                                            <m:t>𝑔</m:t>
                                          </m:r>
                                        </m:e>
                                        <m:sup>
                                          <m:r>
                                            <a:rPr lang="en-US" altLang="zh-TW" sz="3982" i="1" kern="1200">
                                              <a:solidFill>
                                                <a:prstClr val="black"/>
                                              </a:solidFill>
                                              <a:latin typeface="Cambria Math" panose="02040503050406030204" pitchFamily="18" charset="0"/>
                                              <a:cs typeface="+mn-cs"/>
                                            </a:rPr>
                                            <m:t>0</m:t>
                                          </m:r>
                                        </m:sup>
                                      </m:sSup>
                                    </m:e>
                                  </m:d>
                                </m:e>
                                <m:sup>
                                  <m:r>
                                    <a:rPr lang="en-US" altLang="zh-TW" sz="3982" i="1" kern="1200">
                                      <a:solidFill>
                                        <a:prstClr val="black"/>
                                      </a:solidFill>
                                      <a:latin typeface="Cambria Math" panose="02040503050406030204" pitchFamily="18" charset="0"/>
                                      <a:cs typeface="+mn-cs"/>
                                    </a:rPr>
                                    <m:t>2</m:t>
                                  </m:r>
                                </m:sup>
                              </m:sSup>
                              <m:r>
                                <a:rPr lang="en-US" altLang="zh-TW" sz="3982" i="1" kern="1200">
                                  <a:solidFill>
                                    <a:prstClr val="black"/>
                                  </a:solidFill>
                                  <a:latin typeface="Cambria Math" panose="02040503050406030204" pitchFamily="18" charset="0"/>
                                  <a:cs typeface="+mn-cs"/>
                                </a:rPr>
                                <m:t>+</m:t>
                              </m:r>
                              <m:sSup>
                                <m:sSupPr>
                                  <m:ctrlPr>
                                    <a:rPr lang="en-US" altLang="zh-TW" sz="3982" i="1" kern="1200">
                                      <a:solidFill>
                                        <a:prstClr val="black"/>
                                      </a:solidFill>
                                      <a:latin typeface="Cambria Math" panose="02040503050406030204" pitchFamily="18" charset="0"/>
                                      <a:cs typeface="+mn-cs"/>
                                    </a:rPr>
                                  </m:ctrlPr>
                                </m:sSupPr>
                                <m:e>
                                  <m:d>
                                    <m:dPr>
                                      <m:ctrlPr>
                                        <a:rPr lang="en-US" altLang="zh-TW" sz="3982" i="1" kern="1200">
                                          <a:solidFill>
                                            <a:prstClr val="black"/>
                                          </a:solidFill>
                                          <a:latin typeface="Cambria Math" panose="02040503050406030204" pitchFamily="18" charset="0"/>
                                          <a:cs typeface="+mn-cs"/>
                                        </a:rPr>
                                      </m:ctrlPr>
                                    </m:dPr>
                                    <m:e>
                                      <m:sSup>
                                        <m:sSupPr>
                                          <m:ctrlPr>
                                            <a:rPr lang="en-US" altLang="zh-TW" sz="3982" i="1" kern="1200">
                                              <a:solidFill>
                                                <a:prstClr val="black"/>
                                              </a:solidFill>
                                              <a:latin typeface="Cambria Math" panose="02040503050406030204" pitchFamily="18" charset="0"/>
                                              <a:cs typeface="+mn-cs"/>
                                            </a:rPr>
                                          </m:ctrlPr>
                                        </m:sSupPr>
                                        <m:e>
                                          <m:r>
                                            <a:rPr lang="en-US" altLang="zh-TW" sz="3982" i="1" kern="1200">
                                              <a:solidFill>
                                                <a:prstClr val="black"/>
                                              </a:solidFill>
                                              <a:latin typeface="Cambria Math" panose="02040503050406030204" pitchFamily="18" charset="0"/>
                                              <a:cs typeface="+mn-cs"/>
                                            </a:rPr>
                                            <m:t>𝑔</m:t>
                                          </m:r>
                                        </m:e>
                                        <m:sup>
                                          <m:r>
                                            <a:rPr lang="en-US" altLang="zh-TW" sz="3982" i="1" kern="1200">
                                              <a:solidFill>
                                                <a:prstClr val="black"/>
                                              </a:solidFill>
                                              <a:latin typeface="Cambria Math" panose="02040503050406030204" pitchFamily="18" charset="0"/>
                                              <a:cs typeface="+mn-cs"/>
                                            </a:rPr>
                                            <m:t>1</m:t>
                                          </m:r>
                                        </m:sup>
                                      </m:sSup>
                                    </m:e>
                                  </m:d>
                                </m:e>
                                <m:sup>
                                  <m:r>
                                    <a:rPr lang="en-US" altLang="zh-TW" sz="3982" i="1" kern="1200">
                                      <a:solidFill>
                                        <a:prstClr val="black"/>
                                      </a:solidFill>
                                      <a:latin typeface="Cambria Math" panose="02040503050406030204" pitchFamily="18" charset="0"/>
                                      <a:cs typeface="+mn-cs"/>
                                    </a:rPr>
                                    <m:t>2</m:t>
                                  </m:r>
                                </m:sup>
                              </m:sSup>
                            </m:e>
                          </m:d>
                        </m:e>
                      </m:rad>
                    </m:oMath>
                  </m:oMathPara>
                </a14:m>
                <a:endParaRPr lang="zh-TW" altLang="en-US" sz="3982" kern="1200" dirty="0">
                  <a:solidFill>
                    <a:prstClr val="black"/>
                  </a:solidFill>
                  <a:latin typeface="Calibri" panose="020F0502020204030204"/>
                  <a:cs typeface="+mn-cs"/>
                </a:endParaRPr>
              </a:p>
            </p:txBody>
          </p:sp>
        </mc:Choice>
        <mc:Fallback>
          <p:sp>
            <p:nvSpPr>
              <p:cNvPr id="28" name="文字方塊 27"/>
              <p:cNvSpPr txBox="1">
                <a:spLocks noRot="1" noChangeAspect="1" noMove="1" noResize="1" noEditPoints="1" noAdjustHandles="1" noChangeArrowheads="1" noChangeShapeType="1" noTextEdit="1"/>
              </p:cNvSpPr>
              <p:nvPr/>
            </p:nvSpPr>
            <p:spPr>
              <a:xfrm>
                <a:off x="5346417" y="3241175"/>
                <a:ext cx="5488426" cy="18104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文字方塊 28"/>
              <p:cNvSpPr txBox="1"/>
              <p:nvPr/>
            </p:nvSpPr>
            <p:spPr>
              <a:xfrm>
                <a:off x="5340865" y="7110356"/>
                <a:ext cx="4710200" cy="2383922"/>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p>
                        <m:sSupPr>
                          <m:ctrlPr>
                            <a:rPr lang="en-US" altLang="zh-TW" sz="3982" i="1" kern="1200">
                              <a:solidFill>
                                <a:prstClr val="black"/>
                              </a:solidFill>
                              <a:latin typeface="Cambria Math" panose="02040503050406030204" pitchFamily="18" charset="0"/>
                              <a:cs typeface="+mn-cs"/>
                            </a:rPr>
                          </m:ctrlPr>
                        </m:sSupPr>
                        <m:e>
                          <m:r>
                            <a:rPr lang="zh-TW" altLang="en-US" sz="3982" i="1" kern="1200">
                              <a:solidFill>
                                <a:prstClr val="black"/>
                              </a:solidFill>
                              <a:latin typeface="Cambria Math" panose="02040503050406030204" pitchFamily="18" charset="0"/>
                              <a:cs typeface="+mn-cs"/>
                            </a:rPr>
                            <m:t>𝜎</m:t>
                          </m:r>
                        </m:e>
                        <m:sup>
                          <m:r>
                            <a:rPr lang="en-US" altLang="zh-TW" sz="3982" i="1" kern="1200">
                              <a:solidFill>
                                <a:prstClr val="black"/>
                              </a:solidFill>
                              <a:latin typeface="Cambria Math" panose="02040503050406030204" pitchFamily="18" charset="0"/>
                              <a:cs typeface="+mn-cs"/>
                            </a:rPr>
                            <m:t>𝑡</m:t>
                          </m:r>
                        </m:sup>
                      </m:sSup>
                      <m:r>
                        <a:rPr lang="en-US" altLang="zh-TW" sz="3982" kern="1200">
                          <a:solidFill>
                            <a:prstClr val="black"/>
                          </a:solidFill>
                          <a:latin typeface="Cambria Math" panose="02040503050406030204" pitchFamily="18" charset="0"/>
                          <a:cs typeface="+mn-cs"/>
                        </a:rPr>
                        <m:t>=</m:t>
                      </m:r>
                      <m:rad>
                        <m:radPr>
                          <m:degHide m:val="on"/>
                          <m:ctrlPr>
                            <a:rPr lang="en-US" altLang="zh-TW" sz="3982" i="1" kern="1200">
                              <a:solidFill>
                                <a:prstClr val="black"/>
                              </a:solidFill>
                              <a:latin typeface="Cambria Math" panose="02040503050406030204" pitchFamily="18" charset="0"/>
                              <a:cs typeface="+mn-cs"/>
                            </a:rPr>
                          </m:ctrlPr>
                        </m:radPr>
                        <m:deg/>
                        <m:e>
                          <m:f>
                            <m:fPr>
                              <m:ctrlPr>
                                <a:rPr lang="en-US" altLang="zh-TW" sz="3982" i="1" kern="1200">
                                  <a:solidFill>
                                    <a:prstClr val="black"/>
                                  </a:solidFill>
                                  <a:latin typeface="Cambria Math" panose="02040503050406030204" pitchFamily="18" charset="0"/>
                                  <a:cs typeface="+mn-cs"/>
                                </a:rPr>
                              </m:ctrlPr>
                            </m:fPr>
                            <m:num>
                              <m:r>
                                <a:rPr lang="en-US" altLang="zh-TW" sz="3982" i="1" kern="1200">
                                  <a:solidFill>
                                    <a:prstClr val="black"/>
                                  </a:solidFill>
                                  <a:latin typeface="Cambria Math" panose="02040503050406030204" pitchFamily="18" charset="0"/>
                                  <a:cs typeface="+mn-cs"/>
                                </a:rPr>
                                <m:t>1</m:t>
                              </m:r>
                            </m:num>
                            <m:den>
                              <m:r>
                                <a:rPr lang="en-US" altLang="zh-TW" sz="3982" i="1" kern="1200">
                                  <a:solidFill>
                                    <a:prstClr val="black"/>
                                  </a:solidFill>
                                  <a:latin typeface="Cambria Math" panose="02040503050406030204" pitchFamily="18" charset="0"/>
                                  <a:cs typeface="+mn-cs"/>
                                </a:rPr>
                                <m:t>𝑡</m:t>
                              </m:r>
                              <m:r>
                                <a:rPr lang="en-US" altLang="zh-TW" sz="3982" i="1" kern="1200">
                                  <a:solidFill>
                                    <a:prstClr val="black"/>
                                  </a:solidFill>
                                  <a:latin typeface="Cambria Math" panose="02040503050406030204" pitchFamily="18" charset="0"/>
                                  <a:cs typeface="+mn-cs"/>
                                </a:rPr>
                                <m:t>+1</m:t>
                              </m:r>
                            </m:den>
                          </m:f>
                          <m:nary>
                            <m:naryPr>
                              <m:chr m:val="∑"/>
                              <m:ctrlPr>
                                <a:rPr lang="en-US" altLang="zh-TW" sz="3982" i="1" kern="1200">
                                  <a:solidFill>
                                    <a:prstClr val="black"/>
                                  </a:solidFill>
                                  <a:latin typeface="Cambria Math" panose="02040503050406030204" pitchFamily="18" charset="0"/>
                                  <a:cs typeface="+mn-cs"/>
                                </a:rPr>
                              </m:ctrlPr>
                            </m:naryPr>
                            <m:sub>
                              <m:r>
                                <a:rPr lang="en-US" altLang="zh-TW" sz="3982" i="1" kern="1200">
                                  <a:solidFill>
                                    <a:prstClr val="black"/>
                                  </a:solidFill>
                                  <a:latin typeface="Cambria Math" panose="02040503050406030204" pitchFamily="18" charset="0"/>
                                  <a:cs typeface="+mn-cs"/>
                                </a:rPr>
                                <m:t>𝑖</m:t>
                              </m:r>
                              <m:r>
                                <a:rPr lang="en-US" altLang="zh-TW" sz="3982" i="1" kern="1200">
                                  <a:solidFill>
                                    <a:prstClr val="black"/>
                                  </a:solidFill>
                                  <a:latin typeface="Cambria Math" panose="02040503050406030204" pitchFamily="18" charset="0"/>
                                  <a:cs typeface="+mn-cs"/>
                                </a:rPr>
                                <m:t>=0</m:t>
                              </m:r>
                            </m:sub>
                            <m:sup>
                              <m:r>
                                <a:rPr lang="en-US" altLang="zh-TW" sz="3982" i="1" kern="1200">
                                  <a:solidFill>
                                    <a:prstClr val="black"/>
                                  </a:solidFill>
                                  <a:latin typeface="Cambria Math" panose="02040503050406030204" pitchFamily="18" charset="0"/>
                                  <a:cs typeface="+mn-cs"/>
                                </a:rPr>
                                <m:t>𝑡</m:t>
                              </m:r>
                            </m:sup>
                            <m:e>
                              <m:sSup>
                                <m:sSupPr>
                                  <m:ctrlPr>
                                    <a:rPr lang="en-US" altLang="zh-TW" sz="3982" i="1" kern="1200">
                                      <a:solidFill>
                                        <a:prstClr val="black"/>
                                      </a:solidFill>
                                      <a:latin typeface="Cambria Math" panose="02040503050406030204" pitchFamily="18" charset="0"/>
                                      <a:cs typeface="+mn-cs"/>
                                    </a:rPr>
                                  </m:ctrlPr>
                                </m:sSupPr>
                                <m:e>
                                  <m:d>
                                    <m:dPr>
                                      <m:ctrlPr>
                                        <a:rPr lang="en-US" altLang="zh-TW" sz="3982" i="1" kern="1200">
                                          <a:solidFill>
                                            <a:prstClr val="black"/>
                                          </a:solidFill>
                                          <a:latin typeface="Cambria Math" panose="02040503050406030204" pitchFamily="18" charset="0"/>
                                          <a:cs typeface="+mn-cs"/>
                                        </a:rPr>
                                      </m:ctrlPr>
                                    </m:dPr>
                                    <m:e>
                                      <m:sSup>
                                        <m:sSupPr>
                                          <m:ctrlPr>
                                            <a:rPr lang="en-US" altLang="zh-TW" sz="3982" i="1" kern="1200">
                                              <a:solidFill>
                                                <a:prstClr val="black"/>
                                              </a:solidFill>
                                              <a:latin typeface="Cambria Math" panose="02040503050406030204" pitchFamily="18" charset="0"/>
                                              <a:cs typeface="+mn-cs"/>
                                            </a:rPr>
                                          </m:ctrlPr>
                                        </m:sSupPr>
                                        <m:e>
                                          <m:r>
                                            <a:rPr lang="en-US" altLang="zh-TW" sz="3982" i="1" kern="1200">
                                              <a:solidFill>
                                                <a:prstClr val="black"/>
                                              </a:solidFill>
                                              <a:latin typeface="Cambria Math" panose="02040503050406030204" pitchFamily="18" charset="0"/>
                                              <a:cs typeface="+mn-cs"/>
                                            </a:rPr>
                                            <m:t>𝑔</m:t>
                                          </m:r>
                                        </m:e>
                                        <m:sup>
                                          <m:r>
                                            <a:rPr lang="en-US" altLang="zh-TW" sz="3982" i="1" kern="1200">
                                              <a:solidFill>
                                                <a:prstClr val="black"/>
                                              </a:solidFill>
                                              <a:latin typeface="Cambria Math" panose="02040503050406030204" pitchFamily="18" charset="0"/>
                                              <a:cs typeface="+mn-cs"/>
                                            </a:rPr>
                                            <m:t>𝑖</m:t>
                                          </m:r>
                                        </m:sup>
                                      </m:sSup>
                                    </m:e>
                                  </m:d>
                                </m:e>
                                <m:sup>
                                  <m:r>
                                    <a:rPr lang="en-US" altLang="zh-TW" sz="3982" i="1" kern="1200">
                                      <a:solidFill>
                                        <a:prstClr val="black"/>
                                      </a:solidFill>
                                      <a:latin typeface="Cambria Math" panose="02040503050406030204" pitchFamily="18" charset="0"/>
                                      <a:cs typeface="+mn-cs"/>
                                    </a:rPr>
                                    <m:t>2</m:t>
                                  </m:r>
                                </m:sup>
                              </m:sSup>
                            </m:e>
                          </m:nary>
                        </m:e>
                      </m:rad>
                    </m:oMath>
                  </m:oMathPara>
                </a14:m>
                <a:endParaRPr lang="zh-TW" altLang="en-US" sz="3982" kern="1200" dirty="0">
                  <a:solidFill>
                    <a:prstClr val="black"/>
                  </a:solidFill>
                  <a:latin typeface="Calibri" panose="020F0502020204030204"/>
                  <a:cs typeface="+mn-cs"/>
                </a:endParaRPr>
              </a:p>
            </p:txBody>
          </p:sp>
        </mc:Choice>
        <mc:Fallback>
          <p:sp>
            <p:nvSpPr>
              <p:cNvPr id="29" name="文字方塊 28"/>
              <p:cNvSpPr txBox="1">
                <a:spLocks noRot="1" noChangeAspect="1" noMove="1" noResize="1" noEditPoints="1" noAdjustHandles="1" noChangeArrowheads="1" noChangeShapeType="1" noTextEdit="1"/>
              </p:cNvSpPr>
              <p:nvPr/>
            </p:nvSpPr>
            <p:spPr>
              <a:xfrm>
                <a:off x="5340865" y="7110356"/>
                <a:ext cx="4710200" cy="238392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文字方塊 29"/>
              <p:cNvSpPr txBox="1"/>
              <p:nvPr/>
            </p:nvSpPr>
            <p:spPr>
              <a:xfrm>
                <a:off x="491226" y="5333181"/>
                <a:ext cx="3935757" cy="1229054"/>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p>
                        <m:sSupPr>
                          <m:ctrlPr>
                            <a:rPr lang="en-US" altLang="zh-TW" sz="3982" i="1" kern="1200">
                              <a:solidFill>
                                <a:prstClr val="black"/>
                              </a:solidFill>
                              <a:latin typeface="Cambria Math" panose="02040503050406030204" pitchFamily="18" charset="0"/>
                              <a:ea typeface="Cambria Math" panose="02040503050406030204" pitchFamily="18" charset="0"/>
                              <a:cs typeface="+mn-cs"/>
                            </a:rPr>
                          </m:ctrlPr>
                        </m:sSupPr>
                        <m:e>
                          <m:r>
                            <a:rPr lang="en-US" altLang="zh-TW" sz="3982" i="1" kern="1200">
                              <a:solidFill>
                                <a:prstClr val="black"/>
                              </a:solidFill>
                              <a:latin typeface="Cambria Math" panose="02040503050406030204" pitchFamily="18" charset="0"/>
                              <a:ea typeface="Cambria Math" panose="02040503050406030204" pitchFamily="18" charset="0"/>
                              <a:cs typeface="+mn-cs"/>
                            </a:rPr>
                            <m:t>𝑤</m:t>
                          </m:r>
                        </m:e>
                        <m:sup>
                          <m:r>
                            <a:rPr lang="en-US" altLang="zh-TW" sz="3982" i="1" kern="1200">
                              <a:solidFill>
                                <a:prstClr val="black"/>
                              </a:solidFill>
                              <a:latin typeface="Cambria Math" panose="02040503050406030204" pitchFamily="18" charset="0"/>
                              <a:ea typeface="Cambria Math" panose="02040503050406030204" pitchFamily="18" charset="0"/>
                              <a:cs typeface="+mn-cs"/>
                            </a:rPr>
                            <m:t>3</m:t>
                          </m:r>
                        </m:sup>
                      </m:sSup>
                      <m:r>
                        <a:rPr lang="en-US" altLang="zh-TW" sz="3982" i="1" kern="1200">
                          <a:solidFill>
                            <a:prstClr val="black"/>
                          </a:solidFill>
                          <a:latin typeface="Cambria Math" panose="02040503050406030204" pitchFamily="18" charset="0"/>
                          <a:ea typeface="Cambria Math" panose="02040503050406030204" pitchFamily="18" charset="0"/>
                          <a:cs typeface="+mn-cs"/>
                        </a:rPr>
                        <m:t>←</m:t>
                      </m:r>
                      <m:sSup>
                        <m:sSupPr>
                          <m:ctrlPr>
                            <a:rPr lang="en-US" altLang="zh-TW" sz="3982" i="1" kern="1200">
                              <a:solidFill>
                                <a:prstClr val="black"/>
                              </a:solidFill>
                              <a:latin typeface="Cambria Math" panose="02040503050406030204" pitchFamily="18" charset="0"/>
                              <a:ea typeface="Cambria Math" panose="02040503050406030204" pitchFamily="18" charset="0"/>
                              <a:cs typeface="+mn-cs"/>
                            </a:rPr>
                          </m:ctrlPr>
                        </m:sSupPr>
                        <m:e>
                          <m:r>
                            <a:rPr lang="en-US" altLang="zh-TW" sz="3982" i="1" kern="1200">
                              <a:solidFill>
                                <a:prstClr val="black"/>
                              </a:solidFill>
                              <a:latin typeface="Cambria Math" panose="02040503050406030204" pitchFamily="18" charset="0"/>
                              <a:ea typeface="Cambria Math" panose="02040503050406030204" pitchFamily="18" charset="0"/>
                              <a:cs typeface="+mn-cs"/>
                            </a:rPr>
                            <m:t>𝑤</m:t>
                          </m:r>
                        </m:e>
                        <m:sup>
                          <m:r>
                            <a:rPr lang="en-US" altLang="zh-TW" sz="3982" i="1" kern="1200">
                              <a:solidFill>
                                <a:prstClr val="black"/>
                              </a:solidFill>
                              <a:latin typeface="Cambria Math" panose="02040503050406030204" pitchFamily="18" charset="0"/>
                              <a:ea typeface="Cambria Math" panose="02040503050406030204" pitchFamily="18" charset="0"/>
                              <a:cs typeface="+mn-cs"/>
                            </a:rPr>
                            <m:t>2</m:t>
                          </m:r>
                        </m:sup>
                      </m:sSup>
                      <m:r>
                        <a:rPr lang="en-US" altLang="zh-TW" sz="3982" i="1" kern="1200">
                          <a:solidFill>
                            <a:prstClr val="black"/>
                          </a:solidFill>
                          <a:latin typeface="Cambria Math" panose="02040503050406030204" pitchFamily="18" charset="0"/>
                          <a:cs typeface="+mn-cs"/>
                        </a:rPr>
                        <m:t>−</m:t>
                      </m:r>
                      <m:f>
                        <m:fPr>
                          <m:ctrlPr>
                            <a:rPr lang="en-US" altLang="zh-TW" sz="3982" i="1" kern="1200">
                              <a:solidFill>
                                <a:prstClr val="black"/>
                              </a:solidFill>
                              <a:latin typeface="Cambria Math" panose="02040503050406030204" pitchFamily="18" charset="0"/>
                              <a:cs typeface="+mn-cs"/>
                            </a:rPr>
                          </m:ctrlPr>
                        </m:fPr>
                        <m:num>
                          <m:sSup>
                            <m:sSupPr>
                              <m:ctrlPr>
                                <a:rPr lang="en-US" altLang="zh-TW" sz="3982" i="1" kern="1200">
                                  <a:solidFill>
                                    <a:prstClr val="black"/>
                                  </a:solidFill>
                                  <a:latin typeface="Cambria Math" panose="02040503050406030204" pitchFamily="18" charset="0"/>
                                  <a:cs typeface="+mn-cs"/>
                                </a:rPr>
                              </m:ctrlPr>
                            </m:sSupPr>
                            <m:e>
                              <m:r>
                                <m:rPr>
                                  <m:nor/>
                                </m:rPr>
                                <a:rPr lang="zh-TW" altLang="en-US" sz="3982" kern="1200">
                                  <a:solidFill>
                                    <a:prstClr val="black"/>
                                  </a:solidFill>
                                  <a:latin typeface="Cambria Math" panose="02040503050406030204" pitchFamily="18" charset="0"/>
                                  <a:cs typeface="+mn-cs"/>
                                </a:rPr>
                                <m:t>𝜂</m:t>
                              </m:r>
                            </m:e>
                            <m:sup>
                              <m:r>
                                <a:rPr lang="en-US" altLang="zh-TW" sz="3982" i="1" kern="1200">
                                  <a:solidFill>
                                    <a:prstClr val="black"/>
                                  </a:solidFill>
                                  <a:latin typeface="Cambria Math" panose="02040503050406030204" pitchFamily="18" charset="0"/>
                                  <a:cs typeface="+mn-cs"/>
                                </a:rPr>
                                <m:t>2</m:t>
                              </m:r>
                            </m:sup>
                          </m:sSup>
                        </m:num>
                        <m:den>
                          <m:sSup>
                            <m:sSupPr>
                              <m:ctrlPr>
                                <a:rPr lang="en-US" altLang="zh-TW" sz="3982" i="1" kern="1200">
                                  <a:solidFill>
                                    <a:prstClr val="black"/>
                                  </a:solidFill>
                                  <a:latin typeface="Cambria Math" panose="02040503050406030204" pitchFamily="18" charset="0"/>
                                  <a:cs typeface="+mn-cs"/>
                                </a:rPr>
                              </m:ctrlPr>
                            </m:sSupPr>
                            <m:e>
                              <m:r>
                                <a:rPr lang="zh-TW" altLang="en-US" sz="3982" i="1" kern="1200">
                                  <a:solidFill>
                                    <a:prstClr val="black"/>
                                  </a:solidFill>
                                  <a:latin typeface="Cambria Math" panose="02040503050406030204" pitchFamily="18" charset="0"/>
                                  <a:cs typeface="+mn-cs"/>
                                </a:rPr>
                                <m:t>𝜎</m:t>
                              </m:r>
                            </m:e>
                            <m:sup>
                              <m:r>
                                <a:rPr lang="en-US" altLang="zh-TW" sz="3982" i="1" kern="1200">
                                  <a:solidFill>
                                    <a:prstClr val="black"/>
                                  </a:solidFill>
                                  <a:latin typeface="Cambria Math" panose="02040503050406030204" pitchFamily="18" charset="0"/>
                                  <a:cs typeface="+mn-cs"/>
                                </a:rPr>
                                <m:t>2</m:t>
                              </m:r>
                            </m:sup>
                          </m:sSup>
                        </m:den>
                      </m:f>
                      <m:sSup>
                        <m:sSupPr>
                          <m:ctrlPr>
                            <a:rPr lang="en-US" altLang="zh-TW" sz="3982" i="1" kern="1200">
                              <a:solidFill>
                                <a:prstClr val="black"/>
                              </a:solidFill>
                              <a:latin typeface="Cambria Math" panose="02040503050406030204" pitchFamily="18" charset="0"/>
                              <a:cs typeface="+mn-cs"/>
                            </a:rPr>
                          </m:ctrlPr>
                        </m:sSupPr>
                        <m:e>
                          <m:r>
                            <a:rPr lang="en-US" altLang="zh-TW" sz="3982" i="1" kern="1200">
                              <a:solidFill>
                                <a:prstClr val="black"/>
                              </a:solidFill>
                              <a:latin typeface="Cambria Math" panose="02040503050406030204" pitchFamily="18" charset="0"/>
                              <a:cs typeface="+mn-cs"/>
                            </a:rPr>
                            <m:t>𝑔</m:t>
                          </m:r>
                        </m:e>
                        <m:sup>
                          <m:r>
                            <a:rPr lang="en-US" altLang="zh-TW" sz="3982" i="1" kern="1200">
                              <a:solidFill>
                                <a:prstClr val="black"/>
                              </a:solidFill>
                              <a:latin typeface="Cambria Math" panose="02040503050406030204" pitchFamily="18" charset="0"/>
                              <a:cs typeface="+mn-cs"/>
                            </a:rPr>
                            <m:t>2</m:t>
                          </m:r>
                        </m:sup>
                      </m:sSup>
                    </m:oMath>
                  </m:oMathPara>
                </a14:m>
                <a:endParaRPr lang="zh-TW" altLang="en-US" sz="3982" kern="1200" dirty="0">
                  <a:solidFill>
                    <a:prstClr val="black"/>
                  </a:solidFill>
                  <a:latin typeface="Calibri" panose="020F0502020204030204"/>
                  <a:cs typeface="+mn-cs"/>
                </a:endParaRPr>
              </a:p>
            </p:txBody>
          </p:sp>
        </mc:Choice>
        <mc:Fallback>
          <p:sp>
            <p:nvSpPr>
              <p:cNvPr id="30" name="文字方塊 29"/>
              <p:cNvSpPr txBox="1">
                <a:spLocks noRot="1" noChangeAspect="1" noMove="1" noResize="1" noEditPoints="1" noAdjustHandles="1" noChangeArrowheads="1" noChangeShapeType="1" noTextEdit="1"/>
              </p:cNvSpPr>
              <p:nvPr/>
            </p:nvSpPr>
            <p:spPr>
              <a:xfrm>
                <a:off x="491226" y="5333181"/>
                <a:ext cx="3935757" cy="1229054"/>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文字方塊 30"/>
              <p:cNvSpPr txBox="1"/>
              <p:nvPr/>
            </p:nvSpPr>
            <p:spPr>
              <a:xfrm>
                <a:off x="5188049" y="5044202"/>
                <a:ext cx="7327968" cy="1810432"/>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p>
                        <m:sSupPr>
                          <m:ctrlPr>
                            <a:rPr lang="en-US" altLang="zh-TW" sz="3982" i="1" kern="1200">
                              <a:solidFill>
                                <a:prstClr val="black"/>
                              </a:solidFill>
                              <a:latin typeface="Cambria Math" panose="02040503050406030204" pitchFamily="18" charset="0"/>
                              <a:cs typeface="+mn-cs"/>
                            </a:rPr>
                          </m:ctrlPr>
                        </m:sSupPr>
                        <m:e>
                          <m:r>
                            <a:rPr lang="zh-TW" altLang="en-US" sz="3982" i="1" kern="1200">
                              <a:solidFill>
                                <a:prstClr val="black"/>
                              </a:solidFill>
                              <a:latin typeface="Cambria Math" panose="02040503050406030204" pitchFamily="18" charset="0"/>
                              <a:cs typeface="+mn-cs"/>
                            </a:rPr>
                            <m:t>𝜎</m:t>
                          </m:r>
                        </m:e>
                        <m:sup>
                          <m:r>
                            <a:rPr lang="en-US" altLang="zh-TW" sz="3982" i="1" kern="1200">
                              <a:solidFill>
                                <a:prstClr val="black"/>
                              </a:solidFill>
                              <a:latin typeface="Cambria Math" panose="02040503050406030204" pitchFamily="18" charset="0"/>
                              <a:cs typeface="+mn-cs"/>
                            </a:rPr>
                            <m:t>2</m:t>
                          </m:r>
                        </m:sup>
                      </m:sSup>
                      <m:r>
                        <a:rPr lang="en-US" altLang="zh-TW" sz="3982" kern="1200">
                          <a:solidFill>
                            <a:prstClr val="black"/>
                          </a:solidFill>
                          <a:latin typeface="Cambria Math" panose="02040503050406030204" pitchFamily="18" charset="0"/>
                          <a:cs typeface="+mn-cs"/>
                        </a:rPr>
                        <m:t>=</m:t>
                      </m:r>
                      <m:rad>
                        <m:radPr>
                          <m:degHide m:val="on"/>
                          <m:ctrlPr>
                            <a:rPr lang="en-US" altLang="zh-TW" sz="3982" i="1" kern="1200">
                              <a:solidFill>
                                <a:prstClr val="black"/>
                              </a:solidFill>
                              <a:latin typeface="Cambria Math" panose="02040503050406030204" pitchFamily="18" charset="0"/>
                              <a:cs typeface="+mn-cs"/>
                            </a:rPr>
                          </m:ctrlPr>
                        </m:radPr>
                        <m:deg/>
                        <m:e>
                          <m:f>
                            <m:fPr>
                              <m:ctrlPr>
                                <a:rPr lang="en-US" altLang="zh-TW" sz="3982" i="1" kern="1200">
                                  <a:solidFill>
                                    <a:prstClr val="black"/>
                                  </a:solidFill>
                                  <a:latin typeface="Cambria Math" panose="02040503050406030204" pitchFamily="18" charset="0"/>
                                  <a:cs typeface="+mn-cs"/>
                                </a:rPr>
                              </m:ctrlPr>
                            </m:fPr>
                            <m:num>
                              <m:r>
                                <a:rPr lang="en-US" altLang="zh-TW" sz="3982" i="1" kern="1200">
                                  <a:solidFill>
                                    <a:prstClr val="black"/>
                                  </a:solidFill>
                                  <a:latin typeface="Cambria Math" panose="02040503050406030204" pitchFamily="18" charset="0"/>
                                  <a:cs typeface="+mn-cs"/>
                                </a:rPr>
                                <m:t>1</m:t>
                              </m:r>
                            </m:num>
                            <m:den>
                              <m:r>
                                <a:rPr lang="en-US" altLang="zh-TW" sz="3982" i="1" kern="1200">
                                  <a:solidFill>
                                    <a:prstClr val="black"/>
                                  </a:solidFill>
                                  <a:latin typeface="Cambria Math" panose="02040503050406030204" pitchFamily="18" charset="0"/>
                                  <a:cs typeface="+mn-cs"/>
                                </a:rPr>
                                <m:t>3</m:t>
                              </m:r>
                            </m:den>
                          </m:f>
                          <m:d>
                            <m:dPr>
                              <m:begChr m:val="["/>
                              <m:endChr m:val="]"/>
                              <m:ctrlPr>
                                <a:rPr lang="en-US" altLang="zh-TW" sz="3982" i="1" kern="1200">
                                  <a:solidFill>
                                    <a:prstClr val="black"/>
                                  </a:solidFill>
                                  <a:latin typeface="Cambria Math" panose="02040503050406030204" pitchFamily="18" charset="0"/>
                                  <a:cs typeface="+mn-cs"/>
                                </a:rPr>
                              </m:ctrlPr>
                            </m:dPr>
                            <m:e>
                              <m:sSup>
                                <m:sSupPr>
                                  <m:ctrlPr>
                                    <a:rPr lang="en-US" altLang="zh-TW" sz="3982" i="1" kern="1200">
                                      <a:solidFill>
                                        <a:prstClr val="black"/>
                                      </a:solidFill>
                                      <a:latin typeface="Cambria Math" panose="02040503050406030204" pitchFamily="18" charset="0"/>
                                      <a:cs typeface="+mn-cs"/>
                                    </a:rPr>
                                  </m:ctrlPr>
                                </m:sSupPr>
                                <m:e>
                                  <m:d>
                                    <m:dPr>
                                      <m:ctrlPr>
                                        <a:rPr lang="en-US" altLang="zh-TW" sz="3982" i="1" kern="1200">
                                          <a:solidFill>
                                            <a:prstClr val="black"/>
                                          </a:solidFill>
                                          <a:latin typeface="Cambria Math" panose="02040503050406030204" pitchFamily="18" charset="0"/>
                                          <a:cs typeface="+mn-cs"/>
                                        </a:rPr>
                                      </m:ctrlPr>
                                    </m:dPr>
                                    <m:e>
                                      <m:sSup>
                                        <m:sSupPr>
                                          <m:ctrlPr>
                                            <a:rPr lang="en-US" altLang="zh-TW" sz="3982" i="1" kern="1200">
                                              <a:solidFill>
                                                <a:prstClr val="black"/>
                                              </a:solidFill>
                                              <a:latin typeface="Cambria Math" panose="02040503050406030204" pitchFamily="18" charset="0"/>
                                              <a:cs typeface="+mn-cs"/>
                                            </a:rPr>
                                          </m:ctrlPr>
                                        </m:sSupPr>
                                        <m:e>
                                          <m:r>
                                            <a:rPr lang="en-US" altLang="zh-TW" sz="3982" i="1" kern="1200">
                                              <a:solidFill>
                                                <a:prstClr val="black"/>
                                              </a:solidFill>
                                              <a:latin typeface="Cambria Math" panose="02040503050406030204" pitchFamily="18" charset="0"/>
                                              <a:cs typeface="+mn-cs"/>
                                            </a:rPr>
                                            <m:t>𝑔</m:t>
                                          </m:r>
                                        </m:e>
                                        <m:sup>
                                          <m:r>
                                            <a:rPr lang="en-US" altLang="zh-TW" sz="3982" i="1" kern="1200">
                                              <a:solidFill>
                                                <a:prstClr val="black"/>
                                              </a:solidFill>
                                              <a:latin typeface="Cambria Math" panose="02040503050406030204" pitchFamily="18" charset="0"/>
                                              <a:cs typeface="+mn-cs"/>
                                            </a:rPr>
                                            <m:t>0</m:t>
                                          </m:r>
                                        </m:sup>
                                      </m:sSup>
                                    </m:e>
                                  </m:d>
                                </m:e>
                                <m:sup>
                                  <m:r>
                                    <a:rPr lang="en-US" altLang="zh-TW" sz="3982" i="1" kern="1200">
                                      <a:solidFill>
                                        <a:prstClr val="black"/>
                                      </a:solidFill>
                                      <a:latin typeface="Cambria Math" panose="02040503050406030204" pitchFamily="18" charset="0"/>
                                      <a:cs typeface="+mn-cs"/>
                                    </a:rPr>
                                    <m:t>2</m:t>
                                  </m:r>
                                </m:sup>
                              </m:sSup>
                              <m:r>
                                <a:rPr lang="en-US" altLang="zh-TW" sz="3982" i="1" kern="1200">
                                  <a:solidFill>
                                    <a:prstClr val="black"/>
                                  </a:solidFill>
                                  <a:latin typeface="Cambria Math" panose="02040503050406030204" pitchFamily="18" charset="0"/>
                                  <a:cs typeface="+mn-cs"/>
                                </a:rPr>
                                <m:t>+</m:t>
                              </m:r>
                              <m:sSup>
                                <m:sSupPr>
                                  <m:ctrlPr>
                                    <a:rPr lang="en-US" altLang="zh-TW" sz="3982" i="1" kern="1200">
                                      <a:solidFill>
                                        <a:prstClr val="black"/>
                                      </a:solidFill>
                                      <a:latin typeface="Cambria Math" panose="02040503050406030204" pitchFamily="18" charset="0"/>
                                      <a:cs typeface="+mn-cs"/>
                                    </a:rPr>
                                  </m:ctrlPr>
                                </m:sSupPr>
                                <m:e>
                                  <m:d>
                                    <m:dPr>
                                      <m:ctrlPr>
                                        <a:rPr lang="en-US" altLang="zh-TW" sz="3982" i="1" kern="1200">
                                          <a:solidFill>
                                            <a:prstClr val="black"/>
                                          </a:solidFill>
                                          <a:latin typeface="Cambria Math" panose="02040503050406030204" pitchFamily="18" charset="0"/>
                                          <a:cs typeface="+mn-cs"/>
                                        </a:rPr>
                                      </m:ctrlPr>
                                    </m:dPr>
                                    <m:e>
                                      <m:sSup>
                                        <m:sSupPr>
                                          <m:ctrlPr>
                                            <a:rPr lang="en-US" altLang="zh-TW" sz="3982" i="1" kern="1200">
                                              <a:solidFill>
                                                <a:prstClr val="black"/>
                                              </a:solidFill>
                                              <a:latin typeface="Cambria Math" panose="02040503050406030204" pitchFamily="18" charset="0"/>
                                              <a:cs typeface="+mn-cs"/>
                                            </a:rPr>
                                          </m:ctrlPr>
                                        </m:sSupPr>
                                        <m:e>
                                          <m:r>
                                            <a:rPr lang="en-US" altLang="zh-TW" sz="3982" i="1" kern="1200">
                                              <a:solidFill>
                                                <a:prstClr val="black"/>
                                              </a:solidFill>
                                              <a:latin typeface="Cambria Math" panose="02040503050406030204" pitchFamily="18" charset="0"/>
                                              <a:cs typeface="+mn-cs"/>
                                            </a:rPr>
                                            <m:t>𝑔</m:t>
                                          </m:r>
                                        </m:e>
                                        <m:sup>
                                          <m:r>
                                            <a:rPr lang="en-US" altLang="zh-TW" sz="3982" i="1" kern="1200">
                                              <a:solidFill>
                                                <a:prstClr val="black"/>
                                              </a:solidFill>
                                              <a:latin typeface="Cambria Math" panose="02040503050406030204" pitchFamily="18" charset="0"/>
                                              <a:cs typeface="+mn-cs"/>
                                            </a:rPr>
                                            <m:t>1</m:t>
                                          </m:r>
                                        </m:sup>
                                      </m:sSup>
                                    </m:e>
                                  </m:d>
                                </m:e>
                                <m:sup>
                                  <m:r>
                                    <a:rPr lang="en-US" altLang="zh-TW" sz="3982" i="1" kern="1200">
                                      <a:solidFill>
                                        <a:prstClr val="black"/>
                                      </a:solidFill>
                                      <a:latin typeface="Cambria Math" panose="02040503050406030204" pitchFamily="18" charset="0"/>
                                      <a:cs typeface="+mn-cs"/>
                                    </a:rPr>
                                    <m:t>2</m:t>
                                  </m:r>
                                </m:sup>
                              </m:sSup>
                              <m:r>
                                <a:rPr lang="en-US" altLang="zh-TW" sz="3982" i="1" kern="1200">
                                  <a:solidFill>
                                    <a:prstClr val="black"/>
                                  </a:solidFill>
                                  <a:latin typeface="Cambria Math" panose="02040503050406030204" pitchFamily="18" charset="0"/>
                                  <a:cs typeface="+mn-cs"/>
                                </a:rPr>
                                <m:t>+</m:t>
                              </m:r>
                              <m:sSup>
                                <m:sSupPr>
                                  <m:ctrlPr>
                                    <a:rPr lang="en-US" altLang="zh-TW" sz="3982" i="1" kern="1200">
                                      <a:solidFill>
                                        <a:prstClr val="black"/>
                                      </a:solidFill>
                                      <a:latin typeface="Cambria Math" panose="02040503050406030204" pitchFamily="18" charset="0"/>
                                      <a:cs typeface="+mn-cs"/>
                                    </a:rPr>
                                  </m:ctrlPr>
                                </m:sSupPr>
                                <m:e>
                                  <m:d>
                                    <m:dPr>
                                      <m:ctrlPr>
                                        <a:rPr lang="en-US" altLang="zh-TW" sz="3982" i="1" kern="1200">
                                          <a:solidFill>
                                            <a:prstClr val="black"/>
                                          </a:solidFill>
                                          <a:latin typeface="Cambria Math" panose="02040503050406030204" pitchFamily="18" charset="0"/>
                                          <a:cs typeface="+mn-cs"/>
                                        </a:rPr>
                                      </m:ctrlPr>
                                    </m:dPr>
                                    <m:e>
                                      <m:sSup>
                                        <m:sSupPr>
                                          <m:ctrlPr>
                                            <a:rPr lang="en-US" altLang="zh-TW" sz="3982" i="1" kern="1200">
                                              <a:solidFill>
                                                <a:prstClr val="black"/>
                                              </a:solidFill>
                                              <a:latin typeface="Cambria Math" panose="02040503050406030204" pitchFamily="18" charset="0"/>
                                              <a:cs typeface="+mn-cs"/>
                                            </a:rPr>
                                          </m:ctrlPr>
                                        </m:sSupPr>
                                        <m:e>
                                          <m:r>
                                            <a:rPr lang="en-US" altLang="zh-TW" sz="3982" i="1" kern="1200">
                                              <a:solidFill>
                                                <a:prstClr val="black"/>
                                              </a:solidFill>
                                              <a:latin typeface="Cambria Math" panose="02040503050406030204" pitchFamily="18" charset="0"/>
                                              <a:cs typeface="+mn-cs"/>
                                            </a:rPr>
                                            <m:t>𝑔</m:t>
                                          </m:r>
                                        </m:e>
                                        <m:sup>
                                          <m:r>
                                            <a:rPr lang="en-US" altLang="zh-TW" sz="3982" i="1" kern="1200">
                                              <a:solidFill>
                                                <a:prstClr val="black"/>
                                              </a:solidFill>
                                              <a:latin typeface="Cambria Math" panose="02040503050406030204" pitchFamily="18" charset="0"/>
                                              <a:cs typeface="+mn-cs"/>
                                            </a:rPr>
                                            <m:t>2</m:t>
                                          </m:r>
                                        </m:sup>
                                      </m:sSup>
                                    </m:e>
                                  </m:d>
                                </m:e>
                                <m:sup>
                                  <m:r>
                                    <a:rPr lang="en-US" altLang="zh-TW" sz="3982" i="1" kern="1200">
                                      <a:solidFill>
                                        <a:prstClr val="black"/>
                                      </a:solidFill>
                                      <a:latin typeface="Cambria Math" panose="02040503050406030204" pitchFamily="18" charset="0"/>
                                      <a:cs typeface="+mn-cs"/>
                                    </a:rPr>
                                    <m:t>2</m:t>
                                  </m:r>
                                </m:sup>
                              </m:sSup>
                            </m:e>
                          </m:d>
                        </m:e>
                      </m:rad>
                    </m:oMath>
                  </m:oMathPara>
                </a14:m>
                <a:endParaRPr lang="zh-TW" altLang="en-US" sz="3982" kern="1200" dirty="0">
                  <a:solidFill>
                    <a:prstClr val="black"/>
                  </a:solidFill>
                  <a:latin typeface="Calibri" panose="020F0502020204030204"/>
                  <a:cs typeface="+mn-cs"/>
                </a:endParaRPr>
              </a:p>
            </p:txBody>
          </p:sp>
        </mc:Choice>
        <mc:Fallback>
          <p:sp>
            <p:nvSpPr>
              <p:cNvPr id="31" name="文字方塊 30"/>
              <p:cNvSpPr txBox="1">
                <a:spLocks noRot="1" noChangeAspect="1" noMove="1" noResize="1" noEditPoints="1" noAdjustHandles="1" noChangeArrowheads="1" noChangeShapeType="1" noTextEdit="1"/>
              </p:cNvSpPr>
              <p:nvPr/>
            </p:nvSpPr>
            <p:spPr>
              <a:xfrm>
                <a:off x="5188049" y="5044202"/>
                <a:ext cx="7327968" cy="18104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字方塊 15"/>
              <p:cNvSpPr txBox="1"/>
              <p:nvPr/>
            </p:nvSpPr>
            <p:spPr>
              <a:xfrm>
                <a:off x="6649641" y="128785"/>
                <a:ext cx="6072475" cy="1930721"/>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l" defTabSz="650230" hangingPunct="1"/>
                <a14:m>
                  <m:oMath xmlns:m="http://schemas.openxmlformats.org/officeDocument/2006/math">
                    <m:sSup>
                      <m:sSupPr>
                        <m:ctrlPr>
                          <a:rPr lang="en-US" altLang="zh-TW" sz="3982" i="1" kern="1200">
                            <a:solidFill>
                              <a:prstClr val="white"/>
                            </a:solidFill>
                            <a:latin typeface="Cambria Math" panose="02040503050406030204" pitchFamily="18" charset="0"/>
                          </a:rPr>
                        </m:ctrlPr>
                      </m:sSupPr>
                      <m:e>
                        <m:r>
                          <a:rPr lang="zh-TW" altLang="en-US" sz="3982" i="1" kern="1200">
                            <a:solidFill>
                              <a:prstClr val="white"/>
                            </a:solidFill>
                            <a:latin typeface="Cambria Math" panose="02040503050406030204" pitchFamily="18" charset="0"/>
                          </a:rPr>
                          <m:t>𝜎</m:t>
                        </m:r>
                      </m:e>
                      <m:sup>
                        <m:r>
                          <a:rPr lang="en-US" altLang="zh-TW" sz="3982" i="1" kern="1200">
                            <a:solidFill>
                              <a:prstClr val="white"/>
                            </a:solidFill>
                            <a:latin typeface="Cambria Math" panose="02040503050406030204" pitchFamily="18" charset="0"/>
                          </a:rPr>
                          <m:t>𝑡</m:t>
                        </m:r>
                      </m:sup>
                    </m:sSup>
                  </m:oMath>
                </a14:m>
                <a:r>
                  <a:rPr lang="en-US" altLang="zh-TW" sz="3982" kern="1200" dirty="0">
                    <a:solidFill>
                      <a:prstClr val="white"/>
                    </a:solidFill>
                    <a:latin typeface="Calibri" panose="020F0502020204030204"/>
                  </a:rPr>
                  <a:t>: </a:t>
                </a:r>
                <a:r>
                  <a:rPr lang="en-US" altLang="zh-TW" sz="3982" b="1" i="1" kern="1200" dirty="0">
                    <a:solidFill>
                      <a:prstClr val="white"/>
                    </a:solidFill>
                    <a:latin typeface="Calibri" panose="020F0502020204030204"/>
                  </a:rPr>
                  <a:t>root mean square</a:t>
                </a:r>
                <a:r>
                  <a:rPr lang="en-US" altLang="zh-TW" sz="3982" kern="1200" dirty="0">
                    <a:solidFill>
                      <a:prstClr val="white"/>
                    </a:solidFill>
                    <a:latin typeface="Calibri" panose="020F0502020204030204"/>
                  </a:rPr>
                  <a:t> of the previous derivatives of parameter w</a:t>
                </a:r>
              </a:p>
            </p:txBody>
          </p:sp>
        </mc:Choice>
        <mc:Fallback>
          <p:sp>
            <p:nvSpPr>
              <p:cNvPr id="16" name="文字方塊 15"/>
              <p:cNvSpPr txBox="1">
                <a:spLocks noRot="1" noChangeAspect="1" noMove="1" noResize="1" noEditPoints="1" noAdjustHandles="1" noChangeArrowheads="1" noChangeShapeType="1" noTextEdit="1"/>
              </p:cNvSpPr>
              <p:nvPr/>
            </p:nvSpPr>
            <p:spPr>
              <a:xfrm>
                <a:off x="6649641" y="128785"/>
                <a:ext cx="6072475" cy="1930721"/>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8120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27" grpId="0"/>
      <p:bldP spid="28" grpId="0"/>
      <p:bldP spid="29" grpId="0"/>
      <p:bldP spid="30" grpId="0"/>
      <p:bldP spid="31"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Adagrad</a:t>
            </a:r>
            <a:endParaRPr lang="zh-TW" altLang="en-US" dirty="0"/>
          </a:p>
        </p:txBody>
      </p:sp>
      <p:sp>
        <p:nvSpPr>
          <p:cNvPr id="3" name="內容版面配置區 2"/>
          <p:cNvSpPr>
            <a:spLocks noGrp="1"/>
          </p:cNvSpPr>
          <p:nvPr>
            <p:ph idx="1"/>
          </p:nvPr>
        </p:nvSpPr>
        <p:spPr/>
        <p:txBody>
          <a:bodyPr/>
          <a:lstStyle/>
          <a:p>
            <a:r>
              <a:rPr lang="en-US" altLang="zh-TW" dirty="0"/>
              <a:t>Divide the learning rate of each parameter by the  </a:t>
            </a:r>
            <a:r>
              <a:rPr lang="en-US" altLang="zh-TW" b="1" i="1" dirty="0"/>
              <a:t> root mean square of its previous derivatives</a:t>
            </a:r>
          </a:p>
          <a:p>
            <a:pPr marL="0" indent="0">
              <a:buNone/>
            </a:pPr>
            <a:endParaRPr lang="zh-TW" altLang="en-US" dirty="0"/>
          </a:p>
        </p:txBody>
      </p:sp>
      <mc:AlternateContent xmlns:mc="http://schemas.openxmlformats.org/markup-compatibility/2006">
        <mc:Choice xmlns:a14="http://schemas.microsoft.com/office/drawing/2010/main" Requires="a14">
          <p:sp>
            <p:nvSpPr>
              <p:cNvPr id="22" name="文字方塊 21"/>
              <p:cNvSpPr txBox="1"/>
              <p:nvPr/>
            </p:nvSpPr>
            <p:spPr>
              <a:xfrm>
                <a:off x="6602121" y="3875669"/>
                <a:ext cx="2698046" cy="1163652"/>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p>
                        <m:sSupPr>
                          <m:ctrlPr>
                            <a:rPr lang="en-US" altLang="zh-TW" sz="3982" i="1" kern="1200">
                              <a:solidFill>
                                <a:prstClr val="black"/>
                              </a:solidFill>
                              <a:latin typeface="Cambria Math" panose="02040503050406030204" pitchFamily="18" charset="0"/>
                              <a:cs typeface="+mn-cs"/>
                            </a:rPr>
                          </m:ctrlPr>
                        </m:sSupPr>
                        <m:e>
                          <m:r>
                            <a:rPr lang="zh-TW" altLang="en-US" sz="3982" i="1" kern="1200">
                              <a:solidFill>
                                <a:prstClr val="black"/>
                              </a:solidFill>
                              <a:latin typeface="Cambria Math" panose="02040503050406030204" pitchFamily="18" charset="0"/>
                              <a:cs typeface="+mn-cs"/>
                            </a:rPr>
                            <m:t>𝜂</m:t>
                          </m:r>
                        </m:e>
                        <m:sup>
                          <m:r>
                            <a:rPr lang="en-US" altLang="zh-TW" sz="3982" i="1" kern="1200">
                              <a:solidFill>
                                <a:prstClr val="black"/>
                              </a:solidFill>
                              <a:latin typeface="Cambria Math" panose="02040503050406030204" pitchFamily="18" charset="0"/>
                              <a:cs typeface="+mn-cs"/>
                            </a:rPr>
                            <m:t>𝑡</m:t>
                          </m:r>
                        </m:sup>
                      </m:sSup>
                      <m:r>
                        <a:rPr lang="en-US" altLang="zh-TW" sz="3982" i="1" kern="1200">
                          <a:solidFill>
                            <a:prstClr val="black"/>
                          </a:solidFill>
                          <a:latin typeface="Cambria Math" panose="02040503050406030204" pitchFamily="18" charset="0"/>
                          <a:cs typeface="+mn-cs"/>
                        </a:rPr>
                        <m:t>=</m:t>
                      </m:r>
                      <m:f>
                        <m:fPr>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𝜂</m:t>
                          </m:r>
                        </m:num>
                        <m:den>
                          <m:rad>
                            <m:radPr>
                              <m:degHide m:val="on"/>
                              <m:ctrlPr>
                                <a:rPr lang="en-US" altLang="zh-TW" sz="3982" i="1" kern="1200">
                                  <a:solidFill>
                                    <a:prstClr val="black"/>
                                  </a:solidFill>
                                  <a:latin typeface="Cambria Math" panose="02040503050406030204" pitchFamily="18" charset="0"/>
                                  <a:cs typeface="+mn-cs"/>
                                </a:rPr>
                              </m:ctrlPr>
                            </m:radPr>
                            <m:deg/>
                            <m:e>
                              <m:r>
                                <a:rPr lang="en-US" altLang="zh-TW" sz="3982" i="1" kern="1200">
                                  <a:solidFill>
                                    <a:prstClr val="black"/>
                                  </a:solidFill>
                                  <a:latin typeface="Cambria Math" panose="02040503050406030204" pitchFamily="18" charset="0"/>
                                  <a:cs typeface="+mn-cs"/>
                                </a:rPr>
                                <m:t>𝑡</m:t>
                              </m:r>
                              <m:r>
                                <a:rPr lang="en-US" altLang="zh-TW" sz="3982" i="1" kern="1200">
                                  <a:solidFill>
                                    <a:prstClr val="black"/>
                                  </a:solidFill>
                                  <a:latin typeface="Cambria Math" panose="02040503050406030204" pitchFamily="18" charset="0"/>
                                  <a:cs typeface="+mn-cs"/>
                                </a:rPr>
                                <m:t>+1</m:t>
                              </m:r>
                            </m:e>
                          </m:rad>
                        </m:den>
                      </m:f>
                    </m:oMath>
                  </m:oMathPara>
                </a14:m>
                <a:endParaRPr lang="zh-TW" altLang="en-US" sz="3982" kern="1200" dirty="0">
                  <a:solidFill>
                    <a:prstClr val="black"/>
                  </a:solidFill>
                  <a:latin typeface="Calibri" panose="020F0502020204030204"/>
                  <a:cs typeface="+mn-cs"/>
                </a:endParaRPr>
              </a:p>
            </p:txBody>
          </p:sp>
        </mc:Choice>
        <mc:Fallback>
          <p:sp>
            <p:nvSpPr>
              <p:cNvPr id="22" name="文字方塊 21"/>
              <p:cNvSpPr txBox="1">
                <a:spLocks noRot="1" noChangeAspect="1" noMove="1" noResize="1" noEditPoints="1" noAdjustHandles="1" noChangeArrowheads="1" noChangeShapeType="1" noTextEdit="1"/>
              </p:cNvSpPr>
              <p:nvPr/>
            </p:nvSpPr>
            <p:spPr>
              <a:xfrm>
                <a:off x="6602121" y="3875669"/>
                <a:ext cx="2698046" cy="116365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文字方塊 22"/>
              <p:cNvSpPr txBox="1"/>
              <p:nvPr/>
            </p:nvSpPr>
            <p:spPr>
              <a:xfrm>
                <a:off x="1495636" y="7643502"/>
                <a:ext cx="6253379" cy="1811137"/>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p>
                        <m:sSupPr>
                          <m:ctrlPr>
                            <a:rPr lang="en-US" altLang="zh-TW" sz="3982" i="1" kern="1200">
                              <a:solidFill>
                                <a:prstClr val="black"/>
                              </a:solidFill>
                              <a:latin typeface="Cambria Math" panose="02040503050406030204" pitchFamily="18" charset="0"/>
                              <a:ea typeface="Cambria Math" panose="02040503050406030204" pitchFamily="18" charset="0"/>
                              <a:cs typeface="+mn-cs"/>
                            </a:rPr>
                          </m:ctrlPr>
                        </m:sSupPr>
                        <m:e>
                          <m:r>
                            <a:rPr lang="en-US" altLang="zh-TW" sz="3982" i="1" kern="1200">
                              <a:solidFill>
                                <a:prstClr val="black"/>
                              </a:solidFill>
                              <a:latin typeface="Cambria Math" panose="02040503050406030204" pitchFamily="18" charset="0"/>
                              <a:ea typeface="Cambria Math" panose="02040503050406030204" pitchFamily="18" charset="0"/>
                              <a:cs typeface="+mn-cs"/>
                            </a:rPr>
                            <m:t>𝑤</m:t>
                          </m:r>
                        </m:e>
                        <m:sup>
                          <m:r>
                            <a:rPr lang="en-US" altLang="zh-TW" sz="3982" i="1" kern="1200">
                              <a:solidFill>
                                <a:prstClr val="black"/>
                              </a:solidFill>
                              <a:latin typeface="Cambria Math" panose="02040503050406030204" pitchFamily="18" charset="0"/>
                              <a:ea typeface="Cambria Math" panose="02040503050406030204" pitchFamily="18" charset="0"/>
                              <a:cs typeface="+mn-cs"/>
                            </a:rPr>
                            <m:t>𝑡</m:t>
                          </m:r>
                          <m:r>
                            <a:rPr lang="en-US" altLang="zh-TW" sz="3982" i="1" kern="1200">
                              <a:solidFill>
                                <a:prstClr val="black"/>
                              </a:solidFill>
                              <a:latin typeface="Cambria Math" panose="02040503050406030204" pitchFamily="18" charset="0"/>
                              <a:ea typeface="Cambria Math" panose="02040503050406030204" pitchFamily="18" charset="0"/>
                              <a:cs typeface="+mn-cs"/>
                            </a:rPr>
                            <m:t>+1</m:t>
                          </m:r>
                        </m:sup>
                      </m:sSup>
                      <m:r>
                        <a:rPr lang="en-US" altLang="zh-TW" sz="3982" i="1" kern="1200">
                          <a:solidFill>
                            <a:prstClr val="black"/>
                          </a:solidFill>
                          <a:latin typeface="Cambria Math" panose="02040503050406030204" pitchFamily="18" charset="0"/>
                          <a:ea typeface="Cambria Math" panose="02040503050406030204" pitchFamily="18" charset="0"/>
                          <a:cs typeface="+mn-cs"/>
                        </a:rPr>
                        <m:t>←</m:t>
                      </m:r>
                      <m:sSup>
                        <m:sSupPr>
                          <m:ctrlPr>
                            <a:rPr lang="en-US" altLang="zh-TW" sz="3982" i="1" kern="1200">
                              <a:solidFill>
                                <a:prstClr val="black"/>
                              </a:solidFill>
                              <a:latin typeface="Cambria Math" panose="02040503050406030204" pitchFamily="18" charset="0"/>
                              <a:ea typeface="Cambria Math" panose="02040503050406030204" pitchFamily="18" charset="0"/>
                              <a:cs typeface="+mn-cs"/>
                            </a:rPr>
                          </m:ctrlPr>
                        </m:sSupPr>
                        <m:e>
                          <m:r>
                            <a:rPr lang="en-US" altLang="zh-TW" sz="3982" i="1" kern="1200">
                              <a:solidFill>
                                <a:prstClr val="black"/>
                              </a:solidFill>
                              <a:latin typeface="Cambria Math" panose="02040503050406030204" pitchFamily="18" charset="0"/>
                              <a:ea typeface="Cambria Math" panose="02040503050406030204" pitchFamily="18" charset="0"/>
                              <a:cs typeface="+mn-cs"/>
                            </a:rPr>
                            <m:t>𝑤</m:t>
                          </m:r>
                        </m:e>
                        <m:sup>
                          <m:r>
                            <a:rPr lang="en-US" altLang="zh-TW" sz="3982" i="1" kern="1200">
                              <a:solidFill>
                                <a:prstClr val="black"/>
                              </a:solidFill>
                              <a:latin typeface="Cambria Math" panose="02040503050406030204" pitchFamily="18" charset="0"/>
                              <a:ea typeface="Cambria Math" panose="02040503050406030204" pitchFamily="18" charset="0"/>
                              <a:cs typeface="+mn-cs"/>
                            </a:rPr>
                            <m:t>𝑡</m:t>
                          </m:r>
                        </m:sup>
                      </m:sSup>
                      <m:r>
                        <a:rPr lang="en-US" altLang="zh-TW" sz="3982" i="1" kern="1200">
                          <a:solidFill>
                            <a:prstClr val="black"/>
                          </a:solidFill>
                          <a:latin typeface="Cambria Math" panose="02040503050406030204" pitchFamily="18" charset="0"/>
                          <a:cs typeface="+mn-cs"/>
                        </a:rPr>
                        <m:t>−</m:t>
                      </m:r>
                      <m:f>
                        <m:fPr>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𝜂</m:t>
                          </m:r>
                        </m:num>
                        <m:den>
                          <m:rad>
                            <m:radPr>
                              <m:degHide m:val="on"/>
                              <m:ctrlPr>
                                <a:rPr lang="en-US" altLang="zh-TW" sz="3982" i="1" kern="1200">
                                  <a:solidFill>
                                    <a:prstClr val="black"/>
                                  </a:solidFill>
                                  <a:latin typeface="Cambria Math" panose="02040503050406030204" pitchFamily="18" charset="0"/>
                                  <a:cs typeface="+mn-cs"/>
                                </a:rPr>
                              </m:ctrlPr>
                            </m:radPr>
                            <m:deg/>
                            <m:e>
                              <m:nary>
                                <m:naryPr>
                                  <m:chr m:val="∑"/>
                                  <m:ctrlPr>
                                    <a:rPr lang="en-US" altLang="zh-TW" sz="3982" i="1" kern="1200">
                                      <a:solidFill>
                                        <a:prstClr val="black"/>
                                      </a:solidFill>
                                      <a:latin typeface="Cambria Math" panose="02040503050406030204" pitchFamily="18" charset="0"/>
                                      <a:cs typeface="+mn-cs"/>
                                    </a:rPr>
                                  </m:ctrlPr>
                                </m:naryPr>
                                <m:sub>
                                  <m:r>
                                    <a:rPr lang="en-US" altLang="zh-TW" sz="3982" i="1" kern="1200">
                                      <a:solidFill>
                                        <a:prstClr val="black"/>
                                      </a:solidFill>
                                      <a:latin typeface="Cambria Math" panose="02040503050406030204" pitchFamily="18" charset="0"/>
                                      <a:cs typeface="+mn-cs"/>
                                    </a:rPr>
                                    <m:t>𝑖</m:t>
                                  </m:r>
                                  <m:r>
                                    <a:rPr lang="en-US" altLang="zh-TW" sz="3982" i="1" kern="1200">
                                      <a:solidFill>
                                        <a:prstClr val="black"/>
                                      </a:solidFill>
                                      <a:latin typeface="Cambria Math" panose="02040503050406030204" pitchFamily="18" charset="0"/>
                                      <a:cs typeface="+mn-cs"/>
                                    </a:rPr>
                                    <m:t>=0</m:t>
                                  </m:r>
                                </m:sub>
                                <m:sup>
                                  <m:r>
                                    <a:rPr lang="en-US" altLang="zh-TW" sz="3982" i="1" kern="1200">
                                      <a:solidFill>
                                        <a:prstClr val="black"/>
                                      </a:solidFill>
                                      <a:latin typeface="Cambria Math" panose="02040503050406030204" pitchFamily="18" charset="0"/>
                                      <a:cs typeface="+mn-cs"/>
                                    </a:rPr>
                                    <m:t>𝑡</m:t>
                                  </m:r>
                                </m:sup>
                                <m:e>
                                  <m:sSup>
                                    <m:sSupPr>
                                      <m:ctrlPr>
                                        <a:rPr lang="en-US" altLang="zh-TW" sz="3982" i="1" kern="1200">
                                          <a:solidFill>
                                            <a:prstClr val="black"/>
                                          </a:solidFill>
                                          <a:latin typeface="Cambria Math" panose="02040503050406030204" pitchFamily="18" charset="0"/>
                                          <a:cs typeface="+mn-cs"/>
                                        </a:rPr>
                                      </m:ctrlPr>
                                    </m:sSupPr>
                                    <m:e>
                                      <m:d>
                                        <m:dPr>
                                          <m:ctrlPr>
                                            <a:rPr lang="en-US" altLang="zh-TW" sz="3982" i="1" kern="1200">
                                              <a:solidFill>
                                                <a:prstClr val="black"/>
                                              </a:solidFill>
                                              <a:latin typeface="Cambria Math" panose="02040503050406030204" pitchFamily="18" charset="0"/>
                                              <a:cs typeface="+mn-cs"/>
                                            </a:rPr>
                                          </m:ctrlPr>
                                        </m:dPr>
                                        <m:e>
                                          <m:sSup>
                                            <m:sSupPr>
                                              <m:ctrlPr>
                                                <a:rPr lang="en-US" altLang="zh-TW" sz="3982" i="1" kern="1200">
                                                  <a:solidFill>
                                                    <a:prstClr val="black"/>
                                                  </a:solidFill>
                                                  <a:latin typeface="Cambria Math" panose="02040503050406030204" pitchFamily="18" charset="0"/>
                                                  <a:cs typeface="+mn-cs"/>
                                                </a:rPr>
                                              </m:ctrlPr>
                                            </m:sSupPr>
                                            <m:e>
                                              <m:r>
                                                <a:rPr lang="en-US" altLang="zh-TW" sz="3982" i="1" kern="1200">
                                                  <a:solidFill>
                                                    <a:prstClr val="black"/>
                                                  </a:solidFill>
                                                  <a:latin typeface="Cambria Math" panose="02040503050406030204" pitchFamily="18" charset="0"/>
                                                  <a:cs typeface="+mn-cs"/>
                                                </a:rPr>
                                                <m:t>𝑔</m:t>
                                              </m:r>
                                            </m:e>
                                            <m:sup>
                                              <m:r>
                                                <a:rPr lang="en-US" altLang="zh-TW" sz="3982" i="1" kern="1200">
                                                  <a:solidFill>
                                                    <a:prstClr val="black"/>
                                                  </a:solidFill>
                                                  <a:latin typeface="Cambria Math" panose="02040503050406030204" pitchFamily="18" charset="0"/>
                                                  <a:cs typeface="+mn-cs"/>
                                                </a:rPr>
                                                <m:t>𝑖</m:t>
                                              </m:r>
                                            </m:sup>
                                          </m:sSup>
                                        </m:e>
                                      </m:d>
                                    </m:e>
                                    <m:sup>
                                      <m:r>
                                        <a:rPr lang="en-US" altLang="zh-TW" sz="3982" i="1" kern="1200">
                                          <a:solidFill>
                                            <a:prstClr val="black"/>
                                          </a:solidFill>
                                          <a:latin typeface="Cambria Math" panose="02040503050406030204" pitchFamily="18" charset="0"/>
                                          <a:cs typeface="+mn-cs"/>
                                        </a:rPr>
                                        <m:t>2</m:t>
                                      </m:r>
                                    </m:sup>
                                  </m:sSup>
                                </m:e>
                              </m:nary>
                            </m:e>
                          </m:rad>
                        </m:den>
                      </m:f>
                      <m:sSup>
                        <m:sSupPr>
                          <m:ctrlPr>
                            <a:rPr lang="en-US" altLang="zh-TW" sz="3982" i="1" kern="1200">
                              <a:solidFill>
                                <a:prstClr val="black"/>
                              </a:solidFill>
                              <a:latin typeface="Cambria Math" panose="02040503050406030204" pitchFamily="18" charset="0"/>
                              <a:cs typeface="+mn-cs"/>
                            </a:rPr>
                          </m:ctrlPr>
                        </m:sSupPr>
                        <m:e>
                          <m:r>
                            <a:rPr lang="en-US" altLang="zh-TW" sz="3982" i="1" kern="1200">
                              <a:solidFill>
                                <a:prstClr val="black"/>
                              </a:solidFill>
                              <a:latin typeface="Cambria Math" panose="02040503050406030204" pitchFamily="18" charset="0"/>
                              <a:cs typeface="+mn-cs"/>
                            </a:rPr>
                            <m:t>𝑔</m:t>
                          </m:r>
                        </m:e>
                        <m:sup>
                          <m:r>
                            <a:rPr lang="en-US" altLang="zh-TW" sz="3982" i="1" kern="1200">
                              <a:solidFill>
                                <a:prstClr val="black"/>
                              </a:solidFill>
                              <a:latin typeface="Cambria Math" panose="02040503050406030204" pitchFamily="18" charset="0"/>
                              <a:cs typeface="+mn-cs"/>
                            </a:rPr>
                            <m:t>𝑡</m:t>
                          </m:r>
                        </m:sup>
                      </m:sSup>
                    </m:oMath>
                  </m:oMathPara>
                </a14:m>
                <a:endParaRPr lang="zh-TW" altLang="en-US" sz="3982" kern="1200" dirty="0">
                  <a:solidFill>
                    <a:prstClr val="black"/>
                  </a:solidFill>
                  <a:latin typeface="Calibri" panose="020F0502020204030204"/>
                  <a:cs typeface="+mn-cs"/>
                </a:endParaRPr>
              </a:p>
            </p:txBody>
          </p:sp>
        </mc:Choice>
        <mc:Fallback>
          <p:sp>
            <p:nvSpPr>
              <p:cNvPr id="23" name="文字方塊 22"/>
              <p:cNvSpPr txBox="1">
                <a:spLocks noRot="1" noChangeAspect="1" noMove="1" noResize="1" noEditPoints="1" noAdjustHandles="1" noChangeArrowheads="1" noChangeShapeType="1" noTextEdit="1"/>
              </p:cNvSpPr>
              <p:nvPr/>
            </p:nvSpPr>
            <p:spPr>
              <a:xfrm>
                <a:off x="1495636" y="7643502"/>
                <a:ext cx="6253379" cy="1811137"/>
              </a:xfrm>
              <a:prstGeom prst="rect">
                <a:avLst/>
              </a:prstGeom>
              <a:blipFill>
                <a:blip r:embed="rId4"/>
                <a:stretch>
                  <a:fillRect/>
                </a:stretch>
              </a:blipFill>
            </p:spPr>
            <p:txBody>
              <a:bodyPr/>
              <a:lstStyle/>
              <a:p>
                <a:r>
                  <a:rPr lang="zh-CN" altLang="en-US">
                    <a:noFill/>
                  </a:rPr>
                  <a:t> </a:t>
                </a:r>
              </a:p>
            </p:txBody>
          </p:sp>
        </mc:Fallback>
      </mc:AlternateContent>
      <p:sp>
        <p:nvSpPr>
          <p:cNvPr id="6" name="文字方塊 5"/>
          <p:cNvSpPr txBox="1"/>
          <p:nvPr/>
        </p:nvSpPr>
        <p:spPr>
          <a:xfrm>
            <a:off x="8579348" y="4077224"/>
            <a:ext cx="3531372" cy="617541"/>
          </a:xfrm>
          <a:prstGeom prst="rect">
            <a:avLst/>
          </a:prstGeom>
          <a:noFill/>
        </p:spPr>
        <p:txBody>
          <a:bodyPr wrap="square" rtlCol="0">
            <a:spAutoFit/>
          </a:bodyPr>
          <a:lstStyle/>
          <a:p>
            <a:pPr defTabSz="650230" hangingPunct="1"/>
            <a:r>
              <a:rPr lang="en-US" altLang="zh-TW" sz="3413" kern="1200" dirty="0">
                <a:solidFill>
                  <a:srgbClr val="FF0000"/>
                </a:solidFill>
                <a:latin typeface="Calibri" panose="020F0502020204030204"/>
                <a:cs typeface="+mn-cs"/>
              </a:rPr>
              <a:t>1/t decay</a:t>
            </a:r>
            <a:endParaRPr lang="zh-TW" altLang="en-US" sz="3413" kern="1200" dirty="0">
              <a:solidFill>
                <a:srgbClr val="FF0000"/>
              </a:solidFill>
              <a:latin typeface="Calibri" panose="020F0502020204030204"/>
              <a:cs typeface="+mn-cs"/>
            </a:endParaRPr>
          </a:p>
        </p:txBody>
      </p:sp>
      <mc:AlternateContent xmlns:mc="http://schemas.openxmlformats.org/markup-compatibility/2006">
        <mc:Choice xmlns:a14="http://schemas.microsoft.com/office/drawing/2010/main" Requires="a14">
          <p:sp>
            <p:nvSpPr>
              <p:cNvPr id="10" name="文字方塊 9"/>
              <p:cNvSpPr txBox="1"/>
              <p:nvPr/>
            </p:nvSpPr>
            <p:spPr>
              <a:xfrm>
                <a:off x="1495636" y="4947480"/>
                <a:ext cx="4240584" cy="1048813"/>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p>
                        <m:sSupPr>
                          <m:ctrlPr>
                            <a:rPr lang="en-US" altLang="zh-TW" sz="3982" i="1" kern="1200">
                              <a:solidFill>
                                <a:prstClr val="black"/>
                              </a:solidFill>
                              <a:latin typeface="Cambria Math" panose="02040503050406030204" pitchFamily="18" charset="0"/>
                              <a:ea typeface="Cambria Math" panose="02040503050406030204" pitchFamily="18" charset="0"/>
                              <a:cs typeface="+mn-cs"/>
                            </a:rPr>
                          </m:ctrlPr>
                        </m:sSupPr>
                        <m:e>
                          <m:r>
                            <a:rPr lang="en-US" altLang="zh-TW" sz="3982" i="1" kern="1200">
                              <a:solidFill>
                                <a:prstClr val="black"/>
                              </a:solidFill>
                              <a:latin typeface="Cambria Math" panose="02040503050406030204" pitchFamily="18" charset="0"/>
                              <a:ea typeface="Cambria Math" panose="02040503050406030204" pitchFamily="18" charset="0"/>
                              <a:cs typeface="+mn-cs"/>
                            </a:rPr>
                            <m:t>𝑤</m:t>
                          </m:r>
                        </m:e>
                        <m:sup>
                          <m:r>
                            <a:rPr lang="en-US" altLang="zh-TW" sz="3982" i="1" kern="1200">
                              <a:solidFill>
                                <a:prstClr val="black"/>
                              </a:solidFill>
                              <a:latin typeface="Cambria Math" panose="02040503050406030204" pitchFamily="18" charset="0"/>
                              <a:ea typeface="Cambria Math" panose="02040503050406030204" pitchFamily="18" charset="0"/>
                              <a:cs typeface="+mn-cs"/>
                            </a:rPr>
                            <m:t>𝑡</m:t>
                          </m:r>
                          <m:r>
                            <a:rPr lang="en-US" altLang="zh-TW" sz="3982" i="1" kern="1200">
                              <a:solidFill>
                                <a:prstClr val="black"/>
                              </a:solidFill>
                              <a:latin typeface="Cambria Math" panose="02040503050406030204" pitchFamily="18" charset="0"/>
                              <a:ea typeface="Cambria Math" panose="02040503050406030204" pitchFamily="18" charset="0"/>
                              <a:cs typeface="+mn-cs"/>
                            </a:rPr>
                            <m:t>+1</m:t>
                          </m:r>
                        </m:sup>
                      </m:sSup>
                      <m:r>
                        <a:rPr lang="en-US" altLang="zh-TW" sz="3982" i="1" kern="1200">
                          <a:solidFill>
                            <a:prstClr val="black"/>
                          </a:solidFill>
                          <a:latin typeface="Cambria Math" panose="02040503050406030204" pitchFamily="18" charset="0"/>
                          <a:ea typeface="Cambria Math" panose="02040503050406030204" pitchFamily="18" charset="0"/>
                          <a:cs typeface="+mn-cs"/>
                        </a:rPr>
                        <m:t>←</m:t>
                      </m:r>
                      <m:sSup>
                        <m:sSupPr>
                          <m:ctrlPr>
                            <a:rPr lang="en-US" altLang="zh-TW" sz="3982" i="1" kern="1200">
                              <a:solidFill>
                                <a:prstClr val="black"/>
                              </a:solidFill>
                              <a:latin typeface="Cambria Math" panose="02040503050406030204" pitchFamily="18" charset="0"/>
                              <a:ea typeface="Cambria Math" panose="02040503050406030204" pitchFamily="18" charset="0"/>
                              <a:cs typeface="+mn-cs"/>
                            </a:rPr>
                          </m:ctrlPr>
                        </m:sSupPr>
                        <m:e>
                          <m:r>
                            <a:rPr lang="en-US" altLang="zh-TW" sz="3982" i="1" kern="1200">
                              <a:solidFill>
                                <a:prstClr val="black"/>
                              </a:solidFill>
                              <a:latin typeface="Cambria Math" panose="02040503050406030204" pitchFamily="18" charset="0"/>
                              <a:ea typeface="Cambria Math" panose="02040503050406030204" pitchFamily="18" charset="0"/>
                              <a:cs typeface="+mn-cs"/>
                            </a:rPr>
                            <m:t>𝑤</m:t>
                          </m:r>
                        </m:e>
                        <m:sup>
                          <m:r>
                            <a:rPr lang="en-US" altLang="zh-TW" sz="3982" i="1" kern="1200">
                              <a:solidFill>
                                <a:prstClr val="black"/>
                              </a:solidFill>
                              <a:latin typeface="Cambria Math" panose="02040503050406030204" pitchFamily="18" charset="0"/>
                              <a:ea typeface="Cambria Math" panose="02040503050406030204" pitchFamily="18" charset="0"/>
                              <a:cs typeface="+mn-cs"/>
                            </a:rPr>
                            <m:t>𝑡</m:t>
                          </m:r>
                        </m:sup>
                      </m:sSup>
                      <m:r>
                        <a:rPr lang="en-US" altLang="zh-TW" sz="3982" i="1" kern="1200">
                          <a:solidFill>
                            <a:prstClr val="black"/>
                          </a:solidFill>
                          <a:latin typeface="Cambria Math" panose="02040503050406030204" pitchFamily="18" charset="0"/>
                          <a:cs typeface="+mn-cs"/>
                        </a:rPr>
                        <m:t>−</m:t>
                      </m:r>
                      <m:f>
                        <m:fPr>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𝜂</m:t>
                          </m:r>
                        </m:num>
                        <m:den>
                          <m:sSup>
                            <m:sSupPr>
                              <m:ctrlPr>
                                <a:rPr lang="en-US" altLang="zh-TW" sz="3982" i="1" kern="1200">
                                  <a:solidFill>
                                    <a:prstClr val="black"/>
                                  </a:solidFill>
                                  <a:latin typeface="Cambria Math" panose="02040503050406030204" pitchFamily="18" charset="0"/>
                                  <a:cs typeface="+mn-cs"/>
                                </a:rPr>
                              </m:ctrlPr>
                            </m:sSupPr>
                            <m:e>
                              <m:r>
                                <a:rPr lang="zh-TW" altLang="en-US" sz="3982" i="1" kern="1200">
                                  <a:solidFill>
                                    <a:prstClr val="black"/>
                                  </a:solidFill>
                                  <a:latin typeface="Cambria Math" panose="02040503050406030204" pitchFamily="18" charset="0"/>
                                  <a:cs typeface="+mn-cs"/>
                                </a:rPr>
                                <m:t>𝜎</m:t>
                              </m:r>
                            </m:e>
                            <m:sup>
                              <m:r>
                                <a:rPr lang="en-US" altLang="zh-TW" sz="3982" i="1" kern="1200">
                                  <a:solidFill>
                                    <a:prstClr val="black"/>
                                  </a:solidFill>
                                  <a:latin typeface="Cambria Math" panose="02040503050406030204" pitchFamily="18" charset="0"/>
                                  <a:cs typeface="+mn-cs"/>
                                </a:rPr>
                                <m:t>𝑡</m:t>
                              </m:r>
                            </m:sup>
                          </m:sSup>
                        </m:den>
                      </m:f>
                      <m:sSup>
                        <m:sSupPr>
                          <m:ctrlPr>
                            <a:rPr lang="en-US" altLang="zh-TW" sz="3982" i="1" kern="1200">
                              <a:solidFill>
                                <a:prstClr val="black"/>
                              </a:solidFill>
                              <a:latin typeface="Cambria Math" panose="02040503050406030204" pitchFamily="18" charset="0"/>
                              <a:cs typeface="+mn-cs"/>
                            </a:rPr>
                          </m:ctrlPr>
                        </m:sSupPr>
                        <m:e>
                          <m:r>
                            <a:rPr lang="en-US" altLang="zh-TW" sz="3982" i="1" kern="1200">
                              <a:solidFill>
                                <a:prstClr val="black"/>
                              </a:solidFill>
                              <a:latin typeface="Cambria Math" panose="02040503050406030204" pitchFamily="18" charset="0"/>
                              <a:cs typeface="+mn-cs"/>
                            </a:rPr>
                            <m:t>𝑔</m:t>
                          </m:r>
                        </m:e>
                        <m:sup>
                          <m:r>
                            <a:rPr lang="en-US" altLang="zh-TW" sz="3982" i="1" kern="1200">
                              <a:solidFill>
                                <a:prstClr val="black"/>
                              </a:solidFill>
                              <a:latin typeface="Cambria Math" panose="02040503050406030204" pitchFamily="18" charset="0"/>
                              <a:cs typeface="+mn-cs"/>
                            </a:rPr>
                            <m:t>𝑡</m:t>
                          </m:r>
                        </m:sup>
                      </m:sSup>
                    </m:oMath>
                  </m:oMathPara>
                </a14:m>
                <a:endParaRPr lang="zh-TW" altLang="en-US" sz="3982" kern="1200" dirty="0">
                  <a:solidFill>
                    <a:prstClr val="black"/>
                  </a:solidFill>
                  <a:latin typeface="Calibri" panose="020F0502020204030204"/>
                  <a:cs typeface="+mn-cs"/>
                </a:endParaRPr>
              </a:p>
            </p:txBody>
          </p:sp>
        </mc:Choice>
        <mc:Fallback>
          <p:sp>
            <p:nvSpPr>
              <p:cNvPr id="10" name="文字方塊 9"/>
              <p:cNvSpPr txBox="1">
                <a:spLocks noRot="1" noChangeAspect="1" noMove="1" noResize="1" noEditPoints="1" noAdjustHandles="1" noChangeArrowheads="1" noChangeShapeType="1" noTextEdit="1"/>
              </p:cNvSpPr>
              <p:nvPr/>
            </p:nvSpPr>
            <p:spPr>
              <a:xfrm>
                <a:off x="1495636" y="4947480"/>
                <a:ext cx="4240584" cy="104881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字方塊 11"/>
              <p:cNvSpPr txBox="1"/>
              <p:nvPr/>
            </p:nvSpPr>
            <p:spPr>
              <a:xfrm>
                <a:off x="6570863" y="5214172"/>
                <a:ext cx="4710200" cy="2383922"/>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p>
                        <m:sSupPr>
                          <m:ctrlPr>
                            <a:rPr lang="en-US" altLang="zh-TW" sz="3982" i="1" kern="1200">
                              <a:solidFill>
                                <a:prstClr val="black"/>
                              </a:solidFill>
                              <a:latin typeface="Cambria Math" panose="02040503050406030204" pitchFamily="18" charset="0"/>
                              <a:cs typeface="+mn-cs"/>
                            </a:rPr>
                          </m:ctrlPr>
                        </m:sSupPr>
                        <m:e>
                          <m:r>
                            <a:rPr lang="zh-TW" altLang="en-US" sz="3982" i="1" kern="1200">
                              <a:solidFill>
                                <a:prstClr val="black"/>
                              </a:solidFill>
                              <a:latin typeface="Cambria Math" panose="02040503050406030204" pitchFamily="18" charset="0"/>
                              <a:cs typeface="+mn-cs"/>
                            </a:rPr>
                            <m:t>𝜎</m:t>
                          </m:r>
                        </m:e>
                        <m:sup>
                          <m:r>
                            <a:rPr lang="en-US" altLang="zh-TW" sz="3982" i="1" kern="1200">
                              <a:solidFill>
                                <a:prstClr val="black"/>
                              </a:solidFill>
                              <a:latin typeface="Cambria Math" panose="02040503050406030204" pitchFamily="18" charset="0"/>
                              <a:cs typeface="+mn-cs"/>
                            </a:rPr>
                            <m:t>𝑡</m:t>
                          </m:r>
                        </m:sup>
                      </m:sSup>
                      <m:r>
                        <a:rPr lang="en-US" altLang="zh-TW" sz="3982" kern="1200">
                          <a:solidFill>
                            <a:prstClr val="black"/>
                          </a:solidFill>
                          <a:latin typeface="Cambria Math" panose="02040503050406030204" pitchFamily="18" charset="0"/>
                          <a:cs typeface="+mn-cs"/>
                        </a:rPr>
                        <m:t>=</m:t>
                      </m:r>
                      <m:rad>
                        <m:radPr>
                          <m:degHide m:val="on"/>
                          <m:ctrlPr>
                            <a:rPr lang="en-US" altLang="zh-TW" sz="3982" i="1" kern="1200">
                              <a:solidFill>
                                <a:prstClr val="black"/>
                              </a:solidFill>
                              <a:latin typeface="Cambria Math" panose="02040503050406030204" pitchFamily="18" charset="0"/>
                              <a:cs typeface="+mn-cs"/>
                            </a:rPr>
                          </m:ctrlPr>
                        </m:radPr>
                        <m:deg/>
                        <m:e>
                          <m:f>
                            <m:fPr>
                              <m:ctrlPr>
                                <a:rPr lang="en-US" altLang="zh-TW" sz="3982" i="1" kern="1200">
                                  <a:solidFill>
                                    <a:prstClr val="black"/>
                                  </a:solidFill>
                                  <a:latin typeface="Cambria Math" panose="02040503050406030204" pitchFamily="18" charset="0"/>
                                  <a:cs typeface="+mn-cs"/>
                                </a:rPr>
                              </m:ctrlPr>
                            </m:fPr>
                            <m:num>
                              <m:r>
                                <a:rPr lang="en-US" altLang="zh-TW" sz="3982" i="1" kern="1200">
                                  <a:solidFill>
                                    <a:prstClr val="black"/>
                                  </a:solidFill>
                                  <a:latin typeface="Cambria Math" panose="02040503050406030204" pitchFamily="18" charset="0"/>
                                  <a:cs typeface="+mn-cs"/>
                                </a:rPr>
                                <m:t>1</m:t>
                              </m:r>
                            </m:num>
                            <m:den>
                              <m:r>
                                <a:rPr lang="en-US" altLang="zh-TW" sz="3982" i="1" kern="1200">
                                  <a:solidFill>
                                    <a:prstClr val="black"/>
                                  </a:solidFill>
                                  <a:latin typeface="Cambria Math" panose="02040503050406030204" pitchFamily="18" charset="0"/>
                                  <a:cs typeface="+mn-cs"/>
                                </a:rPr>
                                <m:t>𝑡</m:t>
                              </m:r>
                              <m:r>
                                <a:rPr lang="en-US" altLang="zh-TW" sz="3982" i="1" kern="1200">
                                  <a:solidFill>
                                    <a:prstClr val="black"/>
                                  </a:solidFill>
                                  <a:latin typeface="Cambria Math" panose="02040503050406030204" pitchFamily="18" charset="0"/>
                                  <a:cs typeface="+mn-cs"/>
                                </a:rPr>
                                <m:t>+1</m:t>
                              </m:r>
                            </m:den>
                          </m:f>
                          <m:nary>
                            <m:naryPr>
                              <m:chr m:val="∑"/>
                              <m:ctrlPr>
                                <a:rPr lang="en-US" altLang="zh-TW" sz="3982" i="1" kern="1200">
                                  <a:solidFill>
                                    <a:prstClr val="black"/>
                                  </a:solidFill>
                                  <a:latin typeface="Cambria Math" panose="02040503050406030204" pitchFamily="18" charset="0"/>
                                  <a:cs typeface="+mn-cs"/>
                                </a:rPr>
                              </m:ctrlPr>
                            </m:naryPr>
                            <m:sub>
                              <m:r>
                                <a:rPr lang="en-US" altLang="zh-TW" sz="3982" i="1" kern="1200">
                                  <a:solidFill>
                                    <a:prstClr val="black"/>
                                  </a:solidFill>
                                  <a:latin typeface="Cambria Math" panose="02040503050406030204" pitchFamily="18" charset="0"/>
                                  <a:cs typeface="+mn-cs"/>
                                </a:rPr>
                                <m:t>𝑖</m:t>
                              </m:r>
                              <m:r>
                                <a:rPr lang="en-US" altLang="zh-TW" sz="3982" i="1" kern="1200">
                                  <a:solidFill>
                                    <a:prstClr val="black"/>
                                  </a:solidFill>
                                  <a:latin typeface="Cambria Math" panose="02040503050406030204" pitchFamily="18" charset="0"/>
                                  <a:cs typeface="+mn-cs"/>
                                </a:rPr>
                                <m:t>=0</m:t>
                              </m:r>
                            </m:sub>
                            <m:sup>
                              <m:r>
                                <a:rPr lang="en-US" altLang="zh-TW" sz="3982" i="1" kern="1200">
                                  <a:solidFill>
                                    <a:prstClr val="black"/>
                                  </a:solidFill>
                                  <a:latin typeface="Cambria Math" panose="02040503050406030204" pitchFamily="18" charset="0"/>
                                  <a:cs typeface="+mn-cs"/>
                                </a:rPr>
                                <m:t>𝑡</m:t>
                              </m:r>
                            </m:sup>
                            <m:e>
                              <m:sSup>
                                <m:sSupPr>
                                  <m:ctrlPr>
                                    <a:rPr lang="en-US" altLang="zh-TW" sz="3982" i="1" kern="1200">
                                      <a:solidFill>
                                        <a:prstClr val="black"/>
                                      </a:solidFill>
                                      <a:latin typeface="Cambria Math" panose="02040503050406030204" pitchFamily="18" charset="0"/>
                                      <a:cs typeface="+mn-cs"/>
                                    </a:rPr>
                                  </m:ctrlPr>
                                </m:sSupPr>
                                <m:e>
                                  <m:d>
                                    <m:dPr>
                                      <m:ctrlPr>
                                        <a:rPr lang="en-US" altLang="zh-TW" sz="3982" i="1" kern="1200">
                                          <a:solidFill>
                                            <a:prstClr val="black"/>
                                          </a:solidFill>
                                          <a:latin typeface="Cambria Math" panose="02040503050406030204" pitchFamily="18" charset="0"/>
                                          <a:cs typeface="+mn-cs"/>
                                        </a:rPr>
                                      </m:ctrlPr>
                                    </m:dPr>
                                    <m:e>
                                      <m:sSup>
                                        <m:sSupPr>
                                          <m:ctrlPr>
                                            <a:rPr lang="en-US" altLang="zh-TW" sz="3982" i="1" kern="1200">
                                              <a:solidFill>
                                                <a:prstClr val="black"/>
                                              </a:solidFill>
                                              <a:latin typeface="Cambria Math" panose="02040503050406030204" pitchFamily="18" charset="0"/>
                                              <a:cs typeface="+mn-cs"/>
                                            </a:rPr>
                                          </m:ctrlPr>
                                        </m:sSupPr>
                                        <m:e>
                                          <m:r>
                                            <a:rPr lang="en-US" altLang="zh-TW" sz="3982" i="1" kern="1200">
                                              <a:solidFill>
                                                <a:prstClr val="black"/>
                                              </a:solidFill>
                                              <a:latin typeface="Cambria Math" panose="02040503050406030204" pitchFamily="18" charset="0"/>
                                              <a:cs typeface="+mn-cs"/>
                                            </a:rPr>
                                            <m:t>𝑔</m:t>
                                          </m:r>
                                        </m:e>
                                        <m:sup>
                                          <m:r>
                                            <a:rPr lang="en-US" altLang="zh-TW" sz="3982" i="1" kern="1200">
                                              <a:solidFill>
                                                <a:prstClr val="black"/>
                                              </a:solidFill>
                                              <a:latin typeface="Cambria Math" panose="02040503050406030204" pitchFamily="18" charset="0"/>
                                              <a:cs typeface="+mn-cs"/>
                                            </a:rPr>
                                            <m:t>𝑖</m:t>
                                          </m:r>
                                        </m:sup>
                                      </m:sSup>
                                    </m:e>
                                  </m:d>
                                </m:e>
                                <m:sup>
                                  <m:r>
                                    <a:rPr lang="en-US" altLang="zh-TW" sz="3982" i="1" kern="1200">
                                      <a:solidFill>
                                        <a:prstClr val="black"/>
                                      </a:solidFill>
                                      <a:latin typeface="Cambria Math" panose="02040503050406030204" pitchFamily="18" charset="0"/>
                                      <a:cs typeface="+mn-cs"/>
                                    </a:rPr>
                                    <m:t>2</m:t>
                                  </m:r>
                                </m:sup>
                              </m:sSup>
                            </m:e>
                          </m:nary>
                        </m:e>
                      </m:rad>
                    </m:oMath>
                  </m:oMathPara>
                </a14:m>
                <a:endParaRPr lang="zh-TW" altLang="en-US" sz="3982" kern="1200" dirty="0">
                  <a:solidFill>
                    <a:prstClr val="black"/>
                  </a:solidFill>
                  <a:latin typeface="Calibri" panose="020F0502020204030204"/>
                  <a:cs typeface="+mn-cs"/>
                </a:endParaRPr>
              </a:p>
            </p:txBody>
          </p:sp>
        </mc:Choice>
        <mc:Fallback>
          <p:sp>
            <p:nvSpPr>
              <p:cNvPr id="12" name="文字方塊 11"/>
              <p:cNvSpPr txBox="1">
                <a:spLocks noRot="1" noChangeAspect="1" noMove="1" noResize="1" noEditPoints="1" noAdjustHandles="1" noChangeArrowheads="1" noChangeShapeType="1" noTextEdit="1"/>
              </p:cNvSpPr>
              <p:nvPr/>
            </p:nvSpPr>
            <p:spPr>
              <a:xfrm>
                <a:off x="6570863" y="5214172"/>
                <a:ext cx="4710200" cy="238392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字方塊 3"/>
              <p:cNvSpPr txBox="1"/>
              <p:nvPr/>
            </p:nvSpPr>
            <p:spPr>
              <a:xfrm>
                <a:off x="4453201" y="4659501"/>
                <a:ext cx="705345" cy="705129"/>
              </a:xfrm>
              <a:prstGeom prst="rect">
                <a:avLst/>
              </a:prstGeom>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l" defTabSz="650230" hangingPunct="1"/>
                <a14:m>
                  <m:oMathPara xmlns:m="http://schemas.openxmlformats.org/officeDocument/2006/math">
                    <m:oMathParaPr>
                      <m:jc m:val="centerGroup"/>
                    </m:oMathParaPr>
                    <m:oMath xmlns:m="http://schemas.openxmlformats.org/officeDocument/2006/math">
                      <m:sSup>
                        <m:sSupPr>
                          <m:ctrlPr>
                            <a:rPr lang="en-US" altLang="zh-TW" sz="3982" i="1" kern="1200">
                              <a:solidFill>
                                <a:prstClr val="black"/>
                              </a:solidFill>
                              <a:latin typeface="Cambria Math" panose="02040503050406030204" pitchFamily="18" charset="0"/>
                            </a:rPr>
                          </m:ctrlPr>
                        </m:sSupPr>
                        <m:e>
                          <m:r>
                            <m:rPr>
                              <m:nor/>
                            </m:rPr>
                            <a:rPr lang="zh-TW" altLang="en-US" sz="3982" kern="1200">
                              <a:solidFill>
                                <a:prstClr val="black"/>
                              </a:solidFill>
                              <a:latin typeface="Cambria Math" panose="02040503050406030204" pitchFamily="18" charset="0"/>
                            </a:rPr>
                            <m:t>𝜂</m:t>
                          </m:r>
                        </m:e>
                        <m:sup>
                          <m:r>
                            <a:rPr lang="en-US" altLang="zh-TW" sz="3982" i="1" kern="1200">
                              <a:solidFill>
                                <a:prstClr val="black"/>
                              </a:solidFill>
                              <a:latin typeface="Cambria Math" panose="02040503050406030204" pitchFamily="18" charset="0"/>
                            </a:rPr>
                            <m:t>𝑡</m:t>
                          </m:r>
                        </m:sup>
                      </m:sSup>
                    </m:oMath>
                  </m:oMathPara>
                </a14:m>
                <a:endParaRPr lang="zh-TW" altLang="en-US" sz="3982" kern="1200" dirty="0">
                  <a:solidFill>
                    <a:prstClr val="black"/>
                  </a:solidFill>
                  <a:latin typeface="Calibri" panose="020F0502020204030204"/>
                </a:endParaRPr>
              </a:p>
            </p:txBody>
          </p:sp>
        </mc:Choice>
        <mc:Fallback>
          <p:sp>
            <p:nvSpPr>
              <p:cNvPr id="4" name="文字方塊 3"/>
              <p:cNvSpPr txBox="1">
                <a:spLocks noRot="1" noChangeAspect="1" noMove="1" noResize="1" noEditPoints="1" noAdjustHandles="1" noChangeArrowheads="1" noChangeShapeType="1" noTextEdit="1"/>
              </p:cNvSpPr>
              <p:nvPr/>
            </p:nvSpPr>
            <p:spPr>
              <a:xfrm>
                <a:off x="4453201" y="4659501"/>
                <a:ext cx="705345" cy="705129"/>
              </a:xfrm>
              <a:prstGeom prst="rect">
                <a:avLst/>
              </a:prstGeom>
              <a:blipFill>
                <a:blip r:embed="rId7"/>
                <a:stretch>
                  <a:fillRect/>
                </a:stretch>
              </a:blipFill>
              <a:ln/>
            </p:spPr>
            <p:txBody>
              <a:bodyPr/>
              <a:lstStyle/>
              <a:p>
                <a:r>
                  <a:rPr lang="zh-CN" altLang="en-US">
                    <a:noFill/>
                  </a:rPr>
                  <a:t> </a:t>
                </a:r>
              </a:p>
            </p:txBody>
          </p:sp>
        </mc:Fallback>
      </mc:AlternateContent>
      <p:sp>
        <p:nvSpPr>
          <p:cNvPr id="5" name="向下箭號 4"/>
          <p:cNvSpPr/>
          <p:nvPr/>
        </p:nvSpPr>
        <p:spPr>
          <a:xfrm>
            <a:off x="2723609" y="5946059"/>
            <a:ext cx="623147" cy="16014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mc:AlternateContent xmlns:mc="http://schemas.openxmlformats.org/markup-compatibility/2006">
        <mc:Choice xmlns:a14="http://schemas.microsoft.com/office/drawing/2010/main" Requires="a14">
          <p:sp>
            <p:nvSpPr>
              <p:cNvPr id="11" name="文字方塊 10"/>
              <p:cNvSpPr txBox="1"/>
              <p:nvPr/>
            </p:nvSpPr>
            <p:spPr>
              <a:xfrm>
                <a:off x="4453201" y="5573993"/>
                <a:ext cx="705345" cy="705129"/>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l" defTabSz="650230" hangingPunct="1"/>
                <a14:m>
                  <m:oMathPara xmlns:m="http://schemas.openxmlformats.org/officeDocument/2006/math">
                    <m:oMathParaPr>
                      <m:jc m:val="centerGroup"/>
                    </m:oMathParaPr>
                    <m:oMath xmlns:m="http://schemas.openxmlformats.org/officeDocument/2006/math">
                      <m:sSup>
                        <m:sSupPr>
                          <m:ctrlPr>
                            <a:rPr lang="en-US" altLang="zh-TW" sz="3982" i="1" kern="1200">
                              <a:solidFill>
                                <a:prstClr val="black"/>
                              </a:solidFill>
                              <a:latin typeface="Cambria Math" panose="02040503050406030204" pitchFamily="18" charset="0"/>
                            </a:rPr>
                          </m:ctrlPr>
                        </m:sSupPr>
                        <m:e>
                          <m:r>
                            <a:rPr lang="zh-TW" altLang="en-US" sz="3982" i="1" kern="1200">
                              <a:solidFill>
                                <a:prstClr val="black"/>
                              </a:solidFill>
                              <a:latin typeface="Cambria Math" panose="02040503050406030204" pitchFamily="18" charset="0"/>
                            </a:rPr>
                            <m:t>𝜎</m:t>
                          </m:r>
                        </m:e>
                        <m:sup>
                          <m:r>
                            <a:rPr lang="en-US" altLang="zh-TW" sz="3982" i="1" kern="1200">
                              <a:solidFill>
                                <a:prstClr val="black"/>
                              </a:solidFill>
                              <a:latin typeface="Cambria Math" panose="02040503050406030204" pitchFamily="18" charset="0"/>
                            </a:rPr>
                            <m:t>𝑡</m:t>
                          </m:r>
                        </m:sup>
                      </m:sSup>
                    </m:oMath>
                  </m:oMathPara>
                </a14:m>
                <a:endParaRPr lang="zh-TW" altLang="en-US" sz="3982" kern="1200" dirty="0">
                  <a:solidFill>
                    <a:prstClr val="black"/>
                  </a:solidFill>
                  <a:latin typeface="Calibri" panose="020F0502020204030204"/>
                </a:endParaRPr>
              </a:p>
            </p:txBody>
          </p:sp>
        </mc:Choice>
        <mc:Fallback>
          <p:sp>
            <p:nvSpPr>
              <p:cNvPr id="11" name="文字方塊 10"/>
              <p:cNvSpPr txBox="1">
                <a:spLocks noRot="1" noChangeAspect="1" noMove="1" noResize="1" noEditPoints="1" noAdjustHandles="1" noChangeArrowheads="1" noChangeShapeType="1" noTextEdit="1"/>
              </p:cNvSpPr>
              <p:nvPr/>
            </p:nvSpPr>
            <p:spPr>
              <a:xfrm>
                <a:off x="4453201" y="5573993"/>
                <a:ext cx="705345" cy="705129"/>
              </a:xfrm>
              <a:prstGeom prst="rect">
                <a:avLst/>
              </a:prstGeom>
              <a:blipFill>
                <a:blip r:embed="rId8"/>
                <a:stretch>
                  <a:fillRect/>
                </a:stretch>
              </a:blipFill>
              <a:ln/>
            </p:spPr>
            <p:txBody>
              <a:bodyPr/>
              <a:lstStyle/>
              <a:p>
                <a:r>
                  <a:rPr lang="zh-CN" altLang="en-US">
                    <a:noFill/>
                  </a:rPr>
                  <a:t> </a:t>
                </a:r>
              </a:p>
            </p:txBody>
          </p:sp>
        </mc:Fallback>
      </mc:AlternateContent>
      <p:cxnSp>
        <p:nvCxnSpPr>
          <p:cNvPr id="13" name="直線單箭頭接點 12"/>
          <p:cNvCxnSpPr>
            <a:stCxn id="4" idx="3"/>
          </p:cNvCxnSpPr>
          <p:nvPr/>
        </p:nvCxnSpPr>
        <p:spPr>
          <a:xfrm flipV="1">
            <a:off x="5158547" y="4457572"/>
            <a:ext cx="1412316" cy="5739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a:stCxn id="11" idx="3"/>
            <a:endCxn id="12" idx="1"/>
          </p:cNvCxnSpPr>
          <p:nvPr/>
        </p:nvCxnSpPr>
        <p:spPr>
          <a:xfrm>
            <a:off x="5158547" y="5946060"/>
            <a:ext cx="1412316" cy="460144"/>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接點 7"/>
          <p:cNvCxnSpPr/>
          <p:nvPr/>
        </p:nvCxnSpPr>
        <p:spPr>
          <a:xfrm>
            <a:off x="8030708" y="4470248"/>
            <a:ext cx="1097280" cy="54864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線接點 16"/>
          <p:cNvCxnSpPr/>
          <p:nvPr/>
        </p:nvCxnSpPr>
        <p:spPr>
          <a:xfrm>
            <a:off x="8206224" y="6520255"/>
            <a:ext cx="1097280" cy="54864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0277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6" grpId="0"/>
      <p:bldP spid="12" grpId="0"/>
      <p:bldP spid="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Contradiction?</a:t>
            </a:r>
            <a:endParaRPr lang="zh-TW" altLang="en-US" dirty="0"/>
          </a:p>
        </p:txBody>
      </p:sp>
      <mc:AlternateContent xmlns:mc="http://schemas.openxmlformats.org/markup-compatibility/2006">
        <mc:Choice xmlns:a14="http://schemas.microsoft.com/office/drawing/2010/main" Requires="a14">
          <p:sp>
            <p:nvSpPr>
              <p:cNvPr id="6" name="文字方塊 5"/>
              <p:cNvSpPr txBox="1"/>
              <p:nvPr/>
            </p:nvSpPr>
            <p:spPr>
              <a:xfrm>
                <a:off x="2101413" y="6345888"/>
                <a:ext cx="6253379" cy="1811137"/>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p>
                        <m:sSupPr>
                          <m:ctrlPr>
                            <a:rPr lang="en-US" altLang="zh-TW" sz="3982" i="1" kern="1200">
                              <a:solidFill>
                                <a:prstClr val="black"/>
                              </a:solidFill>
                              <a:latin typeface="Cambria Math" panose="02040503050406030204" pitchFamily="18" charset="0"/>
                              <a:ea typeface="Cambria Math" panose="02040503050406030204" pitchFamily="18" charset="0"/>
                              <a:cs typeface="+mn-cs"/>
                            </a:rPr>
                          </m:ctrlPr>
                        </m:sSupPr>
                        <m:e>
                          <m:r>
                            <a:rPr lang="en-US" altLang="zh-TW" sz="3982" i="1" kern="1200">
                              <a:solidFill>
                                <a:prstClr val="black"/>
                              </a:solidFill>
                              <a:latin typeface="Cambria Math" panose="02040503050406030204" pitchFamily="18" charset="0"/>
                              <a:ea typeface="Cambria Math" panose="02040503050406030204" pitchFamily="18" charset="0"/>
                              <a:cs typeface="+mn-cs"/>
                            </a:rPr>
                            <m:t>𝑤</m:t>
                          </m:r>
                        </m:e>
                        <m:sup>
                          <m:r>
                            <a:rPr lang="en-US" altLang="zh-TW" sz="3982" i="1" kern="1200">
                              <a:solidFill>
                                <a:prstClr val="black"/>
                              </a:solidFill>
                              <a:latin typeface="Cambria Math" panose="02040503050406030204" pitchFamily="18" charset="0"/>
                              <a:ea typeface="Cambria Math" panose="02040503050406030204" pitchFamily="18" charset="0"/>
                              <a:cs typeface="+mn-cs"/>
                            </a:rPr>
                            <m:t>𝑡</m:t>
                          </m:r>
                          <m:r>
                            <a:rPr lang="en-US" altLang="zh-TW" sz="3982" i="1" kern="1200">
                              <a:solidFill>
                                <a:prstClr val="black"/>
                              </a:solidFill>
                              <a:latin typeface="Cambria Math" panose="02040503050406030204" pitchFamily="18" charset="0"/>
                              <a:ea typeface="Cambria Math" panose="02040503050406030204" pitchFamily="18" charset="0"/>
                              <a:cs typeface="+mn-cs"/>
                            </a:rPr>
                            <m:t>+1</m:t>
                          </m:r>
                        </m:sup>
                      </m:sSup>
                      <m:r>
                        <a:rPr lang="en-US" altLang="zh-TW" sz="3982" i="1" kern="1200">
                          <a:solidFill>
                            <a:prstClr val="black"/>
                          </a:solidFill>
                          <a:latin typeface="Cambria Math" panose="02040503050406030204" pitchFamily="18" charset="0"/>
                          <a:ea typeface="Cambria Math" panose="02040503050406030204" pitchFamily="18" charset="0"/>
                          <a:cs typeface="+mn-cs"/>
                        </a:rPr>
                        <m:t>←</m:t>
                      </m:r>
                      <m:sSup>
                        <m:sSupPr>
                          <m:ctrlPr>
                            <a:rPr lang="en-US" altLang="zh-TW" sz="3982" i="1" kern="1200">
                              <a:solidFill>
                                <a:prstClr val="black"/>
                              </a:solidFill>
                              <a:latin typeface="Cambria Math" panose="02040503050406030204" pitchFamily="18" charset="0"/>
                              <a:ea typeface="Cambria Math" panose="02040503050406030204" pitchFamily="18" charset="0"/>
                              <a:cs typeface="+mn-cs"/>
                            </a:rPr>
                          </m:ctrlPr>
                        </m:sSupPr>
                        <m:e>
                          <m:r>
                            <a:rPr lang="en-US" altLang="zh-TW" sz="3982" i="1" kern="1200">
                              <a:solidFill>
                                <a:prstClr val="black"/>
                              </a:solidFill>
                              <a:latin typeface="Cambria Math" panose="02040503050406030204" pitchFamily="18" charset="0"/>
                              <a:ea typeface="Cambria Math" panose="02040503050406030204" pitchFamily="18" charset="0"/>
                              <a:cs typeface="+mn-cs"/>
                            </a:rPr>
                            <m:t>𝑤</m:t>
                          </m:r>
                        </m:e>
                        <m:sup>
                          <m:r>
                            <a:rPr lang="en-US" altLang="zh-TW" sz="3982" i="1" kern="1200">
                              <a:solidFill>
                                <a:prstClr val="black"/>
                              </a:solidFill>
                              <a:latin typeface="Cambria Math" panose="02040503050406030204" pitchFamily="18" charset="0"/>
                              <a:ea typeface="Cambria Math" panose="02040503050406030204" pitchFamily="18" charset="0"/>
                              <a:cs typeface="+mn-cs"/>
                            </a:rPr>
                            <m:t>𝑡</m:t>
                          </m:r>
                        </m:sup>
                      </m:sSup>
                      <m:r>
                        <a:rPr lang="en-US" altLang="zh-TW" sz="3982" i="1" kern="1200">
                          <a:solidFill>
                            <a:prstClr val="black"/>
                          </a:solidFill>
                          <a:latin typeface="Cambria Math" panose="02040503050406030204" pitchFamily="18" charset="0"/>
                          <a:cs typeface="+mn-cs"/>
                        </a:rPr>
                        <m:t>−</m:t>
                      </m:r>
                      <m:f>
                        <m:fPr>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𝜂</m:t>
                          </m:r>
                        </m:num>
                        <m:den>
                          <m:rad>
                            <m:radPr>
                              <m:degHide m:val="on"/>
                              <m:ctrlPr>
                                <a:rPr lang="en-US" altLang="zh-TW" sz="3982" i="1" kern="1200">
                                  <a:solidFill>
                                    <a:prstClr val="black"/>
                                  </a:solidFill>
                                  <a:latin typeface="Cambria Math" panose="02040503050406030204" pitchFamily="18" charset="0"/>
                                  <a:cs typeface="+mn-cs"/>
                                </a:rPr>
                              </m:ctrlPr>
                            </m:radPr>
                            <m:deg/>
                            <m:e>
                              <m:nary>
                                <m:naryPr>
                                  <m:chr m:val="∑"/>
                                  <m:ctrlPr>
                                    <a:rPr lang="en-US" altLang="zh-TW" sz="3982" i="1" kern="1200">
                                      <a:solidFill>
                                        <a:prstClr val="black"/>
                                      </a:solidFill>
                                      <a:latin typeface="Cambria Math" panose="02040503050406030204" pitchFamily="18" charset="0"/>
                                      <a:cs typeface="+mn-cs"/>
                                    </a:rPr>
                                  </m:ctrlPr>
                                </m:naryPr>
                                <m:sub>
                                  <m:r>
                                    <a:rPr lang="en-US" altLang="zh-TW" sz="3982" i="1" kern="1200">
                                      <a:solidFill>
                                        <a:prstClr val="black"/>
                                      </a:solidFill>
                                      <a:latin typeface="Cambria Math" panose="02040503050406030204" pitchFamily="18" charset="0"/>
                                      <a:cs typeface="+mn-cs"/>
                                    </a:rPr>
                                    <m:t>𝑖</m:t>
                                  </m:r>
                                  <m:r>
                                    <a:rPr lang="en-US" altLang="zh-TW" sz="3982" i="1" kern="1200">
                                      <a:solidFill>
                                        <a:prstClr val="black"/>
                                      </a:solidFill>
                                      <a:latin typeface="Cambria Math" panose="02040503050406030204" pitchFamily="18" charset="0"/>
                                      <a:cs typeface="+mn-cs"/>
                                    </a:rPr>
                                    <m:t>=0</m:t>
                                  </m:r>
                                </m:sub>
                                <m:sup>
                                  <m:r>
                                    <a:rPr lang="en-US" altLang="zh-TW" sz="3982" i="1" kern="1200">
                                      <a:solidFill>
                                        <a:prstClr val="black"/>
                                      </a:solidFill>
                                      <a:latin typeface="Cambria Math" panose="02040503050406030204" pitchFamily="18" charset="0"/>
                                      <a:cs typeface="+mn-cs"/>
                                    </a:rPr>
                                    <m:t>𝑡</m:t>
                                  </m:r>
                                </m:sup>
                                <m:e>
                                  <m:sSup>
                                    <m:sSupPr>
                                      <m:ctrlPr>
                                        <a:rPr lang="en-US" altLang="zh-TW" sz="3982" i="1" kern="1200">
                                          <a:solidFill>
                                            <a:prstClr val="black"/>
                                          </a:solidFill>
                                          <a:latin typeface="Cambria Math" panose="02040503050406030204" pitchFamily="18" charset="0"/>
                                          <a:cs typeface="+mn-cs"/>
                                        </a:rPr>
                                      </m:ctrlPr>
                                    </m:sSupPr>
                                    <m:e>
                                      <m:d>
                                        <m:dPr>
                                          <m:ctrlPr>
                                            <a:rPr lang="en-US" altLang="zh-TW" sz="3982" i="1" kern="1200">
                                              <a:solidFill>
                                                <a:prstClr val="black"/>
                                              </a:solidFill>
                                              <a:latin typeface="Cambria Math" panose="02040503050406030204" pitchFamily="18" charset="0"/>
                                              <a:cs typeface="+mn-cs"/>
                                            </a:rPr>
                                          </m:ctrlPr>
                                        </m:dPr>
                                        <m:e>
                                          <m:sSup>
                                            <m:sSupPr>
                                              <m:ctrlPr>
                                                <a:rPr lang="en-US" altLang="zh-TW" sz="3982" i="1" kern="1200">
                                                  <a:solidFill>
                                                    <a:prstClr val="black"/>
                                                  </a:solidFill>
                                                  <a:latin typeface="Cambria Math" panose="02040503050406030204" pitchFamily="18" charset="0"/>
                                                  <a:cs typeface="+mn-cs"/>
                                                </a:rPr>
                                              </m:ctrlPr>
                                            </m:sSupPr>
                                            <m:e>
                                              <m:r>
                                                <a:rPr lang="en-US" altLang="zh-TW" sz="3982" i="1" kern="1200">
                                                  <a:solidFill>
                                                    <a:prstClr val="black"/>
                                                  </a:solidFill>
                                                  <a:latin typeface="Cambria Math" panose="02040503050406030204" pitchFamily="18" charset="0"/>
                                                  <a:cs typeface="+mn-cs"/>
                                                </a:rPr>
                                                <m:t>𝑔</m:t>
                                              </m:r>
                                            </m:e>
                                            <m:sup>
                                              <m:r>
                                                <a:rPr lang="en-US" altLang="zh-TW" sz="3982" i="1" kern="1200">
                                                  <a:solidFill>
                                                    <a:prstClr val="black"/>
                                                  </a:solidFill>
                                                  <a:latin typeface="Cambria Math" panose="02040503050406030204" pitchFamily="18" charset="0"/>
                                                  <a:cs typeface="+mn-cs"/>
                                                </a:rPr>
                                                <m:t>𝑖</m:t>
                                              </m:r>
                                            </m:sup>
                                          </m:sSup>
                                        </m:e>
                                      </m:d>
                                    </m:e>
                                    <m:sup>
                                      <m:r>
                                        <a:rPr lang="en-US" altLang="zh-TW" sz="3982" i="1" kern="1200">
                                          <a:solidFill>
                                            <a:prstClr val="black"/>
                                          </a:solidFill>
                                          <a:latin typeface="Cambria Math" panose="02040503050406030204" pitchFamily="18" charset="0"/>
                                          <a:cs typeface="+mn-cs"/>
                                        </a:rPr>
                                        <m:t>2</m:t>
                                      </m:r>
                                    </m:sup>
                                  </m:sSup>
                                </m:e>
                              </m:nary>
                            </m:e>
                          </m:rad>
                        </m:den>
                      </m:f>
                      <m:sSup>
                        <m:sSupPr>
                          <m:ctrlPr>
                            <a:rPr lang="en-US" altLang="zh-TW" sz="3982" i="1" kern="1200">
                              <a:solidFill>
                                <a:prstClr val="black"/>
                              </a:solidFill>
                              <a:latin typeface="Cambria Math" panose="02040503050406030204" pitchFamily="18" charset="0"/>
                              <a:cs typeface="+mn-cs"/>
                            </a:rPr>
                          </m:ctrlPr>
                        </m:sSupPr>
                        <m:e>
                          <m:r>
                            <a:rPr lang="en-US" altLang="zh-TW" sz="3982" i="1" kern="1200">
                              <a:solidFill>
                                <a:prstClr val="black"/>
                              </a:solidFill>
                              <a:latin typeface="Cambria Math" panose="02040503050406030204" pitchFamily="18" charset="0"/>
                              <a:cs typeface="+mn-cs"/>
                            </a:rPr>
                            <m:t>𝑔</m:t>
                          </m:r>
                        </m:e>
                        <m:sup>
                          <m:r>
                            <a:rPr lang="en-US" altLang="zh-TW" sz="3982" i="1" kern="1200">
                              <a:solidFill>
                                <a:prstClr val="black"/>
                              </a:solidFill>
                              <a:latin typeface="Cambria Math" panose="02040503050406030204" pitchFamily="18" charset="0"/>
                              <a:cs typeface="+mn-cs"/>
                            </a:rPr>
                            <m:t>𝑡</m:t>
                          </m:r>
                        </m:sup>
                      </m:sSup>
                    </m:oMath>
                  </m:oMathPara>
                </a14:m>
                <a:endParaRPr lang="zh-TW" altLang="en-US" sz="3982" kern="1200" dirty="0">
                  <a:solidFill>
                    <a:prstClr val="black"/>
                  </a:solidFill>
                  <a:latin typeface="Calibri" panose="020F0502020204030204"/>
                  <a:cs typeface="+mn-cs"/>
                </a:endParaRPr>
              </a:p>
            </p:txBody>
          </p:sp>
        </mc:Choice>
        <mc:Fallback>
          <p:sp>
            <p:nvSpPr>
              <p:cNvPr id="6" name="文字方塊 5"/>
              <p:cNvSpPr txBox="1">
                <a:spLocks noRot="1" noChangeAspect="1" noMove="1" noResize="1" noEditPoints="1" noAdjustHandles="1" noChangeArrowheads="1" noChangeShapeType="1" noTextEdit="1"/>
              </p:cNvSpPr>
              <p:nvPr/>
            </p:nvSpPr>
            <p:spPr>
              <a:xfrm>
                <a:off x="2101413" y="6345888"/>
                <a:ext cx="6253379" cy="1811137"/>
              </a:xfrm>
              <a:prstGeom prst="rect">
                <a:avLst/>
              </a:prstGeom>
              <a:blipFill>
                <a:blip r:embed="rId3"/>
                <a:stretch>
                  <a:fillRect/>
                </a:stretch>
              </a:blipFill>
            </p:spPr>
            <p:txBody>
              <a:bodyPr/>
              <a:lstStyle/>
              <a:p>
                <a:r>
                  <a:rPr lang="zh-CN" altLang="en-US">
                    <a:noFill/>
                  </a:rPr>
                  <a:t> </a:t>
                </a:r>
              </a:p>
            </p:txBody>
          </p:sp>
        </mc:Fallback>
      </mc:AlternateContent>
      <p:sp>
        <p:nvSpPr>
          <p:cNvPr id="7" name="文字方塊 6"/>
          <p:cNvSpPr txBox="1"/>
          <p:nvPr/>
        </p:nvSpPr>
        <p:spPr>
          <a:xfrm>
            <a:off x="980779" y="3015570"/>
            <a:ext cx="5648414" cy="705129"/>
          </a:xfrm>
          <a:prstGeom prst="rect">
            <a:avLst/>
          </a:prstGeom>
          <a:noFill/>
        </p:spPr>
        <p:txBody>
          <a:bodyPr wrap="square" rtlCol="0">
            <a:spAutoFit/>
          </a:bodyPr>
          <a:lstStyle/>
          <a:p>
            <a:pPr defTabSz="650230" hangingPunct="1"/>
            <a:r>
              <a:rPr lang="en-US" altLang="zh-TW" sz="3982" b="1" i="1" u="sng" kern="1200" dirty="0">
                <a:solidFill>
                  <a:prstClr val="black"/>
                </a:solidFill>
                <a:latin typeface="Calibri" panose="020F0502020204030204"/>
                <a:cs typeface="+mn-cs"/>
              </a:rPr>
              <a:t>Vanilla Gradient descent</a:t>
            </a:r>
            <a:endParaRPr lang="zh-TW" altLang="en-US" sz="3982" b="1" i="1" u="sng" kern="1200" dirty="0">
              <a:solidFill>
                <a:prstClr val="black"/>
              </a:solidFill>
              <a:latin typeface="Calibri" panose="020F0502020204030204"/>
              <a:cs typeface="+mn-cs"/>
            </a:endParaRPr>
          </a:p>
        </p:txBody>
      </p:sp>
      <p:sp>
        <p:nvSpPr>
          <p:cNvPr id="8" name="文字方塊 7"/>
          <p:cNvSpPr txBox="1"/>
          <p:nvPr/>
        </p:nvSpPr>
        <p:spPr>
          <a:xfrm>
            <a:off x="894081" y="5379121"/>
            <a:ext cx="2322385" cy="705129"/>
          </a:xfrm>
          <a:prstGeom prst="rect">
            <a:avLst/>
          </a:prstGeom>
          <a:noFill/>
        </p:spPr>
        <p:txBody>
          <a:bodyPr wrap="square" rtlCol="0">
            <a:spAutoFit/>
          </a:bodyPr>
          <a:lstStyle/>
          <a:p>
            <a:pPr defTabSz="650230" hangingPunct="1"/>
            <a:r>
              <a:rPr lang="en-US" altLang="zh-TW" sz="3982" b="1" i="1" u="sng" kern="1200" dirty="0" err="1">
                <a:solidFill>
                  <a:prstClr val="black"/>
                </a:solidFill>
                <a:latin typeface="Calibri" panose="020F0502020204030204"/>
                <a:cs typeface="+mn-cs"/>
              </a:rPr>
              <a:t>Adagrad</a:t>
            </a:r>
            <a:endParaRPr lang="zh-TW" altLang="en-US" sz="3982" b="1" i="1" u="sng" kern="1200" dirty="0">
              <a:solidFill>
                <a:prstClr val="black"/>
              </a:solidFill>
              <a:latin typeface="Calibri" panose="020F0502020204030204"/>
              <a:cs typeface="+mn-cs"/>
            </a:endParaRPr>
          </a:p>
        </p:txBody>
      </p:sp>
      <p:sp>
        <p:nvSpPr>
          <p:cNvPr id="3" name="矩形 2"/>
          <p:cNvSpPr/>
          <p:nvPr/>
        </p:nvSpPr>
        <p:spPr>
          <a:xfrm>
            <a:off x="8176498" y="3614923"/>
            <a:ext cx="3006731" cy="11794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r>
              <a:rPr lang="en-US" altLang="zh-TW" sz="3413" kern="1200" dirty="0">
                <a:solidFill>
                  <a:prstClr val="black"/>
                </a:solidFill>
                <a:latin typeface="Calibri" panose="020F0502020204030204"/>
              </a:rPr>
              <a:t>Larger gradient, </a:t>
            </a:r>
          </a:p>
          <a:p>
            <a:pPr defTabSz="650230" hangingPunct="1"/>
            <a:r>
              <a:rPr lang="en-US" altLang="zh-TW" sz="3413" kern="1200" dirty="0">
                <a:solidFill>
                  <a:prstClr val="black"/>
                </a:solidFill>
                <a:latin typeface="Calibri" panose="020F0502020204030204"/>
              </a:rPr>
              <a:t>larger step</a:t>
            </a:r>
            <a:endParaRPr lang="zh-TW" altLang="en-US" sz="3413" kern="1200" dirty="0">
              <a:solidFill>
                <a:prstClr val="black"/>
              </a:solidFill>
              <a:latin typeface="Calibri" panose="020F0502020204030204"/>
            </a:endParaRPr>
          </a:p>
        </p:txBody>
      </p:sp>
      <p:sp>
        <p:nvSpPr>
          <p:cNvPr id="12" name="矩形 11"/>
          <p:cNvSpPr/>
          <p:nvPr/>
        </p:nvSpPr>
        <p:spPr>
          <a:xfrm>
            <a:off x="8938697" y="7612694"/>
            <a:ext cx="3006731" cy="11794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defTabSz="650230" hangingPunct="1"/>
            <a:r>
              <a:rPr lang="en-US" altLang="zh-TW" sz="3413" kern="1200" dirty="0">
                <a:solidFill>
                  <a:prstClr val="black"/>
                </a:solidFill>
                <a:latin typeface="Calibri" panose="020F0502020204030204"/>
              </a:rPr>
              <a:t>Larger gradient, smaller step</a:t>
            </a:r>
            <a:endParaRPr lang="zh-TW" altLang="en-US" sz="3413" kern="1200" dirty="0">
              <a:solidFill>
                <a:prstClr val="black"/>
              </a:solidFill>
              <a:latin typeface="Calibri" panose="020F0502020204030204"/>
            </a:endParaRPr>
          </a:p>
        </p:txBody>
      </p:sp>
      <p:sp>
        <p:nvSpPr>
          <p:cNvPr id="14" name="矩形 13"/>
          <p:cNvSpPr/>
          <p:nvPr/>
        </p:nvSpPr>
        <p:spPr>
          <a:xfrm>
            <a:off x="8938697" y="5684004"/>
            <a:ext cx="3006731" cy="11794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r>
              <a:rPr lang="en-US" altLang="zh-TW" sz="3413" kern="1200" dirty="0">
                <a:solidFill>
                  <a:prstClr val="black"/>
                </a:solidFill>
                <a:latin typeface="Calibri" panose="020F0502020204030204"/>
              </a:rPr>
              <a:t>Larger gradient, </a:t>
            </a:r>
          </a:p>
          <a:p>
            <a:pPr defTabSz="650230" hangingPunct="1"/>
            <a:r>
              <a:rPr lang="en-US" altLang="zh-TW" sz="3413" kern="1200" dirty="0">
                <a:solidFill>
                  <a:prstClr val="black"/>
                </a:solidFill>
                <a:latin typeface="Calibri" panose="020F0502020204030204"/>
              </a:rPr>
              <a:t>larger step</a:t>
            </a:r>
            <a:endParaRPr lang="zh-TW" altLang="en-US" sz="3413" kern="1200" dirty="0">
              <a:solidFill>
                <a:prstClr val="black"/>
              </a:solidFill>
              <a:latin typeface="Calibri" panose="020F0502020204030204"/>
            </a:endParaRPr>
          </a:p>
        </p:txBody>
      </p:sp>
      <p:cxnSp>
        <p:nvCxnSpPr>
          <p:cNvPr id="5" name="直線接點 4"/>
          <p:cNvCxnSpPr/>
          <p:nvPr/>
        </p:nvCxnSpPr>
        <p:spPr>
          <a:xfrm>
            <a:off x="6185378" y="4523356"/>
            <a:ext cx="44381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7732682" y="7179368"/>
            <a:ext cx="44381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接點 15"/>
          <p:cNvCxnSpPr/>
          <p:nvPr/>
        </p:nvCxnSpPr>
        <p:spPr>
          <a:xfrm>
            <a:off x="5526005" y="7844174"/>
            <a:ext cx="2206677" cy="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a:endCxn id="3" idx="1"/>
          </p:cNvCxnSpPr>
          <p:nvPr/>
        </p:nvCxnSpPr>
        <p:spPr>
          <a:xfrm flipV="1">
            <a:off x="6865943" y="4204669"/>
            <a:ext cx="131055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a:endCxn id="14" idx="1"/>
          </p:cNvCxnSpPr>
          <p:nvPr/>
        </p:nvCxnSpPr>
        <p:spPr>
          <a:xfrm flipV="1">
            <a:off x="8268016" y="6273751"/>
            <a:ext cx="670680" cy="37407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p:nvPr/>
        </p:nvCxnSpPr>
        <p:spPr>
          <a:xfrm>
            <a:off x="6697314" y="7928567"/>
            <a:ext cx="2241382" cy="382684"/>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2" name="文字方塊 21"/>
              <p:cNvSpPr txBox="1"/>
              <p:nvPr/>
            </p:nvSpPr>
            <p:spPr>
              <a:xfrm>
                <a:off x="2700261" y="3860723"/>
                <a:ext cx="4121000" cy="612796"/>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p>
                        <m:sSupPr>
                          <m:ctrlPr>
                            <a:rPr lang="en-US" altLang="zh-TW" sz="3982" i="1" kern="1200">
                              <a:solidFill>
                                <a:prstClr val="black"/>
                              </a:solidFill>
                              <a:latin typeface="Cambria Math" panose="02040503050406030204" pitchFamily="18" charset="0"/>
                              <a:ea typeface="Cambria Math" panose="02040503050406030204" pitchFamily="18" charset="0"/>
                              <a:cs typeface="+mn-cs"/>
                            </a:rPr>
                          </m:ctrlPr>
                        </m:sSupPr>
                        <m:e>
                          <m:r>
                            <a:rPr lang="en-US" altLang="zh-TW" sz="3982" i="1" kern="1200">
                              <a:solidFill>
                                <a:prstClr val="black"/>
                              </a:solidFill>
                              <a:latin typeface="Cambria Math" panose="02040503050406030204" pitchFamily="18" charset="0"/>
                              <a:ea typeface="Cambria Math" panose="02040503050406030204" pitchFamily="18" charset="0"/>
                              <a:cs typeface="+mn-cs"/>
                            </a:rPr>
                            <m:t>𝑤</m:t>
                          </m:r>
                        </m:e>
                        <m:sup>
                          <m:r>
                            <a:rPr lang="en-US" altLang="zh-TW" sz="3982" i="1" kern="1200">
                              <a:solidFill>
                                <a:prstClr val="black"/>
                              </a:solidFill>
                              <a:latin typeface="Cambria Math" panose="02040503050406030204" pitchFamily="18" charset="0"/>
                              <a:ea typeface="Cambria Math" panose="02040503050406030204" pitchFamily="18" charset="0"/>
                              <a:cs typeface="+mn-cs"/>
                            </a:rPr>
                            <m:t>𝑡</m:t>
                          </m:r>
                          <m:r>
                            <a:rPr lang="en-US" altLang="zh-TW" sz="3982" i="1" kern="1200">
                              <a:solidFill>
                                <a:prstClr val="black"/>
                              </a:solidFill>
                              <a:latin typeface="Cambria Math" panose="02040503050406030204" pitchFamily="18" charset="0"/>
                              <a:ea typeface="Cambria Math" panose="02040503050406030204" pitchFamily="18" charset="0"/>
                              <a:cs typeface="+mn-cs"/>
                            </a:rPr>
                            <m:t>+1</m:t>
                          </m:r>
                        </m:sup>
                      </m:sSup>
                      <m:r>
                        <a:rPr lang="en-US" altLang="zh-TW" sz="3982" i="1" kern="1200">
                          <a:solidFill>
                            <a:prstClr val="black"/>
                          </a:solidFill>
                          <a:latin typeface="Cambria Math" panose="02040503050406030204" pitchFamily="18" charset="0"/>
                          <a:ea typeface="Cambria Math" panose="02040503050406030204" pitchFamily="18" charset="0"/>
                          <a:cs typeface="+mn-cs"/>
                        </a:rPr>
                        <m:t>←</m:t>
                      </m:r>
                      <m:sSup>
                        <m:sSupPr>
                          <m:ctrlPr>
                            <a:rPr lang="en-US" altLang="zh-TW" sz="3982" i="1" kern="1200">
                              <a:solidFill>
                                <a:prstClr val="black"/>
                              </a:solidFill>
                              <a:latin typeface="Cambria Math" panose="02040503050406030204" pitchFamily="18" charset="0"/>
                              <a:ea typeface="Cambria Math" panose="02040503050406030204" pitchFamily="18" charset="0"/>
                              <a:cs typeface="+mn-cs"/>
                            </a:rPr>
                          </m:ctrlPr>
                        </m:sSupPr>
                        <m:e>
                          <m:r>
                            <a:rPr lang="en-US" altLang="zh-TW" sz="3982" i="1" kern="1200">
                              <a:solidFill>
                                <a:prstClr val="black"/>
                              </a:solidFill>
                              <a:latin typeface="Cambria Math" panose="02040503050406030204" pitchFamily="18" charset="0"/>
                              <a:ea typeface="Cambria Math" panose="02040503050406030204" pitchFamily="18" charset="0"/>
                              <a:cs typeface="+mn-cs"/>
                            </a:rPr>
                            <m:t>𝑤</m:t>
                          </m:r>
                        </m:e>
                        <m:sup>
                          <m:r>
                            <a:rPr lang="en-US" altLang="zh-TW" sz="3982" i="1" kern="1200">
                              <a:solidFill>
                                <a:prstClr val="black"/>
                              </a:solidFill>
                              <a:latin typeface="Cambria Math" panose="02040503050406030204" pitchFamily="18" charset="0"/>
                              <a:ea typeface="Cambria Math" panose="02040503050406030204" pitchFamily="18" charset="0"/>
                              <a:cs typeface="+mn-cs"/>
                            </a:rPr>
                            <m:t>𝑡</m:t>
                          </m:r>
                        </m:sup>
                      </m:sSup>
                      <m:r>
                        <a:rPr lang="en-US" altLang="zh-TW" sz="3982" i="1" kern="1200">
                          <a:solidFill>
                            <a:prstClr val="black"/>
                          </a:solidFill>
                          <a:latin typeface="Cambria Math" panose="02040503050406030204" pitchFamily="18" charset="0"/>
                          <a:cs typeface="+mn-cs"/>
                        </a:rPr>
                        <m:t>−</m:t>
                      </m:r>
                      <m:sSup>
                        <m:sSupPr>
                          <m:ctrlPr>
                            <a:rPr lang="en-US" altLang="zh-TW" sz="3982" i="1" kern="1200">
                              <a:solidFill>
                                <a:prstClr val="black"/>
                              </a:solidFill>
                              <a:latin typeface="Cambria Math" panose="02040503050406030204" pitchFamily="18" charset="0"/>
                              <a:cs typeface="+mn-cs"/>
                            </a:rPr>
                          </m:ctrlPr>
                        </m:sSupPr>
                        <m:e>
                          <m:r>
                            <m:rPr>
                              <m:nor/>
                            </m:rPr>
                            <a:rPr lang="zh-TW" altLang="en-US" sz="3982" kern="1200">
                              <a:solidFill>
                                <a:prstClr val="black"/>
                              </a:solidFill>
                              <a:latin typeface="Cambria Math" panose="02040503050406030204" pitchFamily="18" charset="0"/>
                              <a:cs typeface="+mn-cs"/>
                            </a:rPr>
                            <m:t>𝜂</m:t>
                          </m:r>
                        </m:e>
                        <m:sup>
                          <m:r>
                            <a:rPr lang="en-US" altLang="zh-TW" sz="3982" i="1" kern="1200">
                              <a:solidFill>
                                <a:prstClr val="black"/>
                              </a:solidFill>
                              <a:latin typeface="Cambria Math" panose="02040503050406030204" pitchFamily="18" charset="0"/>
                              <a:cs typeface="+mn-cs"/>
                            </a:rPr>
                            <m:t>𝑡</m:t>
                          </m:r>
                        </m:sup>
                      </m:sSup>
                      <m:sSup>
                        <m:sSupPr>
                          <m:ctrlPr>
                            <a:rPr lang="en-US" altLang="zh-TW" sz="3982" i="1" kern="1200">
                              <a:solidFill>
                                <a:prstClr val="black"/>
                              </a:solidFill>
                              <a:latin typeface="Cambria Math" panose="02040503050406030204" pitchFamily="18" charset="0"/>
                              <a:cs typeface="+mn-cs"/>
                            </a:rPr>
                          </m:ctrlPr>
                        </m:sSupPr>
                        <m:e>
                          <m:r>
                            <a:rPr lang="en-US" altLang="zh-TW" sz="3982" i="1" kern="1200">
                              <a:solidFill>
                                <a:prstClr val="black"/>
                              </a:solidFill>
                              <a:latin typeface="Cambria Math" panose="02040503050406030204" pitchFamily="18" charset="0"/>
                              <a:cs typeface="+mn-cs"/>
                            </a:rPr>
                            <m:t>𝑔</m:t>
                          </m:r>
                        </m:e>
                        <m:sup>
                          <m:r>
                            <a:rPr lang="en-US" altLang="zh-TW" sz="3982" i="1" kern="1200">
                              <a:solidFill>
                                <a:prstClr val="black"/>
                              </a:solidFill>
                              <a:latin typeface="Cambria Math" panose="02040503050406030204" pitchFamily="18" charset="0"/>
                              <a:cs typeface="+mn-cs"/>
                            </a:rPr>
                            <m:t>𝑡</m:t>
                          </m:r>
                        </m:sup>
                      </m:sSup>
                    </m:oMath>
                  </m:oMathPara>
                </a14:m>
                <a:endParaRPr lang="zh-TW" altLang="en-US" sz="3982" kern="1200" dirty="0">
                  <a:solidFill>
                    <a:prstClr val="black"/>
                  </a:solidFill>
                  <a:latin typeface="Calibri" panose="020F0502020204030204"/>
                  <a:cs typeface="+mn-cs"/>
                </a:endParaRPr>
              </a:p>
            </p:txBody>
          </p:sp>
        </mc:Choice>
        <mc:Fallback>
          <p:sp>
            <p:nvSpPr>
              <p:cNvPr id="22" name="文字方塊 21"/>
              <p:cNvSpPr txBox="1">
                <a:spLocks noRot="1" noChangeAspect="1" noMove="1" noResize="1" noEditPoints="1" noAdjustHandles="1" noChangeArrowheads="1" noChangeShapeType="1" noTextEdit="1"/>
              </p:cNvSpPr>
              <p:nvPr/>
            </p:nvSpPr>
            <p:spPr>
              <a:xfrm>
                <a:off x="2700261" y="3860723"/>
                <a:ext cx="4121000" cy="61279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文字方塊 22"/>
              <p:cNvSpPr txBox="1"/>
              <p:nvPr/>
            </p:nvSpPr>
            <p:spPr>
              <a:xfrm>
                <a:off x="9519014" y="654710"/>
                <a:ext cx="2791855" cy="1221616"/>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p>
                        <m:sSupPr>
                          <m:ctrlPr>
                            <a:rPr lang="en-US" altLang="zh-TW" sz="3982" i="1" kern="1200">
                              <a:solidFill>
                                <a:prstClr val="black"/>
                              </a:solidFill>
                              <a:latin typeface="Cambria Math" panose="02040503050406030204" pitchFamily="18" charset="0"/>
                              <a:cs typeface="+mn-cs"/>
                            </a:rPr>
                          </m:ctrlPr>
                        </m:sSupPr>
                        <m:e>
                          <m:r>
                            <a:rPr lang="en-US" altLang="zh-TW" sz="3982" i="1" kern="1200">
                              <a:solidFill>
                                <a:prstClr val="black"/>
                              </a:solidFill>
                              <a:latin typeface="Cambria Math" panose="02040503050406030204" pitchFamily="18" charset="0"/>
                              <a:cs typeface="+mn-cs"/>
                            </a:rPr>
                            <m:t>𝑔</m:t>
                          </m:r>
                        </m:e>
                        <m:sup>
                          <m:r>
                            <a:rPr lang="en-US" altLang="zh-TW" sz="3982" i="1" kern="1200">
                              <a:solidFill>
                                <a:prstClr val="black"/>
                              </a:solidFill>
                              <a:latin typeface="Cambria Math" panose="02040503050406030204" pitchFamily="18" charset="0"/>
                              <a:cs typeface="+mn-cs"/>
                            </a:rPr>
                            <m:t>𝑡</m:t>
                          </m:r>
                        </m:sup>
                      </m:sSup>
                      <m:r>
                        <a:rPr lang="en-US" altLang="zh-TW" sz="3982" i="1" kern="1200">
                          <a:solidFill>
                            <a:prstClr val="black"/>
                          </a:solidFill>
                          <a:latin typeface="Cambria Math" panose="02040503050406030204" pitchFamily="18" charset="0"/>
                          <a:cs typeface="+mn-cs"/>
                        </a:rPr>
                        <m:t>=</m:t>
                      </m:r>
                      <m:f>
                        <m:fPr>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𝐿</m:t>
                          </m:r>
                          <m:d>
                            <m:dPr>
                              <m:ctrlPr>
                                <a:rPr lang="en-US" altLang="zh-TW" sz="3982" i="1" kern="1200">
                                  <a:solidFill>
                                    <a:prstClr val="black"/>
                                  </a:solidFill>
                                  <a:latin typeface="Cambria Math" panose="02040503050406030204" pitchFamily="18" charset="0"/>
                                  <a:cs typeface="+mn-cs"/>
                                </a:rPr>
                              </m:ctrlPr>
                            </m:dPr>
                            <m:e>
                              <m:sSup>
                                <m:sSupPr>
                                  <m:ctrlPr>
                                    <a:rPr lang="en-US" altLang="zh-TW" sz="3982" i="1" kern="1200">
                                      <a:solidFill>
                                        <a:prstClr val="black"/>
                                      </a:solidFill>
                                      <a:latin typeface="Cambria Math" panose="02040503050406030204" pitchFamily="18" charset="0"/>
                                      <a:ea typeface="Cambria Math" panose="02040503050406030204" pitchFamily="18" charset="0"/>
                                      <a:cs typeface="+mn-cs"/>
                                    </a:rPr>
                                  </m:ctrlPr>
                                </m:sSupPr>
                                <m:e>
                                  <m:r>
                                    <a:rPr lang="zh-TW" altLang="en-US" sz="3982" i="1" kern="1200">
                                      <a:solidFill>
                                        <a:prstClr val="black"/>
                                      </a:solidFill>
                                      <a:latin typeface="Cambria Math" panose="02040503050406030204" pitchFamily="18" charset="0"/>
                                      <a:ea typeface="Cambria Math" panose="02040503050406030204" pitchFamily="18" charset="0"/>
                                      <a:cs typeface="+mn-cs"/>
                                    </a:rPr>
                                    <m:t>𝜃</m:t>
                                  </m:r>
                                </m:e>
                                <m:sup>
                                  <m:r>
                                    <a:rPr lang="en-US" altLang="zh-TW" sz="3982" i="1" kern="1200">
                                      <a:solidFill>
                                        <a:prstClr val="black"/>
                                      </a:solidFill>
                                      <a:latin typeface="Cambria Math" panose="02040503050406030204" pitchFamily="18" charset="0"/>
                                      <a:ea typeface="Cambria Math" panose="02040503050406030204" pitchFamily="18" charset="0"/>
                                      <a:cs typeface="+mn-cs"/>
                                    </a:rPr>
                                    <m:t>𝑡</m:t>
                                  </m:r>
                                </m:sup>
                              </m:sSup>
                            </m:e>
                          </m:d>
                        </m:num>
                        <m:den>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𝑤</m:t>
                          </m:r>
                        </m:den>
                      </m:f>
                    </m:oMath>
                  </m:oMathPara>
                </a14:m>
                <a:endParaRPr lang="zh-TW" altLang="en-US" sz="3982" kern="1200" dirty="0">
                  <a:solidFill>
                    <a:prstClr val="black"/>
                  </a:solidFill>
                  <a:latin typeface="Calibri" panose="020F0502020204030204"/>
                  <a:cs typeface="+mn-cs"/>
                </a:endParaRPr>
              </a:p>
            </p:txBody>
          </p:sp>
        </mc:Choice>
        <mc:Fallback>
          <p:sp>
            <p:nvSpPr>
              <p:cNvPr id="23" name="文字方塊 22"/>
              <p:cNvSpPr txBox="1">
                <a:spLocks noRot="1" noChangeAspect="1" noMove="1" noResize="1" noEditPoints="1" noAdjustHandles="1" noChangeArrowheads="1" noChangeShapeType="1" noTextEdit="1"/>
              </p:cNvSpPr>
              <p:nvPr/>
            </p:nvSpPr>
            <p:spPr>
              <a:xfrm>
                <a:off x="9519014" y="654710"/>
                <a:ext cx="2791855" cy="122161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文字方塊 23"/>
              <p:cNvSpPr txBox="1"/>
              <p:nvPr/>
            </p:nvSpPr>
            <p:spPr>
              <a:xfrm>
                <a:off x="6185378" y="786984"/>
                <a:ext cx="2698046" cy="1163652"/>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p>
                        <m:sSupPr>
                          <m:ctrlPr>
                            <a:rPr lang="en-US" altLang="zh-TW" sz="3982" i="1" kern="1200">
                              <a:solidFill>
                                <a:prstClr val="black"/>
                              </a:solidFill>
                              <a:latin typeface="Cambria Math" panose="02040503050406030204" pitchFamily="18" charset="0"/>
                              <a:cs typeface="+mn-cs"/>
                            </a:rPr>
                          </m:ctrlPr>
                        </m:sSupPr>
                        <m:e>
                          <m:r>
                            <a:rPr lang="zh-TW" altLang="en-US" sz="3982" i="1" kern="1200">
                              <a:solidFill>
                                <a:prstClr val="black"/>
                              </a:solidFill>
                              <a:latin typeface="Cambria Math" panose="02040503050406030204" pitchFamily="18" charset="0"/>
                              <a:cs typeface="+mn-cs"/>
                            </a:rPr>
                            <m:t>𝜂</m:t>
                          </m:r>
                        </m:e>
                        <m:sup>
                          <m:r>
                            <a:rPr lang="en-US" altLang="zh-TW" sz="3982" i="1" kern="1200">
                              <a:solidFill>
                                <a:prstClr val="black"/>
                              </a:solidFill>
                              <a:latin typeface="Cambria Math" panose="02040503050406030204" pitchFamily="18" charset="0"/>
                              <a:cs typeface="+mn-cs"/>
                            </a:rPr>
                            <m:t>𝑡</m:t>
                          </m:r>
                        </m:sup>
                      </m:sSup>
                      <m:r>
                        <a:rPr lang="en-US" altLang="zh-TW" sz="3982" i="1" kern="1200">
                          <a:solidFill>
                            <a:prstClr val="black"/>
                          </a:solidFill>
                          <a:latin typeface="Cambria Math" panose="02040503050406030204" pitchFamily="18" charset="0"/>
                          <a:cs typeface="+mn-cs"/>
                        </a:rPr>
                        <m:t>=</m:t>
                      </m:r>
                      <m:f>
                        <m:fPr>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𝜂</m:t>
                          </m:r>
                        </m:num>
                        <m:den>
                          <m:rad>
                            <m:radPr>
                              <m:degHide m:val="on"/>
                              <m:ctrlPr>
                                <a:rPr lang="en-US" altLang="zh-TW" sz="3982" i="1" kern="1200">
                                  <a:solidFill>
                                    <a:prstClr val="black"/>
                                  </a:solidFill>
                                  <a:latin typeface="Cambria Math" panose="02040503050406030204" pitchFamily="18" charset="0"/>
                                  <a:cs typeface="+mn-cs"/>
                                </a:rPr>
                              </m:ctrlPr>
                            </m:radPr>
                            <m:deg/>
                            <m:e>
                              <m:r>
                                <a:rPr lang="en-US" altLang="zh-TW" sz="3982" i="1" kern="1200">
                                  <a:solidFill>
                                    <a:prstClr val="black"/>
                                  </a:solidFill>
                                  <a:latin typeface="Cambria Math" panose="02040503050406030204" pitchFamily="18" charset="0"/>
                                  <a:cs typeface="+mn-cs"/>
                                </a:rPr>
                                <m:t>𝑡</m:t>
                              </m:r>
                              <m:r>
                                <a:rPr lang="en-US" altLang="zh-TW" sz="3982" i="1" kern="1200">
                                  <a:solidFill>
                                    <a:prstClr val="black"/>
                                  </a:solidFill>
                                  <a:latin typeface="Cambria Math" panose="02040503050406030204" pitchFamily="18" charset="0"/>
                                  <a:cs typeface="+mn-cs"/>
                                </a:rPr>
                                <m:t>+1</m:t>
                              </m:r>
                            </m:e>
                          </m:rad>
                        </m:den>
                      </m:f>
                    </m:oMath>
                  </m:oMathPara>
                </a14:m>
                <a:endParaRPr lang="zh-TW" altLang="en-US" sz="3982" kern="1200" dirty="0">
                  <a:solidFill>
                    <a:prstClr val="black"/>
                  </a:solidFill>
                  <a:latin typeface="Calibri" panose="020F0502020204030204"/>
                  <a:cs typeface="+mn-cs"/>
                </a:endParaRPr>
              </a:p>
            </p:txBody>
          </p:sp>
        </mc:Choice>
        <mc:Fallback>
          <p:sp>
            <p:nvSpPr>
              <p:cNvPr id="24" name="文字方塊 23"/>
              <p:cNvSpPr txBox="1">
                <a:spLocks noRot="1" noChangeAspect="1" noMove="1" noResize="1" noEditPoints="1" noAdjustHandles="1" noChangeArrowheads="1" noChangeShapeType="1" noTextEdit="1"/>
              </p:cNvSpPr>
              <p:nvPr/>
            </p:nvSpPr>
            <p:spPr>
              <a:xfrm>
                <a:off x="6185378" y="786984"/>
                <a:ext cx="2698046" cy="1163652"/>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31015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3" grpId="0" animBg="1"/>
      <p:bldP spid="12" grpId="0" animBg="1"/>
      <p:bldP spid="14" grpId="0" animBg="1"/>
      <p:bldP spid="22" grpId="0"/>
      <p:bldP spid="23" grpId="0"/>
      <p:bldP spid="2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Intuitive Reason</a:t>
            </a:r>
            <a:endParaRPr lang="zh-TW" altLang="en-US" dirty="0"/>
          </a:p>
        </p:txBody>
      </p:sp>
      <p:sp>
        <p:nvSpPr>
          <p:cNvPr id="3" name="內容版面配置區 2"/>
          <p:cNvSpPr>
            <a:spLocks noGrp="1"/>
          </p:cNvSpPr>
          <p:nvPr>
            <p:ph idx="1"/>
          </p:nvPr>
        </p:nvSpPr>
        <p:spPr/>
        <p:txBody>
          <a:bodyPr/>
          <a:lstStyle/>
          <a:p>
            <a:r>
              <a:rPr lang="en-US" altLang="zh-TW" dirty="0"/>
              <a:t>How surprise it is</a:t>
            </a:r>
            <a:endParaRPr lang="zh-TW" altLang="en-US" dirty="0"/>
          </a:p>
        </p:txBody>
      </p:sp>
      <mc:AlternateContent xmlns:mc="http://schemas.openxmlformats.org/markup-compatibility/2006">
        <mc:Choice xmlns:a14="http://schemas.microsoft.com/office/drawing/2010/main" Requires="a14">
          <p:sp>
            <p:nvSpPr>
              <p:cNvPr id="15" name="文字方塊 14"/>
              <p:cNvSpPr txBox="1"/>
              <p:nvPr/>
            </p:nvSpPr>
            <p:spPr>
              <a:xfrm>
                <a:off x="1763641" y="7250918"/>
                <a:ext cx="6259593" cy="1811137"/>
              </a:xfrm>
              <a:prstGeom prst="rect">
                <a:avLst/>
              </a:prstGeom>
              <a:noFill/>
            </p:spPr>
            <p:txBody>
              <a:bodyPr wrap="squar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p>
                        <m:sSupPr>
                          <m:ctrlPr>
                            <a:rPr lang="en-US" altLang="zh-TW" sz="3982" i="1" kern="1200">
                              <a:solidFill>
                                <a:prstClr val="black"/>
                              </a:solidFill>
                              <a:latin typeface="Cambria Math" panose="02040503050406030204" pitchFamily="18" charset="0"/>
                              <a:ea typeface="Cambria Math" panose="02040503050406030204" pitchFamily="18" charset="0"/>
                              <a:cs typeface="+mn-cs"/>
                            </a:rPr>
                          </m:ctrlPr>
                        </m:sSupPr>
                        <m:e>
                          <m:r>
                            <a:rPr lang="en-US" altLang="zh-TW" sz="3982" i="1" kern="1200">
                              <a:solidFill>
                                <a:prstClr val="black"/>
                              </a:solidFill>
                              <a:latin typeface="Cambria Math" panose="02040503050406030204" pitchFamily="18" charset="0"/>
                              <a:ea typeface="Cambria Math" panose="02040503050406030204" pitchFamily="18" charset="0"/>
                              <a:cs typeface="+mn-cs"/>
                            </a:rPr>
                            <m:t>𝑤</m:t>
                          </m:r>
                        </m:e>
                        <m:sup>
                          <m:r>
                            <a:rPr lang="en-US" altLang="zh-TW" sz="3982" i="1" kern="1200">
                              <a:solidFill>
                                <a:prstClr val="black"/>
                              </a:solidFill>
                              <a:latin typeface="Cambria Math" panose="02040503050406030204" pitchFamily="18" charset="0"/>
                              <a:ea typeface="Cambria Math" panose="02040503050406030204" pitchFamily="18" charset="0"/>
                              <a:cs typeface="+mn-cs"/>
                            </a:rPr>
                            <m:t>𝑡</m:t>
                          </m:r>
                          <m:r>
                            <a:rPr lang="en-US" altLang="zh-TW" sz="3982" i="1" kern="1200">
                              <a:solidFill>
                                <a:prstClr val="black"/>
                              </a:solidFill>
                              <a:latin typeface="Cambria Math" panose="02040503050406030204" pitchFamily="18" charset="0"/>
                              <a:ea typeface="Cambria Math" panose="02040503050406030204" pitchFamily="18" charset="0"/>
                              <a:cs typeface="+mn-cs"/>
                            </a:rPr>
                            <m:t>+1</m:t>
                          </m:r>
                        </m:sup>
                      </m:sSup>
                      <m:r>
                        <a:rPr lang="en-US" altLang="zh-TW" sz="3982" i="1" kern="1200">
                          <a:solidFill>
                            <a:prstClr val="black"/>
                          </a:solidFill>
                          <a:latin typeface="Cambria Math" panose="02040503050406030204" pitchFamily="18" charset="0"/>
                          <a:ea typeface="Cambria Math" panose="02040503050406030204" pitchFamily="18" charset="0"/>
                          <a:cs typeface="+mn-cs"/>
                        </a:rPr>
                        <m:t>←</m:t>
                      </m:r>
                      <m:sSup>
                        <m:sSupPr>
                          <m:ctrlPr>
                            <a:rPr lang="en-US" altLang="zh-TW" sz="3982" i="1" kern="1200">
                              <a:solidFill>
                                <a:prstClr val="black"/>
                              </a:solidFill>
                              <a:latin typeface="Cambria Math" panose="02040503050406030204" pitchFamily="18" charset="0"/>
                              <a:ea typeface="Cambria Math" panose="02040503050406030204" pitchFamily="18" charset="0"/>
                              <a:cs typeface="+mn-cs"/>
                            </a:rPr>
                          </m:ctrlPr>
                        </m:sSupPr>
                        <m:e>
                          <m:r>
                            <a:rPr lang="en-US" altLang="zh-TW" sz="3982" i="1" kern="1200">
                              <a:solidFill>
                                <a:prstClr val="black"/>
                              </a:solidFill>
                              <a:latin typeface="Cambria Math" panose="02040503050406030204" pitchFamily="18" charset="0"/>
                              <a:ea typeface="Cambria Math" panose="02040503050406030204" pitchFamily="18" charset="0"/>
                              <a:cs typeface="+mn-cs"/>
                            </a:rPr>
                            <m:t>𝑤</m:t>
                          </m:r>
                        </m:e>
                        <m:sup>
                          <m:r>
                            <a:rPr lang="en-US" altLang="zh-TW" sz="3982" i="1" kern="1200">
                              <a:solidFill>
                                <a:prstClr val="black"/>
                              </a:solidFill>
                              <a:latin typeface="Cambria Math" panose="02040503050406030204" pitchFamily="18" charset="0"/>
                              <a:ea typeface="Cambria Math" panose="02040503050406030204" pitchFamily="18" charset="0"/>
                              <a:cs typeface="+mn-cs"/>
                            </a:rPr>
                            <m:t>𝑡</m:t>
                          </m:r>
                        </m:sup>
                      </m:sSup>
                      <m:r>
                        <a:rPr lang="en-US" altLang="zh-TW" sz="3982" i="1" kern="1200">
                          <a:solidFill>
                            <a:prstClr val="black"/>
                          </a:solidFill>
                          <a:latin typeface="Cambria Math" panose="02040503050406030204" pitchFamily="18" charset="0"/>
                          <a:cs typeface="+mn-cs"/>
                        </a:rPr>
                        <m:t>−</m:t>
                      </m:r>
                      <m:f>
                        <m:fPr>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𝜂</m:t>
                          </m:r>
                        </m:num>
                        <m:den>
                          <m:rad>
                            <m:radPr>
                              <m:degHide m:val="on"/>
                              <m:ctrlPr>
                                <a:rPr lang="en-US" altLang="zh-TW" sz="3982" i="1" kern="1200">
                                  <a:solidFill>
                                    <a:prstClr val="black"/>
                                  </a:solidFill>
                                  <a:latin typeface="Cambria Math" panose="02040503050406030204" pitchFamily="18" charset="0"/>
                                  <a:cs typeface="+mn-cs"/>
                                </a:rPr>
                              </m:ctrlPr>
                            </m:radPr>
                            <m:deg/>
                            <m:e>
                              <m:nary>
                                <m:naryPr>
                                  <m:chr m:val="∑"/>
                                  <m:ctrlPr>
                                    <a:rPr lang="en-US" altLang="zh-TW" sz="3982" i="1" kern="1200">
                                      <a:solidFill>
                                        <a:prstClr val="black"/>
                                      </a:solidFill>
                                      <a:latin typeface="Cambria Math" panose="02040503050406030204" pitchFamily="18" charset="0"/>
                                      <a:cs typeface="+mn-cs"/>
                                    </a:rPr>
                                  </m:ctrlPr>
                                </m:naryPr>
                                <m:sub>
                                  <m:r>
                                    <a:rPr lang="en-US" altLang="zh-TW" sz="3982" i="1" kern="1200">
                                      <a:solidFill>
                                        <a:prstClr val="black"/>
                                      </a:solidFill>
                                      <a:latin typeface="Cambria Math" panose="02040503050406030204" pitchFamily="18" charset="0"/>
                                      <a:cs typeface="+mn-cs"/>
                                    </a:rPr>
                                    <m:t>𝑖</m:t>
                                  </m:r>
                                  <m:r>
                                    <a:rPr lang="en-US" altLang="zh-TW" sz="3982" i="1" kern="1200">
                                      <a:solidFill>
                                        <a:prstClr val="black"/>
                                      </a:solidFill>
                                      <a:latin typeface="Cambria Math" panose="02040503050406030204" pitchFamily="18" charset="0"/>
                                      <a:cs typeface="+mn-cs"/>
                                    </a:rPr>
                                    <m:t>=0</m:t>
                                  </m:r>
                                </m:sub>
                                <m:sup>
                                  <m:r>
                                    <a:rPr lang="en-US" altLang="zh-TW" sz="3982" i="1" kern="1200">
                                      <a:solidFill>
                                        <a:prstClr val="black"/>
                                      </a:solidFill>
                                      <a:latin typeface="Cambria Math" panose="02040503050406030204" pitchFamily="18" charset="0"/>
                                      <a:cs typeface="+mn-cs"/>
                                    </a:rPr>
                                    <m:t>𝑡</m:t>
                                  </m:r>
                                </m:sup>
                                <m:e>
                                  <m:sSup>
                                    <m:sSupPr>
                                      <m:ctrlPr>
                                        <a:rPr lang="en-US" altLang="zh-TW" sz="3982" i="1" kern="1200">
                                          <a:solidFill>
                                            <a:prstClr val="black"/>
                                          </a:solidFill>
                                          <a:latin typeface="Cambria Math" panose="02040503050406030204" pitchFamily="18" charset="0"/>
                                          <a:cs typeface="+mn-cs"/>
                                        </a:rPr>
                                      </m:ctrlPr>
                                    </m:sSupPr>
                                    <m:e>
                                      <m:d>
                                        <m:dPr>
                                          <m:ctrlPr>
                                            <a:rPr lang="en-US" altLang="zh-TW" sz="3982" i="1" kern="1200">
                                              <a:solidFill>
                                                <a:prstClr val="black"/>
                                              </a:solidFill>
                                              <a:latin typeface="Cambria Math" panose="02040503050406030204" pitchFamily="18" charset="0"/>
                                              <a:cs typeface="+mn-cs"/>
                                            </a:rPr>
                                          </m:ctrlPr>
                                        </m:dPr>
                                        <m:e>
                                          <m:sSup>
                                            <m:sSupPr>
                                              <m:ctrlPr>
                                                <a:rPr lang="en-US" altLang="zh-TW" sz="3982" i="1" kern="1200">
                                                  <a:solidFill>
                                                    <a:prstClr val="black"/>
                                                  </a:solidFill>
                                                  <a:latin typeface="Cambria Math" panose="02040503050406030204" pitchFamily="18" charset="0"/>
                                                  <a:cs typeface="+mn-cs"/>
                                                </a:rPr>
                                              </m:ctrlPr>
                                            </m:sSupPr>
                                            <m:e>
                                              <m:r>
                                                <a:rPr lang="en-US" altLang="zh-TW" sz="3982" i="1" kern="1200">
                                                  <a:solidFill>
                                                    <a:prstClr val="black"/>
                                                  </a:solidFill>
                                                  <a:latin typeface="Cambria Math" panose="02040503050406030204" pitchFamily="18" charset="0"/>
                                                  <a:cs typeface="+mn-cs"/>
                                                </a:rPr>
                                                <m:t>𝑔</m:t>
                                              </m:r>
                                            </m:e>
                                            <m:sup>
                                              <m:r>
                                                <a:rPr lang="en-US" altLang="zh-TW" sz="3982" i="1" kern="1200">
                                                  <a:solidFill>
                                                    <a:prstClr val="black"/>
                                                  </a:solidFill>
                                                  <a:latin typeface="Cambria Math" panose="02040503050406030204" pitchFamily="18" charset="0"/>
                                                  <a:cs typeface="+mn-cs"/>
                                                </a:rPr>
                                                <m:t>𝑖</m:t>
                                              </m:r>
                                            </m:sup>
                                          </m:sSup>
                                        </m:e>
                                      </m:d>
                                    </m:e>
                                    <m:sup>
                                      <m:r>
                                        <a:rPr lang="en-US" altLang="zh-TW" sz="3982" i="1" kern="1200">
                                          <a:solidFill>
                                            <a:prstClr val="black"/>
                                          </a:solidFill>
                                          <a:latin typeface="Cambria Math" panose="02040503050406030204" pitchFamily="18" charset="0"/>
                                          <a:cs typeface="+mn-cs"/>
                                        </a:rPr>
                                        <m:t>2</m:t>
                                      </m:r>
                                    </m:sup>
                                  </m:sSup>
                                </m:e>
                              </m:nary>
                            </m:e>
                          </m:rad>
                        </m:den>
                      </m:f>
                      <m:sSup>
                        <m:sSupPr>
                          <m:ctrlPr>
                            <a:rPr lang="en-US" altLang="zh-TW" sz="3982" i="1" kern="1200">
                              <a:solidFill>
                                <a:prstClr val="black"/>
                              </a:solidFill>
                              <a:latin typeface="Cambria Math" panose="02040503050406030204" pitchFamily="18" charset="0"/>
                              <a:cs typeface="+mn-cs"/>
                            </a:rPr>
                          </m:ctrlPr>
                        </m:sSupPr>
                        <m:e>
                          <m:r>
                            <a:rPr lang="en-US" altLang="zh-TW" sz="3982" i="1" kern="1200">
                              <a:solidFill>
                                <a:prstClr val="black"/>
                              </a:solidFill>
                              <a:latin typeface="Cambria Math" panose="02040503050406030204" pitchFamily="18" charset="0"/>
                              <a:cs typeface="+mn-cs"/>
                            </a:rPr>
                            <m:t>𝑔</m:t>
                          </m:r>
                        </m:e>
                        <m:sup>
                          <m:r>
                            <a:rPr lang="en-US" altLang="zh-TW" sz="3982" i="1" kern="1200">
                              <a:solidFill>
                                <a:prstClr val="black"/>
                              </a:solidFill>
                              <a:latin typeface="Cambria Math" panose="02040503050406030204" pitchFamily="18" charset="0"/>
                              <a:cs typeface="+mn-cs"/>
                            </a:rPr>
                            <m:t>𝑡</m:t>
                          </m:r>
                        </m:sup>
                      </m:sSup>
                    </m:oMath>
                  </m:oMathPara>
                </a14:m>
                <a:endParaRPr lang="zh-TW" altLang="en-US" sz="3982" kern="1200" dirty="0">
                  <a:solidFill>
                    <a:prstClr val="black"/>
                  </a:solidFill>
                  <a:latin typeface="Calibri" panose="020F0502020204030204"/>
                  <a:cs typeface="+mn-cs"/>
                </a:endParaRPr>
              </a:p>
            </p:txBody>
          </p:sp>
        </mc:Choice>
        <mc:Fallback>
          <p:sp>
            <p:nvSpPr>
              <p:cNvPr id="15" name="文字方塊 14"/>
              <p:cNvSpPr txBox="1">
                <a:spLocks noRot="1" noChangeAspect="1" noMove="1" noResize="1" noEditPoints="1" noAdjustHandles="1" noChangeArrowheads="1" noChangeShapeType="1" noTextEdit="1"/>
              </p:cNvSpPr>
              <p:nvPr/>
            </p:nvSpPr>
            <p:spPr>
              <a:xfrm>
                <a:off x="1763641" y="7250918"/>
                <a:ext cx="6259593" cy="1811137"/>
              </a:xfrm>
              <a:prstGeom prst="rect">
                <a:avLst/>
              </a:prstGeom>
              <a:blipFill>
                <a:blip r:embed="rId3"/>
                <a:stretch>
                  <a:fillRect/>
                </a:stretch>
              </a:blipFill>
            </p:spPr>
            <p:txBody>
              <a:bodyPr/>
              <a:lstStyle/>
              <a:p>
                <a:r>
                  <a:rPr lang="zh-CN" altLang="en-US">
                    <a:noFill/>
                  </a:rPr>
                  <a:t> </a:t>
                </a:r>
              </a:p>
            </p:txBody>
          </p:sp>
        </mc:Fallback>
      </mc:AlternateContent>
      <p:sp>
        <p:nvSpPr>
          <p:cNvPr id="17" name="矩形 16"/>
          <p:cNvSpPr/>
          <p:nvPr/>
        </p:nvSpPr>
        <p:spPr>
          <a:xfrm>
            <a:off x="8275689" y="8102001"/>
            <a:ext cx="3539227" cy="78657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defTabSz="650230" hangingPunct="1"/>
            <a:r>
              <a:rPr lang="zh-TW" altLang="en-US" sz="3413" kern="1200" dirty="0">
                <a:solidFill>
                  <a:prstClr val="white"/>
                </a:solidFill>
                <a:latin typeface="Calibri" panose="020F0502020204030204"/>
              </a:rPr>
              <a:t>造成反差的效果</a:t>
            </a:r>
          </a:p>
        </p:txBody>
      </p:sp>
      <p:cxnSp>
        <p:nvCxnSpPr>
          <p:cNvPr id="20" name="直線接點 19"/>
          <p:cNvCxnSpPr/>
          <p:nvPr/>
        </p:nvCxnSpPr>
        <p:spPr>
          <a:xfrm flipV="1">
            <a:off x="5240232" y="8888571"/>
            <a:ext cx="1955758" cy="1"/>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endCxn id="17" idx="1"/>
          </p:cNvCxnSpPr>
          <p:nvPr/>
        </p:nvCxnSpPr>
        <p:spPr>
          <a:xfrm>
            <a:off x="7468511" y="8495286"/>
            <a:ext cx="807177" cy="1"/>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表格 17"/>
          <p:cNvGraphicFramePr>
            <a:graphicFrameLocks noGrp="1"/>
          </p:cNvGraphicFramePr>
          <p:nvPr>
            <p:extLst/>
          </p:nvPr>
        </p:nvGraphicFramePr>
        <p:xfrm>
          <a:off x="2297515" y="3581033"/>
          <a:ext cx="8669868" cy="1479296"/>
        </p:xfrm>
        <a:graphic>
          <a:graphicData uri="http://schemas.openxmlformats.org/drawingml/2006/table">
            <a:tbl>
              <a:tblPr firstRow="1" bandRow="1">
                <a:tableStyleId>{5C22544A-7EE6-4342-B048-85BDC9FD1C3A}</a:tableStyleId>
              </a:tblPr>
              <a:tblGrid>
                <a:gridCol w="1444978">
                  <a:extLst>
                    <a:ext uri="{9D8B030D-6E8A-4147-A177-3AD203B41FA5}">
                      <a16:colId xmlns:a16="http://schemas.microsoft.com/office/drawing/2014/main" val="20000"/>
                    </a:ext>
                  </a:extLst>
                </a:gridCol>
                <a:gridCol w="1444978">
                  <a:extLst>
                    <a:ext uri="{9D8B030D-6E8A-4147-A177-3AD203B41FA5}">
                      <a16:colId xmlns:a16="http://schemas.microsoft.com/office/drawing/2014/main" val="20001"/>
                    </a:ext>
                  </a:extLst>
                </a:gridCol>
                <a:gridCol w="1444978">
                  <a:extLst>
                    <a:ext uri="{9D8B030D-6E8A-4147-A177-3AD203B41FA5}">
                      <a16:colId xmlns:a16="http://schemas.microsoft.com/office/drawing/2014/main" val="20002"/>
                    </a:ext>
                  </a:extLst>
                </a:gridCol>
                <a:gridCol w="1444978">
                  <a:extLst>
                    <a:ext uri="{9D8B030D-6E8A-4147-A177-3AD203B41FA5}">
                      <a16:colId xmlns:a16="http://schemas.microsoft.com/office/drawing/2014/main" val="20003"/>
                    </a:ext>
                  </a:extLst>
                </a:gridCol>
                <a:gridCol w="1444978">
                  <a:extLst>
                    <a:ext uri="{9D8B030D-6E8A-4147-A177-3AD203B41FA5}">
                      <a16:colId xmlns:a16="http://schemas.microsoft.com/office/drawing/2014/main" val="20004"/>
                    </a:ext>
                  </a:extLst>
                </a:gridCol>
                <a:gridCol w="1444978">
                  <a:extLst>
                    <a:ext uri="{9D8B030D-6E8A-4147-A177-3AD203B41FA5}">
                      <a16:colId xmlns:a16="http://schemas.microsoft.com/office/drawing/2014/main" val="20005"/>
                    </a:ext>
                  </a:extLst>
                </a:gridCol>
              </a:tblGrid>
              <a:tr h="736939">
                <a:tc>
                  <a:txBody>
                    <a:bodyPr/>
                    <a:lstStyle/>
                    <a:p>
                      <a:pPr algn="ctr"/>
                      <a:r>
                        <a:rPr lang="en-US" altLang="zh-TW" sz="4000" dirty="0"/>
                        <a:t>g</a:t>
                      </a:r>
                      <a:r>
                        <a:rPr lang="en-US" altLang="zh-TW" sz="4000" baseline="30000" dirty="0"/>
                        <a:t>0</a:t>
                      </a:r>
                      <a:endParaRPr lang="zh-TW" altLang="en-US" sz="4000" baseline="30000" dirty="0"/>
                    </a:p>
                  </a:txBody>
                  <a:tcPr marL="130048" marR="130048" marT="65024" marB="65024"/>
                </a:tc>
                <a:tc>
                  <a:txBody>
                    <a:bodyPr/>
                    <a:lstStyle/>
                    <a:p>
                      <a:pPr algn="ctr"/>
                      <a:r>
                        <a:rPr lang="en-US" altLang="zh-TW" sz="4000" dirty="0"/>
                        <a:t>g</a:t>
                      </a:r>
                      <a:r>
                        <a:rPr lang="en-US" altLang="zh-TW" sz="4000" b="1" kern="1200" baseline="30000" dirty="0">
                          <a:solidFill>
                            <a:schemeClr val="lt1"/>
                          </a:solidFill>
                          <a:latin typeface="+mn-lt"/>
                          <a:ea typeface="+mn-ea"/>
                          <a:cs typeface="+mn-cs"/>
                        </a:rPr>
                        <a:t>1</a:t>
                      </a:r>
                      <a:endParaRPr lang="zh-TW" altLang="en-US" sz="4000" b="1" kern="1200" baseline="30000" dirty="0">
                        <a:solidFill>
                          <a:schemeClr val="lt1"/>
                        </a:solidFill>
                        <a:latin typeface="+mn-lt"/>
                        <a:ea typeface="+mn-ea"/>
                        <a:cs typeface="+mn-cs"/>
                      </a:endParaRPr>
                    </a:p>
                  </a:txBody>
                  <a:tcPr marL="130048" marR="130048" marT="65024" marB="65024"/>
                </a:tc>
                <a:tc>
                  <a:txBody>
                    <a:bodyPr/>
                    <a:lstStyle/>
                    <a:p>
                      <a:pPr algn="ctr"/>
                      <a:r>
                        <a:rPr lang="en-US" altLang="zh-TW" sz="4000" dirty="0"/>
                        <a:t>g</a:t>
                      </a:r>
                      <a:r>
                        <a:rPr lang="en-US" altLang="zh-TW" sz="4000" b="1" kern="1200" baseline="30000" dirty="0">
                          <a:solidFill>
                            <a:schemeClr val="lt1"/>
                          </a:solidFill>
                          <a:latin typeface="+mn-lt"/>
                          <a:ea typeface="+mn-ea"/>
                          <a:cs typeface="+mn-cs"/>
                        </a:rPr>
                        <a:t>2</a:t>
                      </a:r>
                      <a:endParaRPr lang="zh-TW" altLang="en-US" sz="4000" b="1" kern="1200" baseline="30000" dirty="0">
                        <a:solidFill>
                          <a:schemeClr val="lt1"/>
                        </a:solidFill>
                        <a:latin typeface="+mn-lt"/>
                        <a:ea typeface="+mn-ea"/>
                        <a:cs typeface="+mn-cs"/>
                      </a:endParaRPr>
                    </a:p>
                  </a:txBody>
                  <a:tcPr marL="130048" marR="130048" marT="65024" marB="65024"/>
                </a:tc>
                <a:tc>
                  <a:txBody>
                    <a:bodyPr/>
                    <a:lstStyle/>
                    <a:p>
                      <a:pPr algn="ctr"/>
                      <a:r>
                        <a:rPr lang="en-US" altLang="zh-TW" sz="4000" dirty="0"/>
                        <a:t>g</a:t>
                      </a:r>
                      <a:r>
                        <a:rPr lang="en-US" altLang="zh-TW" sz="4000" b="1" kern="1200" baseline="30000" dirty="0">
                          <a:solidFill>
                            <a:schemeClr val="lt1"/>
                          </a:solidFill>
                          <a:latin typeface="+mn-lt"/>
                          <a:ea typeface="+mn-ea"/>
                          <a:cs typeface="+mn-cs"/>
                        </a:rPr>
                        <a:t>3</a:t>
                      </a:r>
                      <a:endParaRPr lang="zh-TW" altLang="en-US" sz="4000" b="1" kern="1200" baseline="30000" dirty="0">
                        <a:solidFill>
                          <a:schemeClr val="lt1"/>
                        </a:solidFill>
                        <a:latin typeface="+mn-lt"/>
                        <a:ea typeface="+mn-ea"/>
                        <a:cs typeface="+mn-cs"/>
                      </a:endParaRPr>
                    </a:p>
                  </a:txBody>
                  <a:tcPr marL="130048" marR="130048" marT="65024" marB="65024"/>
                </a:tc>
                <a:tc>
                  <a:txBody>
                    <a:bodyPr/>
                    <a:lstStyle/>
                    <a:p>
                      <a:pPr algn="ctr"/>
                      <a:r>
                        <a:rPr lang="en-US" altLang="zh-TW" sz="4000" dirty="0"/>
                        <a:t>g</a:t>
                      </a:r>
                      <a:r>
                        <a:rPr lang="en-US" altLang="zh-TW" sz="4000" b="1" kern="1200" baseline="30000" dirty="0">
                          <a:solidFill>
                            <a:schemeClr val="lt1"/>
                          </a:solidFill>
                          <a:latin typeface="+mn-lt"/>
                          <a:ea typeface="+mn-ea"/>
                          <a:cs typeface="+mn-cs"/>
                        </a:rPr>
                        <a:t>4</a:t>
                      </a:r>
                      <a:endParaRPr lang="zh-TW" altLang="en-US" sz="4000" b="1" kern="1200" baseline="30000" dirty="0">
                        <a:solidFill>
                          <a:schemeClr val="lt1"/>
                        </a:solidFill>
                        <a:latin typeface="+mn-lt"/>
                        <a:ea typeface="+mn-ea"/>
                        <a:cs typeface="+mn-cs"/>
                      </a:endParaRPr>
                    </a:p>
                  </a:txBody>
                  <a:tcPr marL="130048" marR="130048" marT="65024" marB="65024"/>
                </a:tc>
                <a:tc>
                  <a:txBody>
                    <a:bodyPr/>
                    <a:lstStyle/>
                    <a:p>
                      <a:pPr algn="ctr"/>
                      <a:r>
                        <a:rPr lang="en-US" altLang="zh-TW" sz="4000" dirty="0"/>
                        <a:t>……</a:t>
                      </a:r>
                      <a:endParaRPr lang="zh-TW" altLang="en-US" sz="4000" dirty="0"/>
                    </a:p>
                  </a:txBody>
                  <a:tcPr marL="130048" marR="130048" marT="65024" marB="65024"/>
                </a:tc>
                <a:extLst>
                  <a:ext uri="{0D108BD9-81ED-4DB2-BD59-A6C34878D82A}">
                    <a16:rowId xmlns:a16="http://schemas.microsoft.com/office/drawing/2014/main" val="10000"/>
                  </a:ext>
                </a:extLst>
              </a:tr>
              <a:tr h="736939">
                <a:tc>
                  <a:txBody>
                    <a:bodyPr/>
                    <a:lstStyle/>
                    <a:p>
                      <a:r>
                        <a:rPr lang="en-US" altLang="zh-TW" sz="4000" dirty="0"/>
                        <a:t>0.001</a:t>
                      </a:r>
                      <a:endParaRPr lang="zh-TW" altLang="en-US" sz="4000" dirty="0"/>
                    </a:p>
                  </a:txBody>
                  <a:tcPr marL="130048" marR="130048" marT="65024" marB="65024"/>
                </a:tc>
                <a:tc>
                  <a:txBody>
                    <a:bodyPr/>
                    <a:lstStyle/>
                    <a:p>
                      <a:r>
                        <a:rPr lang="en-US" altLang="zh-TW" sz="4000" dirty="0"/>
                        <a:t>0.001</a:t>
                      </a:r>
                      <a:endParaRPr lang="zh-TW" altLang="en-US" sz="4000" dirty="0"/>
                    </a:p>
                  </a:txBody>
                  <a:tcPr marL="130048" marR="130048" marT="65024" marB="65024"/>
                </a:tc>
                <a:tc>
                  <a:txBody>
                    <a:bodyPr/>
                    <a:lstStyle/>
                    <a:p>
                      <a:r>
                        <a:rPr lang="en-US" altLang="zh-TW" sz="4000" dirty="0"/>
                        <a:t>0.003</a:t>
                      </a:r>
                      <a:endParaRPr lang="zh-TW" altLang="en-US" sz="4000" dirty="0"/>
                    </a:p>
                  </a:txBody>
                  <a:tcPr marL="130048" marR="130048" marT="65024" marB="65024"/>
                </a:tc>
                <a:tc>
                  <a:txBody>
                    <a:bodyPr/>
                    <a:lstStyle/>
                    <a:p>
                      <a:r>
                        <a:rPr lang="en-US" altLang="zh-TW" sz="4000" dirty="0"/>
                        <a:t>0.002</a:t>
                      </a:r>
                      <a:endParaRPr lang="zh-TW" altLang="en-US" sz="4000" dirty="0"/>
                    </a:p>
                  </a:txBody>
                  <a:tcPr marL="130048" marR="130048" marT="65024" marB="65024"/>
                </a:tc>
                <a:tc>
                  <a:txBody>
                    <a:bodyPr/>
                    <a:lstStyle/>
                    <a:p>
                      <a:r>
                        <a:rPr lang="en-US" altLang="zh-TW" sz="4000" dirty="0"/>
                        <a:t>0.1</a:t>
                      </a:r>
                      <a:endParaRPr lang="zh-TW" altLang="en-US" sz="4000" dirty="0"/>
                    </a:p>
                  </a:txBody>
                  <a:tcPr marL="130048" marR="130048" marT="65024" marB="65024"/>
                </a:tc>
                <a:tc>
                  <a:txBody>
                    <a:bodyPr/>
                    <a:lstStyle/>
                    <a:p>
                      <a:r>
                        <a:rPr lang="en-US" altLang="zh-TW" sz="4000" dirty="0"/>
                        <a:t>……</a:t>
                      </a:r>
                      <a:endParaRPr lang="zh-TW" altLang="en-US" sz="4000" dirty="0"/>
                    </a:p>
                  </a:txBody>
                  <a:tcPr marL="130048" marR="130048" marT="65024" marB="65024"/>
                </a:tc>
                <a:extLst>
                  <a:ext uri="{0D108BD9-81ED-4DB2-BD59-A6C34878D82A}">
                    <a16:rowId xmlns:a16="http://schemas.microsoft.com/office/drawing/2014/main" val="10001"/>
                  </a:ext>
                </a:extLst>
              </a:tr>
            </a:tbl>
          </a:graphicData>
        </a:graphic>
      </p:graphicFrame>
      <p:graphicFrame>
        <p:nvGraphicFramePr>
          <p:cNvPr id="21" name="表格 20"/>
          <p:cNvGraphicFramePr>
            <a:graphicFrameLocks noGrp="1"/>
          </p:cNvGraphicFramePr>
          <p:nvPr>
            <p:extLst/>
          </p:nvPr>
        </p:nvGraphicFramePr>
        <p:xfrm>
          <a:off x="2297515" y="5129414"/>
          <a:ext cx="8669868" cy="1479296"/>
        </p:xfrm>
        <a:graphic>
          <a:graphicData uri="http://schemas.openxmlformats.org/drawingml/2006/table">
            <a:tbl>
              <a:tblPr firstRow="1" bandRow="1">
                <a:tableStyleId>{5C22544A-7EE6-4342-B048-85BDC9FD1C3A}</a:tableStyleId>
              </a:tblPr>
              <a:tblGrid>
                <a:gridCol w="1444978">
                  <a:extLst>
                    <a:ext uri="{9D8B030D-6E8A-4147-A177-3AD203B41FA5}">
                      <a16:colId xmlns:a16="http://schemas.microsoft.com/office/drawing/2014/main" val="20000"/>
                    </a:ext>
                  </a:extLst>
                </a:gridCol>
                <a:gridCol w="1444978">
                  <a:extLst>
                    <a:ext uri="{9D8B030D-6E8A-4147-A177-3AD203B41FA5}">
                      <a16:colId xmlns:a16="http://schemas.microsoft.com/office/drawing/2014/main" val="20001"/>
                    </a:ext>
                  </a:extLst>
                </a:gridCol>
                <a:gridCol w="1444978">
                  <a:extLst>
                    <a:ext uri="{9D8B030D-6E8A-4147-A177-3AD203B41FA5}">
                      <a16:colId xmlns:a16="http://schemas.microsoft.com/office/drawing/2014/main" val="20002"/>
                    </a:ext>
                  </a:extLst>
                </a:gridCol>
                <a:gridCol w="1444978">
                  <a:extLst>
                    <a:ext uri="{9D8B030D-6E8A-4147-A177-3AD203B41FA5}">
                      <a16:colId xmlns:a16="http://schemas.microsoft.com/office/drawing/2014/main" val="20003"/>
                    </a:ext>
                  </a:extLst>
                </a:gridCol>
                <a:gridCol w="1444978">
                  <a:extLst>
                    <a:ext uri="{9D8B030D-6E8A-4147-A177-3AD203B41FA5}">
                      <a16:colId xmlns:a16="http://schemas.microsoft.com/office/drawing/2014/main" val="20004"/>
                    </a:ext>
                  </a:extLst>
                </a:gridCol>
                <a:gridCol w="1444978">
                  <a:extLst>
                    <a:ext uri="{9D8B030D-6E8A-4147-A177-3AD203B41FA5}">
                      <a16:colId xmlns:a16="http://schemas.microsoft.com/office/drawing/2014/main" val="20005"/>
                    </a:ext>
                  </a:extLst>
                </a:gridCol>
              </a:tblGrid>
              <a:tr h="736939">
                <a:tc>
                  <a:txBody>
                    <a:bodyPr/>
                    <a:lstStyle/>
                    <a:p>
                      <a:pPr algn="ctr"/>
                      <a:r>
                        <a:rPr lang="en-US" altLang="zh-TW" sz="4000" dirty="0"/>
                        <a:t>g</a:t>
                      </a:r>
                      <a:r>
                        <a:rPr lang="en-US" altLang="zh-TW" sz="4000" baseline="30000" dirty="0"/>
                        <a:t>0</a:t>
                      </a:r>
                      <a:endParaRPr lang="zh-TW" altLang="en-US" sz="4000" baseline="30000" dirty="0"/>
                    </a:p>
                  </a:txBody>
                  <a:tcPr marL="130048" marR="130048" marT="65024" marB="65024"/>
                </a:tc>
                <a:tc>
                  <a:txBody>
                    <a:bodyPr/>
                    <a:lstStyle/>
                    <a:p>
                      <a:pPr algn="ctr"/>
                      <a:r>
                        <a:rPr lang="en-US" altLang="zh-TW" sz="4000" dirty="0"/>
                        <a:t>g</a:t>
                      </a:r>
                      <a:r>
                        <a:rPr lang="en-US" altLang="zh-TW" sz="4000" b="1" kern="1200" baseline="30000" dirty="0">
                          <a:solidFill>
                            <a:schemeClr val="lt1"/>
                          </a:solidFill>
                          <a:latin typeface="+mn-lt"/>
                          <a:ea typeface="+mn-ea"/>
                          <a:cs typeface="+mn-cs"/>
                        </a:rPr>
                        <a:t>1</a:t>
                      </a:r>
                      <a:endParaRPr lang="zh-TW" altLang="en-US" sz="4000" b="1" kern="1200" baseline="30000" dirty="0">
                        <a:solidFill>
                          <a:schemeClr val="lt1"/>
                        </a:solidFill>
                        <a:latin typeface="+mn-lt"/>
                        <a:ea typeface="+mn-ea"/>
                        <a:cs typeface="+mn-cs"/>
                      </a:endParaRPr>
                    </a:p>
                  </a:txBody>
                  <a:tcPr marL="130048" marR="130048" marT="65024" marB="65024"/>
                </a:tc>
                <a:tc>
                  <a:txBody>
                    <a:bodyPr/>
                    <a:lstStyle/>
                    <a:p>
                      <a:pPr algn="ctr"/>
                      <a:r>
                        <a:rPr lang="en-US" altLang="zh-TW" sz="4000" dirty="0"/>
                        <a:t>g</a:t>
                      </a:r>
                      <a:r>
                        <a:rPr lang="en-US" altLang="zh-TW" sz="4000" b="1" kern="1200" baseline="30000" dirty="0">
                          <a:solidFill>
                            <a:schemeClr val="lt1"/>
                          </a:solidFill>
                          <a:latin typeface="+mn-lt"/>
                          <a:ea typeface="+mn-ea"/>
                          <a:cs typeface="+mn-cs"/>
                        </a:rPr>
                        <a:t>2</a:t>
                      </a:r>
                      <a:endParaRPr lang="zh-TW" altLang="en-US" sz="4000" b="1" kern="1200" baseline="30000" dirty="0">
                        <a:solidFill>
                          <a:schemeClr val="lt1"/>
                        </a:solidFill>
                        <a:latin typeface="+mn-lt"/>
                        <a:ea typeface="+mn-ea"/>
                        <a:cs typeface="+mn-cs"/>
                      </a:endParaRPr>
                    </a:p>
                  </a:txBody>
                  <a:tcPr marL="130048" marR="130048" marT="65024" marB="65024"/>
                </a:tc>
                <a:tc>
                  <a:txBody>
                    <a:bodyPr/>
                    <a:lstStyle/>
                    <a:p>
                      <a:pPr algn="ctr"/>
                      <a:r>
                        <a:rPr lang="en-US" altLang="zh-TW" sz="4000" dirty="0"/>
                        <a:t>g</a:t>
                      </a:r>
                      <a:r>
                        <a:rPr lang="en-US" altLang="zh-TW" sz="4000" b="1" kern="1200" baseline="30000" dirty="0">
                          <a:solidFill>
                            <a:schemeClr val="lt1"/>
                          </a:solidFill>
                          <a:latin typeface="+mn-lt"/>
                          <a:ea typeface="+mn-ea"/>
                          <a:cs typeface="+mn-cs"/>
                        </a:rPr>
                        <a:t>3</a:t>
                      </a:r>
                      <a:endParaRPr lang="zh-TW" altLang="en-US" sz="4000" b="1" kern="1200" baseline="30000" dirty="0">
                        <a:solidFill>
                          <a:schemeClr val="lt1"/>
                        </a:solidFill>
                        <a:latin typeface="+mn-lt"/>
                        <a:ea typeface="+mn-ea"/>
                        <a:cs typeface="+mn-cs"/>
                      </a:endParaRPr>
                    </a:p>
                  </a:txBody>
                  <a:tcPr marL="130048" marR="130048" marT="65024" marB="65024"/>
                </a:tc>
                <a:tc>
                  <a:txBody>
                    <a:bodyPr/>
                    <a:lstStyle/>
                    <a:p>
                      <a:pPr algn="ctr"/>
                      <a:r>
                        <a:rPr lang="en-US" altLang="zh-TW" sz="4000" dirty="0"/>
                        <a:t>g</a:t>
                      </a:r>
                      <a:r>
                        <a:rPr lang="en-US" altLang="zh-TW" sz="4000" b="1" kern="1200" baseline="30000" dirty="0">
                          <a:solidFill>
                            <a:schemeClr val="lt1"/>
                          </a:solidFill>
                          <a:latin typeface="+mn-lt"/>
                          <a:ea typeface="+mn-ea"/>
                          <a:cs typeface="+mn-cs"/>
                        </a:rPr>
                        <a:t>4</a:t>
                      </a:r>
                      <a:endParaRPr lang="zh-TW" altLang="en-US" sz="4000" b="1" kern="1200" baseline="30000" dirty="0">
                        <a:solidFill>
                          <a:schemeClr val="lt1"/>
                        </a:solidFill>
                        <a:latin typeface="+mn-lt"/>
                        <a:ea typeface="+mn-ea"/>
                        <a:cs typeface="+mn-cs"/>
                      </a:endParaRPr>
                    </a:p>
                  </a:txBody>
                  <a:tcPr marL="130048" marR="130048" marT="65024" marB="65024"/>
                </a:tc>
                <a:tc>
                  <a:txBody>
                    <a:bodyPr/>
                    <a:lstStyle/>
                    <a:p>
                      <a:pPr algn="ctr"/>
                      <a:r>
                        <a:rPr lang="en-US" altLang="zh-TW" sz="4000" dirty="0"/>
                        <a:t>……</a:t>
                      </a:r>
                      <a:endParaRPr lang="zh-TW" altLang="en-US" sz="4000" dirty="0"/>
                    </a:p>
                  </a:txBody>
                  <a:tcPr marL="130048" marR="130048" marT="65024" marB="65024"/>
                </a:tc>
                <a:extLst>
                  <a:ext uri="{0D108BD9-81ED-4DB2-BD59-A6C34878D82A}">
                    <a16:rowId xmlns:a16="http://schemas.microsoft.com/office/drawing/2014/main" val="10000"/>
                  </a:ext>
                </a:extLst>
              </a:tr>
              <a:tr h="736939">
                <a:tc>
                  <a:txBody>
                    <a:bodyPr/>
                    <a:lstStyle/>
                    <a:p>
                      <a:r>
                        <a:rPr lang="en-US" altLang="zh-TW" sz="4000" dirty="0"/>
                        <a:t>10.8</a:t>
                      </a:r>
                      <a:endParaRPr lang="zh-TW" altLang="en-US" sz="4000" dirty="0"/>
                    </a:p>
                  </a:txBody>
                  <a:tcPr marL="130048" marR="130048" marT="65024" marB="65024"/>
                </a:tc>
                <a:tc>
                  <a:txBody>
                    <a:bodyPr/>
                    <a:lstStyle/>
                    <a:p>
                      <a:r>
                        <a:rPr lang="en-US" altLang="zh-TW" sz="4000" dirty="0"/>
                        <a:t>20.9</a:t>
                      </a:r>
                      <a:endParaRPr lang="zh-TW" altLang="en-US" sz="4000" dirty="0"/>
                    </a:p>
                  </a:txBody>
                  <a:tcPr marL="130048" marR="130048" marT="65024" marB="65024"/>
                </a:tc>
                <a:tc>
                  <a:txBody>
                    <a:bodyPr/>
                    <a:lstStyle/>
                    <a:p>
                      <a:r>
                        <a:rPr lang="en-US" altLang="zh-TW" sz="4000" dirty="0"/>
                        <a:t>31.7</a:t>
                      </a:r>
                      <a:endParaRPr lang="zh-TW" altLang="en-US" sz="4000" dirty="0"/>
                    </a:p>
                  </a:txBody>
                  <a:tcPr marL="130048" marR="130048" marT="65024" marB="65024"/>
                </a:tc>
                <a:tc>
                  <a:txBody>
                    <a:bodyPr/>
                    <a:lstStyle/>
                    <a:p>
                      <a:r>
                        <a:rPr lang="en-US" altLang="zh-TW" sz="4000" dirty="0"/>
                        <a:t>12.1</a:t>
                      </a:r>
                      <a:endParaRPr lang="zh-TW" altLang="en-US" sz="4000" dirty="0"/>
                    </a:p>
                  </a:txBody>
                  <a:tcPr marL="130048" marR="130048" marT="65024" marB="65024"/>
                </a:tc>
                <a:tc>
                  <a:txBody>
                    <a:bodyPr/>
                    <a:lstStyle/>
                    <a:p>
                      <a:r>
                        <a:rPr lang="en-US" altLang="zh-TW" sz="4000" dirty="0"/>
                        <a:t>0.1</a:t>
                      </a:r>
                      <a:endParaRPr lang="zh-TW" altLang="en-US" sz="4000" dirty="0"/>
                    </a:p>
                  </a:txBody>
                  <a:tcPr marL="130048" marR="130048" marT="65024" marB="65024"/>
                </a:tc>
                <a:tc>
                  <a:txBody>
                    <a:bodyPr/>
                    <a:lstStyle/>
                    <a:p>
                      <a:r>
                        <a:rPr lang="en-US" altLang="zh-TW" sz="4000" dirty="0"/>
                        <a:t>……</a:t>
                      </a:r>
                      <a:endParaRPr lang="zh-TW" altLang="en-US" sz="4000" dirty="0"/>
                    </a:p>
                  </a:txBody>
                  <a:tcPr marL="130048" marR="130048" marT="65024" marB="65024"/>
                </a:tc>
                <a:extLst>
                  <a:ext uri="{0D108BD9-81ED-4DB2-BD59-A6C34878D82A}">
                    <a16:rowId xmlns:a16="http://schemas.microsoft.com/office/drawing/2014/main" val="10001"/>
                  </a:ext>
                </a:extLst>
              </a:tr>
            </a:tbl>
          </a:graphicData>
        </a:graphic>
      </p:graphicFrame>
      <p:sp>
        <p:nvSpPr>
          <p:cNvPr id="4" name="矩形 3"/>
          <p:cNvSpPr/>
          <p:nvPr/>
        </p:nvSpPr>
        <p:spPr>
          <a:xfrm>
            <a:off x="5080021" y="2596445"/>
            <a:ext cx="1059906" cy="617541"/>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algn="l" defTabSz="650230" hangingPunct="1"/>
            <a:r>
              <a:rPr lang="zh-TW" altLang="en-US" sz="3413" kern="1200" dirty="0">
                <a:solidFill>
                  <a:prstClr val="black"/>
                </a:solidFill>
                <a:latin typeface="Calibri" panose="020F0502020204030204"/>
              </a:rPr>
              <a:t>反差</a:t>
            </a:r>
          </a:p>
        </p:txBody>
      </p:sp>
      <p:sp>
        <p:nvSpPr>
          <p:cNvPr id="5" name="矩形 4"/>
          <p:cNvSpPr/>
          <p:nvPr/>
        </p:nvSpPr>
        <p:spPr>
          <a:xfrm>
            <a:off x="8028792" y="3581033"/>
            <a:ext cx="1399687" cy="14738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mc:AlternateContent xmlns:mc="http://schemas.openxmlformats.org/markup-compatibility/2006">
        <mc:Choice xmlns:a14="http://schemas.microsoft.com/office/drawing/2010/main" Requires="a14">
          <p:sp>
            <p:nvSpPr>
              <p:cNvPr id="13" name="文字方塊 12"/>
              <p:cNvSpPr txBox="1"/>
              <p:nvPr/>
            </p:nvSpPr>
            <p:spPr>
              <a:xfrm>
                <a:off x="9760819" y="622844"/>
                <a:ext cx="2791855" cy="1221616"/>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p>
                        <m:sSupPr>
                          <m:ctrlPr>
                            <a:rPr lang="en-US" altLang="zh-TW" sz="3982" i="1" kern="1200">
                              <a:solidFill>
                                <a:prstClr val="black"/>
                              </a:solidFill>
                              <a:latin typeface="Cambria Math" panose="02040503050406030204" pitchFamily="18" charset="0"/>
                              <a:cs typeface="+mn-cs"/>
                            </a:rPr>
                          </m:ctrlPr>
                        </m:sSupPr>
                        <m:e>
                          <m:r>
                            <a:rPr lang="en-US" altLang="zh-TW" sz="3982" i="1" kern="1200">
                              <a:solidFill>
                                <a:prstClr val="black"/>
                              </a:solidFill>
                              <a:latin typeface="Cambria Math" panose="02040503050406030204" pitchFamily="18" charset="0"/>
                              <a:cs typeface="+mn-cs"/>
                            </a:rPr>
                            <m:t>𝑔</m:t>
                          </m:r>
                        </m:e>
                        <m:sup>
                          <m:r>
                            <a:rPr lang="en-US" altLang="zh-TW" sz="3982" i="1" kern="1200">
                              <a:solidFill>
                                <a:prstClr val="black"/>
                              </a:solidFill>
                              <a:latin typeface="Cambria Math" panose="02040503050406030204" pitchFamily="18" charset="0"/>
                              <a:cs typeface="+mn-cs"/>
                            </a:rPr>
                            <m:t>𝑡</m:t>
                          </m:r>
                        </m:sup>
                      </m:sSup>
                      <m:r>
                        <a:rPr lang="en-US" altLang="zh-TW" sz="3982" i="1" kern="1200">
                          <a:solidFill>
                            <a:prstClr val="black"/>
                          </a:solidFill>
                          <a:latin typeface="Cambria Math" panose="02040503050406030204" pitchFamily="18" charset="0"/>
                          <a:cs typeface="+mn-cs"/>
                        </a:rPr>
                        <m:t>=</m:t>
                      </m:r>
                      <m:f>
                        <m:fPr>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𝐿</m:t>
                          </m:r>
                          <m:d>
                            <m:dPr>
                              <m:ctrlPr>
                                <a:rPr lang="en-US" altLang="zh-TW" sz="3982" i="1" kern="1200">
                                  <a:solidFill>
                                    <a:prstClr val="black"/>
                                  </a:solidFill>
                                  <a:latin typeface="Cambria Math" panose="02040503050406030204" pitchFamily="18" charset="0"/>
                                  <a:cs typeface="+mn-cs"/>
                                </a:rPr>
                              </m:ctrlPr>
                            </m:dPr>
                            <m:e>
                              <m:sSup>
                                <m:sSupPr>
                                  <m:ctrlPr>
                                    <a:rPr lang="en-US" altLang="zh-TW" sz="3982" i="1" kern="1200">
                                      <a:solidFill>
                                        <a:prstClr val="black"/>
                                      </a:solidFill>
                                      <a:latin typeface="Cambria Math" panose="02040503050406030204" pitchFamily="18" charset="0"/>
                                      <a:ea typeface="Cambria Math" panose="02040503050406030204" pitchFamily="18" charset="0"/>
                                      <a:cs typeface="+mn-cs"/>
                                    </a:rPr>
                                  </m:ctrlPr>
                                </m:sSupPr>
                                <m:e>
                                  <m:r>
                                    <a:rPr lang="zh-TW" altLang="en-US" sz="3982" i="1" kern="1200">
                                      <a:solidFill>
                                        <a:prstClr val="black"/>
                                      </a:solidFill>
                                      <a:latin typeface="Cambria Math" panose="02040503050406030204" pitchFamily="18" charset="0"/>
                                      <a:ea typeface="Cambria Math" panose="02040503050406030204" pitchFamily="18" charset="0"/>
                                      <a:cs typeface="+mn-cs"/>
                                    </a:rPr>
                                    <m:t>𝜃</m:t>
                                  </m:r>
                                </m:e>
                                <m:sup>
                                  <m:r>
                                    <a:rPr lang="en-US" altLang="zh-TW" sz="3982" i="1" kern="1200">
                                      <a:solidFill>
                                        <a:prstClr val="black"/>
                                      </a:solidFill>
                                      <a:latin typeface="Cambria Math" panose="02040503050406030204" pitchFamily="18" charset="0"/>
                                      <a:ea typeface="Cambria Math" panose="02040503050406030204" pitchFamily="18" charset="0"/>
                                      <a:cs typeface="+mn-cs"/>
                                    </a:rPr>
                                    <m:t>𝑡</m:t>
                                  </m:r>
                                </m:sup>
                              </m:sSup>
                            </m:e>
                          </m:d>
                        </m:num>
                        <m:den>
                          <m:r>
                            <a:rPr lang="zh-TW" altLang="en-US" sz="3982" i="1" kern="1200">
                              <a:solidFill>
                                <a:prstClr val="black"/>
                              </a:solidFill>
                              <a:latin typeface="Cambria Math" panose="02040503050406030204" pitchFamily="18" charset="0"/>
                              <a:cs typeface="+mn-cs"/>
                            </a:rPr>
                            <m:t>𝜕</m:t>
                          </m:r>
                          <m:r>
                            <a:rPr lang="en-US" altLang="zh-TW" sz="3982" i="1" kern="1200">
                              <a:solidFill>
                                <a:prstClr val="black"/>
                              </a:solidFill>
                              <a:latin typeface="Cambria Math" panose="02040503050406030204" pitchFamily="18" charset="0"/>
                              <a:cs typeface="+mn-cs"/>
                            </a:rPr>
                            <m:t>𝑤</m:t>
                          </m:r>
                        </m:den>
                      </m:f>
                    </m:oMath>
                  </m:oMathPara>
                </a14:m>
                <a:endParaRPr lang="zh-TW" altLang="en-US" sz="3982" kern="1200" dirty="0">
                  <a:solidFill>
                    <a:prstClr val="black"/>
                  </a:solidFill>
                  <a:latin typeface="Calibri" panose="020F0502020204030204"/>
                  <a:cs typeface="+mn-cs"/>
                </a:endParaRPr>
              </a:p>
            </p:txBody>
          </p:sp>
        </mc:Choice>
        <mc:Fallback>
          <p:sp>
            <p:nvSpPr>
              <p:cNvPr id="13" name="文字方塊 12"/>
              <p:cNvSpPr txBox="1">
                <a:spLocks noRot="1" noChangeAspect="1" noMove="1" noResize="1" noEditPoints="1" noAdjustHandles="1" noChangeArrowheads="1" noChangeShapeType="1" noTextEdit="1"/>
              </p:cNvSpPr>
              <p:nvPr/>
            </p:nvSpPr>
            <p:spPr>
              <a:xfrm>
                <a:off x="9760819" y="622844"/>
                <a:ext cx="2791855" cy="122161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字方塊 13"/>
              <p:cNvSpPr txBox="1"/>
              <p:nvPr/>
            </p:nvSpPr>
            <p:spPr>
              <a:xfrm>
                <a:off x="6899398" y="720946"/>
                <a:ext cx="2698046" cy="1163652"/>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p>
                        <m:sSupPr>
                          <m:ctrlPr>
                            <a:rPr lang="en-US" altLang="zh-TW" sz="3982" i="1" kern="1200">
                              <a:solidFill>
                                <a:prstClr val="black"/>
                              </a:solidFill>
                              <a:latin typeface="Cambria Math" panose="02040503050406030204" pitchFamily="18" charset="0"/>
                              <a:cs typeface="+mn-cs"/>
                            </a:rPr>
                          </m:ctrlPr>
                        </m:sSupPr>
                        <m:e>
                          <m:r>
                            <a:rPr lang="zh-TW" altLang="en-US" sz="3982" i="1" kern="1200">
                              <a:solidFill>
                                <a:prstClr val="black"/>
                              </a:solidFill>
                              <a:latin typeface="Cambria Math" panose="02040503050406030204" pitchFamily="18" charset="0"/>
                              <a:cs typeface="+mn-cs"/>
                            </a:rPr>
                            <m:t>𝜂</m:t>
                          </m:r>
                        </m:e>
                        <m:sup>
                          <m:r>
                            <a:rPr lang="en-US" altLang="zh-TW" sz="3982" i="1" kern="1200">
                              <a:solidFill>
                                <a:prstClr val="black"/>
                              </a:solidFill>
                              <a:latin typeface="Cambria Math" panose="02040503050406030204" pitchFamily="18" charset="0"/>
                              <a:cs typeface="+mn-cs"/>
                            </a:rPr>
                            <m:t>𝑡</m:t>
                          </m:r>
                        </m:sup>
                      </m:sSup>
                      <m:r>
                        <a:rPr lang="en-US" altLang="zh-TW" sz="3982" i="1" kern="1200">
                          <a:solidFill>
                            <a:prstClr val="black"/>
                          </a:solidFill>
                          <a:latin typeface="Cambria Math" panose="02040503050406030204" pitchFamily="18" charset="0"/>
                          <a:cs typeface="+mn-cs"/>
                        </a:rPr>
                        <m:t>=</m:t>
                      </m:r>
                      <m:f>
                        <m:fPr>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𝜂</m:t>
                          </m:r>
                        </m:num>
                        <m:den>
                          <m:rad>
                            <m:radPr>
                              <m:degHide m:val="on"/>
                              <m:ctrlPr>
                                <a:rPr lang="en-US" altLang="zh-TW" sz="3982" i="1" kern="1200">
                                  <a:solidFill>
                                    <a:prstClr val="black"/>
                                  </a:solidFill>
                                  <a:latin typeface="Cambria Math" panose="02040503050406030204" pitchFamily="18" charset="0"/>
                                  <a:cs typeface="+mn-cs"/>
                                </a:rPr>
                              </m:ctrlPr>
                            </m:radPr>
                            <m:deg/>
                            <m:e>
                              <m:r>
                                <a:rPr lang="en-US" altLang="zh-TW" sz="3982" i="1" kern="1200">
                                  <a:solidFill>
                                    <a:prstClr val="black"/>
                                  </a:solidFill>
                                  <a:latin typeface="Cambria Math" panose="02040503050406030204" pitchFamily="18" charset="0"/>
                                  <a:cs typeface="+mn-cs"/>
                                </a:rPr>
                                <m:t>𝑡</m:t>
                              </m:r>
                              <m:r>
                                <a:rPr lang="en-US" altLang="zh-TW" sz="3982" i="1" kern="1200">
                                  <a:solidFill>
                                    <a:prstClr val="black"/>
                                  </a:solidFill>
                                  <a:latin typeface="Cambria Math" panose="02040503050406030204" pitchFamily="18" charset="0"/>
                                  <a:cs typeface="+mn-cs"/>
                                </a:rPr>
                                <m:t>+1</m:t>
                              </m:r>
                            </m:e>
                          </m:rad>
                        </m:den>
                      </m:f>
                    </m:oMath>
                  </m:oMathPara>
                </a14:m>
                <a:endParaRPr lang="zh-TW" altLang="en-US" sz="3982" kern="1200" dirty="0">
                  <a:solidFill>
                    <a:prstClr val="black"/>
                  </a:solidFill>
                  <a:latin typeface="Calibri" panose="020F0502020204030204"/>
                  <a:cs typeface="+mn-cs"/>
                </a:endParaRPr>
              </a:p>
            </p:txBody>
          </p:sp>
        </mc:Choice>
        <mc:Fallback>
          <p:sp>
            <p:nvSpPr>
              <p:cNvPr id="14" name="文字方塊 13"/>
              <p:cNvSpPr txBox="1">
                <a:spLocks noRot="1" noChangeAspect="1" noMove="1" noResize="1" noEditPoints="1" noAdjustHandles="1" noChangeArrowheads="1" noChangeShapeType="1" noTextEdit="1"/>
              </p:cNvSpPr>
              <p:nvPr/>
            </p:nvSpPr>
            <p:spPr>
              <a:xfrm>
                <a:off x="6899398" y="720946"/>
                <a:ext cx="2698046" cy="1163652"/>
              </a:xfrm>
              <a:prstGeom prst="rect">
                <a:avLst/>
              </a:prstGeom>
              <a:blipFill>
                <a:blip r:embed="rId5"/>
                <a:stretch>
                  <a:fillRect/>
                </a:stretch>
              </a:blipFill>
            </p:spPr>
            <p:txBody>
              <a:bodyPr/>
              <a:lstStyle/>
              <a:p>
                <a:r>
                  <a:rPr lang="zh-CN" altLang="en-US">
                    <a:noFill/>
                  </a:rPr>
                  <a:t> </a:t>
                </a:r>
              </a:p>
            </p:txBody>
          </p:sp>
        </mc:Fallback>
      </mc:AlternateContent>
      <p:sp>
        <p:nvSpPr>
          <p:cNvPr id="16" name="矩形 15"/>
          <p:cNvSpPr/>
          <p:nvPr/>
        </p:nvSpPr>
        <p:spPr>
          <a:xfrm>
            <a:off x="8023234" y="5104579"/>
            <a:ext cx="1399687" cy="14738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6" name="文字方塊 5"/>
          <p:cNvSpPr txBox="1"/>
          <p:nvPr/>
        </p:nvSpPr>
        <p:spPr>
          <a:xfrm>
            <a:off x="8702619" y="2924740"/>
            <a:ext cx="1701433" cy="617541"/>
          </a:xfrm>
          <a:prstGeom prst="rect">
            <a:avLst/>
          </a:prstGeom>
          <a:noFill/>
        </p:spPr>
        <p:txBody>
          <a:bodyPr wrap="square" rtlCol="0">
            <a:spAutoFit/>
          </a:bodyPr>
          <a:lstStyle/>
          <a:p>
            <a:pPr algn="l" defTabSz="650230" hangingPunct="1"/>
            <a:r>
              <a:rPr lang="zh-TW" altLang="en-US" sz="3413" kern="1200" dirty="0">
                <a:solidFill>
                  <a:srgbClr val="FF0000"/>
                </a:solidFill>
                <a:latin typeface="Calibri" panose="020F0502020204030204"/>
                <a:cs typeface="+mn-cs"/>
              </a:rPr>
              <a:t>特別大</a:t>
            </a:r>
          </a:p>
        </p:txBody>
      </p:sp>
      <p:sp>
        <p:nvSpPr>
          <p:cNvPr id="23" name="文字方塊 22"/>
          <p:cNvSpPr txBox="1"/>
          <p:nvPr/>
        </p:nvSpPr>
        <p:spPr>
          <a:xfrm>
            <a:off x="8745351" y="6612848"/>
            <a:ext cx="1701433" cy="617541"/>
          </a:xfrm>
          <a:prstGeom prst="rect">
            <a:avLst/>
          </a:prstGeom>
          <a:noFill/>
        </p:spPr>
        <p:txBody>
          <a:bodyPr wrap="square" rtlCol="0">
            <a:spAutoFit/>
          </a:bodyPr>
          <a:lstStyle/>
          <a:p>
            <a:pPr algn="l" defTabSz="650230" hangingPunct="1"/>
            <a:r>
              <a:rPr lang="zh-TW" altLang="en-US" sz="3413" kern="1200" dirty="0">
                <a:solidFill>
                  <a:srgbClr val="FF0000"/>
                </a:solidFill>
                <a:latin typeface="Calibri" panose="020F0502020204030204"/>
                <a:cs typeface="+mn-cs"/>
              </a:rPr>
              <a:t>特別小</a:t>
            </a:r>
          </a:p>
        </p:txBody>
      </p:sp>
    </p:spTree>
    <p:extLst>
      <p:ext uri="{BB962C8B-B14F-4D97-AF65-F5344CB8AC3E}">
        <p14:creationId xmlns:p14="http://schemas.microsoft.com/office/powerpoint/2010/main" val="2873546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animBg="1"/>
      <p:bldP spid="4" grpId="0" animBg="1"/>
      <p:bldP spid="5" grpId="0" animBg="1"/>
      <p:bldP spid="16" grpId="0" animBg="1"/>
      <p:bldP spid="6" grpId="0"/>
      <p:bldP spid="2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2995813" y="2233980"/>
            <a:ext cx="7941012" cy="4400492"/>
          </a:xfrm>
          <a:prstGeom prst="rect">
            <a:avLst/>
          </a:prstGeom>
        </p:spPr>
      </p:pic>
      <p:pic>
        <p:nvPicPr>
          <p:cNvPr id="7" name="圖片 6"/>
          <p:cNvPicPr>
            <a:picLocks noChangeAspect="1"/>
          </p:cNvPicPr>
          <p:nvPr/>
        </p:nvPicPr>
        <p:blipFill>
          <a:blip r:embed="rId3"/>
          <a:stretch>
            <a:fillRect/>
          </a:stretch>
        </p:blipFill>
        <p:spPr>
          <a:xfrm>
            <a:off x="3114901" y="6804365"/>
            <a:ext cx="7702835" cy="2418256"/>
          </a:xfrm>
          <a:prstGeom prst="rect">
            <a:avLst/>
          </a:prstGeom>
        </p:spPr>
      </p:pic>
      <p:sp>
        <p:nvSpPr>
          <p:cNvPr id="2" name="標題 1"/>
          <p:cNvSpPr>
            <a:spLocks noGrp="1"/>
          </p:cNvSpPr>
          <p:nvPr>
            <p:ph type="title"/>
          </p:nvPr>
        </p:nvSpPr>
        <p:spPr/>
        <p:txBody>
          <a:bodyPr/>
          <a:lstStyle/>
          <a:p>
            <a:r>
              <a:rPr lang="en-US" altLang="zh-TW" dirty="0"/>
              <a:t>Larger gradient, larger steps?</a:t>
            </a:r>
            <a:endParaRPr lang="zh-TW" altLang="en-US" dirty="0"/>
          </a:p>
        </p:txBody>
      </p:sp>
      <mc:AlternateContent xmlns:mc="http://schemas.openxmlformats.org/markup-compatibility/2006">
        <mc:Choice xmlns:a14="http://schemas.microsoft.com/office/drawing/2010/main" Requires="a14">
          <p:sp>
            <p:nvSpPr>
              <p:cNvPr id="8" name="文字方塊 7"/>
              <p:cNvSpPr txBox="1"/>
              <p:nvPr/>
            </p:nvSpPr>
            <p:spPr>
              <a:xfrm>
                <a:off x="1554980" y="5571169"/>
                <a:ext cx="3376309" cy="525208"/>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r>
                        <a:rPr lang="en-US" altLang="zh-TW" sz="3413" i="1" kern="1200">
                          <a:solidFill>
                            <a:prstClr val="black"/>
                          </a:solidFill>
                          <a:latin typeface="Cambria Math" panose="02040503050406030204" pitchFamily="18" charset="0"/>
                          <a:cs typeface="+mn-cs"/>
                        </a:rPr>
                        <m:t>𝑦</m:t>
                      </m:r>
                      <m:r>
                        <a:rPr lang="en-US" altLang="zh-TW" sz="3413" i="1" kern="1200">
                          <a:solidFill>
                            <a:prstClr val="black"/>
                          </a:solidFill>
                          <a:latin typeface="Cambria Math" panose="02040503050406030204" pitchFamily="18" charset="0"/>
                          <a:cs typeface="+mn-cs"/>
                        </a:rPr>
                        <m:t>=</m:t>
                      </m:r>
                      <m:r>
                        <a:rPr lang="en-US" altLang="zh-TW" sz="3413" i="1" kern="1200">
                          <a:solidFill>
                            <a:prstClr val="black"/>
                          </a:solidFill>
                          <a:latin typeface="Cambria Math" panose="02040503050406030204" pitchFamily="18" charset="0"/>
                          <a:cs typeface="+mn-cs"/>
                        </a:rPr>
                        <m:t>𝑎</m:t>
                      </m:r>
                      <m:sSup>
                        <m:sSupPr>
                          <m:ctrlPr>
                            <a:rPr lang="en-US" altLang="zh-TW" sz="3413" i="1" kern="1200">
                              <a:solidFill>
                                <a:prstClr val="black"/>
                              </a:solidFill>
                              <a:latin typeface="Cambria Math" panose="02040503050406030204" pitchFamily="18" charset="0"/>
                              <a:cs typeface="+mn-cs"/>
                            </a:rPr>
                          </m:ctrlPr>
                        </m:sSupPr>
                        <m:e>
                          <m:r>
                            <a:rPr lang="en-US" altLang="zh-TW" sz="3413" i="1" kern="1200">
                              <a:solidFill>
                                <a:prstClr val="black"/>
                              </a:solidFill>
                              <a:latin typeface="Cambria Math" panose="02040503050406030204" pitchFamily="18" charset="0"/>
                              <a:cs typeface="+mn-cs"/>
                            </a:rPr>
                            <m:t>𝑥</m:t>
                          </m:r>
                        </m:e>
                        <m:sup>
                          <m:r>
                            <a:rPr lang="en-US" altLang="zh-TW" sz="3413" i="1" kern="1200">
                              <a:solidFill>
                                <a:prstClr val="black"/>
                              </a:solidFill>
                              <a:latin typeface="Cambria Math" panose="02040503050406030204" pitchFamily="18" charset="0"/>
                              <a:cs typeface="+mn-cs"/>
                            </a:rPr>
                            <m:t>2</m:t>
                          </m:r>
                        </m:sup>
                      </m:sSup>
                      <m:r>
                        <a:rPr lang="en-US" altLang="zh-TW" sz="3413" i="1" kern="1200">
                          <a:solidFill>
                            <a:prstClr val="black"/>
                          </a:solidFill>
                          <a:latin typeface="Cambria Math" panose="02040503050406030204" pitchFamily="18" charset="0"/>
                          <a:cs typeface="+mn-cs"/>
                        </a:rPr>
                        <m:t>+</m:t>
                      </m:r>
                      <m:r>
                        <a:rPr lang="en-US" altLang="zh-TW" sz="3413" i="1" kern="1200">
                          <a:solidFill>
                            <a:prstClr val="black"/>
                          </a:solidFill>
                          <a:latin typeface="Cambria Math" panose="02040503050406030204" pitchFamily="18" charset="0"/>
                          <a:cs typeface="+mn-cs"/>
                        </a:rPr>
                        <m:t>𝑏𝑥</m:t>
                      </m:r>
                      <m:r>
                        <a:rPr lang="en-US" altLang="zh-TW" sz="3413" i="1" kern="1200">
                          <a:solidFill>
                            <a:prstClr val="black"/>
                          </a:solidFill>
                          <a:latin typeface="Cambria Math" panose="02040503050406030204" pitchFamily="18" charset="0"/>
                          <a:cs typeface="+mn-cs"/>
                        </a:rPr>
                        <m:t>+</m:t>
                      </m:r>
                      <m:r>
                        <a:rPr lang="en-US" altLang="zh-TW" sz="3413" i="1" kern="1200">
                          <a:solidFill>
                            <a:prstClr val="black"/>
                          </a:solidFill>
                          <a:latin typeface="Cambria Math" panose="02040503050406030204" pitchFamily="18" charset="0"/>
                          <a:cs typeface="+mn-cs"/>
                        </a:rPr>
                        <m:t>𝑐</m:t>
                      </m:r>
                    </m:oMath>
                  </m:oMathPara>
                </a14:m>
                <a:endParaRPr lang="zh-TW" altLang="en-US" sz="3413" kern="1200" dirty="0">
                  <a:solidFill>
                    <a:prstClr val="black"/>
                  </a:solidFill>
                  <a:latin typeface="Calibri" panose="020F0502020204030204"/>
                  <a:cs typeface="+mn-cs"/>
                </a:endParaRPr>
              </a:p>
            </p:txBody>
          </p:sp>
        </mc:Choice>
        <mc:Fallback>
          <p:sp>
            <p:nvSpPr>
              <p:cNvPr id="8" name="文字方塊 7"/>
              <p:cNvSpPr txBox="1">
                <a:spLocks noRot="1" noChangeAspect="1" noMove="1" noResize="1" noEditPoints="1" noAdjustHandles="1" noChangeArrowheads="1" noChangeShapeType="1" noTextEdit="1"/>
              </p:cNvSpPr>
              <p:nvPr/>
            </p:nvSpPr>
            <p:spPr>
              <a:xfrm>
                <a:off x="1554980" y="5571169"/>
                <a:ext cx="3376309" cy="52520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字方塊 8"/>
              <p:cNvSpPr txBox="1"/>
              <p:nvPr/>
            </p:nvSpPr>
            <p:spPr>
              <a:xfrm>
                <a:off x="1501149" y="7858667"/>
                <a:ext cx="3228191" cy="1168590"/>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d>
                        <m:dPr>
                          <m:begChr m:val="|"/>
                          <m:endChr m:val="|"/>
                          <m:ctrlPr>
                            <a:rPr lang="en-US" altLang="zh-TW" sz="3413" i="1" kern="1200">
                              <a:solidFill>
                                <a:prstClr val="black"/>
                              </a:solidFill>
                              <a:latin typeface="Cambria Math" panose="02040503050406030204" pitchFamily="18" charset="0"/>
                              <a:cs typeface="+mn-cs"/>
                            </a:rPr>
                          </m:ctrlPr>
                        </m:dPr>
                        <m:e>
                          <m:f>
                            <m:fPr>
                              <m:ctrlPr>
                                <a:rPr lang="en-US" altLang="zh-TW" sz="3413" i="1" kern="1200">
                                  <a:solidFill>
                                    <a:prstClr val="black"/>
                                  </a:solidFill>
                                  <a:latin typeface="Cambria Math" panose="02040503050406030204" pitchFamily="18" charset="0"/>
                                  <a:cs typeface="+mn-cs"/>
                                </a:rPr>
                              </m:ctrlPr>
                            </m:fPr>
                            <m:num>
                              <m:r>
                                <a:rPr lang="zh-TW" altLang="en-US" sz="3413" i="1" kern="1200">
                                  <a:solidFill>
                                    <a:prstClr val="black"/>
                                  </a:solidFill>
                                  <a:latin typeface="Cambria Math" panose="02040503050406030204" pitchFamily="18" charset="0"/>
                                  <a:cs typeface="+mn-cs"/>
                                </a:rPr>
                                <m:t>𝜕</m:t>
                              </m:r>
                              <m:r>
                                <a:rPr lang="en-US" altLang="zh-TW" sz="3413" i="1" kern="1200">
                                  <a:solidFill>
                                    <a:prstClr val="black"/>
                                  </a:solidFill>
                                  <a:latin typeface="Cambria Math" panose="02040503050406030204" pitchFamily="18" charset="0"/>
                                  <a:cs typeface="+mn-cs"/>
                                </a:rPr>
                                <m:t>𝑦</m:t>
                              </m:r>
                            </m:num>
                            <m:den>
                              <m:r>
                                <a:rPr lang="zh-TW" altLang="en-US" sz="3413" i="1" kern="1200">
                                  <a:solidFill>
                                    <a:prstClr val="black"/>
                                  </a:solidFill>
                                  <a:latin typeface="Cambria Math" panose="02040503050406030204" pitchFamily="18" charset="0"/>
                                  <a:cs typeface="+mn-cs"/>
                                </a:rPr>
                                <m:t>𝜕</m:t>
                              </m:r>
                              <m:r>
                                <a:rPr lang="en-US" altLang="zh-TW" sz="3413" i="1" kern="1200">
                                  <a:solidFill>
                                    <a:prstClr val="black"/>
                                  </a:solidFill>
                                  <a:latin typeface="Cambria Math" panose="02040503050406030204" pitchFamily="18" charset="0"/>
                                  <a:cs typeface="+mn-cs"/>
                                </a:rPr>
                                <m:t>𝑥</m:t>
                              </m:r>
                            </m:den>
                          </m:f>
                        </m:e>
                      </m:d>
                      <m:r>
                        <a:rPr lang="en-US" altLang="zh-TW" sz="3413" i="1" kern="1200">
                          <a:solidFill>
                            <a:prstClr val="black"/>
                          </a:solidFill>
                          <a:latin typeface="Cambria Math" panose="02040503050406030204" pitchFamily="18" charset="0"/>
                          <a:cs typeface="+mn-cs"/>
                        </a:rPr>
                        <m:t>=</m:t>
                      </m:r>
                      <m:r>
                        <a:rPr lang="en-US" altLang="zh-TW" sz="3413" i="1" kern="1200">
                          <a:solidFill>
                            <a:prstClr val="black"/>
                          </a:solidFill>
                          <a:latin typeface="Cambria Math" panose="02040503050406030204" pitchFamily="18" charset="0"/>
                          <a:cs typeface="+mn-cs"/>
                        </a:rPr>
                        <m:t>|</m:t>
                      </m:r>
                      <m:r>
                        <a:rPr lang="en-US" altLang="zh-TW" sz="3413" i="1" kern="1200">
                          <a:solidFill>
                            <a:prstClr val="black"/>
                          </a:solidFill>
                          <a:latin typeface="Cambria Math" panose="02040503050406030204" pitchFamily="18" charset="0"/>
                          <a:cs typeface="+mn-cs"/>
                        </a:rPr>
                        <m:t>2</m:t>
                      </m:r>
                      <m:r>
                        <a:rPr lang="en-US" altLang="zh-TW" sz="3413" i="1" kern="1200">
                          <a:solidFill>
                            <a:prstClr val="black"/>
                          </a:solidFill>
                          <a:latin typeface="Cambria Math" panose="02040503050406030204" pitchFamily="18" charset="0"/>
                          <a:cs typeface="+mn-cs"/>
                        </a:rPr>
                        <m:t>𝑎𝑥</m:t>
                      </m:r>
                      <m:r>
                        <a:rPr lang="en-US" altLang="zh-TW" sz="3413" i="1" kern="1200">
                          <a:solidFill>
                            <a:prstClr val="black"/>
                          </a:solidFill>
                          <a:latin typeface="Cambria Math" panose="02040503050406030204" pitchFamily="18" charset="0"/>
                          <a:cs typeface="+mn-cs"/>
                        </a:rPr>
                        <m:t>+</m:t>
                      </m:r>
                      <m:r>
                        <a:rPr lang="en-US" altLang="zh-TW" sz="3413" i="1" kern="1200">
                          <a:solidFill>
                            <a:prstClr val="black"/>
                          </a:solidFill>
                          <a:latin typeface="Cambria Math" panose="02040503050406030204" pitchFamily="18" charset="0"/>
                          <a:cs typeface="+mn-cs"/>
                        </a:rPr>
                        <m:t>𝑏</m:t>
                      </m:r>
                      <m:r>
                        <a:rPr lang="en-US" altLang="zh-TW" sz="3413" i="1" kern="1200">
                          <a:solidFill>
                            <a:prstClr val="black"/>
                          </a:solidFill>
                          <a:latin typeface="Cambria Math" panose="02040503050406030204" pitchFamily="18" charset="0"/>
                          <a:cs typeface="+mn-cs"/>
                        </a:rPr>
                        <m:t>|</m:t>
                      </m:r>
                    </m:oMath>
                  </m:oMathPara>
                </a14:m>
                <a:endParaRPr lang="zh-TW" altLang="en-US" sz="3413" kern="1200" dirty="0">
                  <a:solidFill>
                    <a:prstClr val="black"/>
                  </a:solidFill>
                  <a:latin typeface="Calibri" panose="020F0502020204030204"/>
                  <a:cs typeface="+mn-cs"/>
                </a:endParaRPr>
              </a:p>
            </p:txBody>
          </p:sp>
        </mc:Choice>
        <mc:Fallback>
          <p:sp>
            <p:nvSpPr>
              <p:cNvPr id="9" name="文字方塊 8"/>
              <p:cNvSpPr txBox="1">
                <a:spLocks noRot="1" noChangeAspect="1" noMove="1" noResize="1" noEditPoints="1" noAdjustHandles="1" noChangeArrowheads="1" noChangeShapeType="1" noTextEdit="1"/>
              </p:cNvSpPr>
              <p:nvPr/>
            </p:nvSpPr>
            <p:spPr>
              <a:xfrm>
                <a:off x="1501149" y="7858667"/>
                <a:ext cx="3228191" cy="1168590"/>
              </a:xfrm>
              <a:prstGeom prst="rect">
                <a:avLst/>
              </a:prstGeom>
              <a:blipFill>
                <a:blip r:embed="rId5"/>
                <a:stretch>
                  <a:fillRect/>
                </a:stretch>
              </a:blipFill>
            </p:spPr>
            <p:txBody>
              <a:bodyPr/>
              <a:lstStyle/>
              <a:p>
                <a:r>
                  <a:rPr lang="zh-CN" altLang="en-US">
                    <a:noFill/>
                  </a:rPr>
                  <a:t> </a:t>
                </a:r>
              </a:p>
            </p:txBody>
          </p:sp>
        </mc:Fallback>
      </mc:AlternateContent>
      <p:cxnSp>
        <p:nvCxnSpPr>
          <p:cNvPr id="11" name="直線單箭頭接點 10"/>
          <p:cNvCxnSpPr/>
          <p:nvPr/>
        </p:nvCxnSpPr>
        <p:spPr>
          <a:xfrm>
            <a:off x="3203375" y="2108407"/>
            <a:ext cx="1134736" cy="204153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a:off x="4349077" y="4186564"/>
            <a:ext cx="851277" cy="119339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p:nvPr/>
        </p:nvCxnSpPr>
        <p:spPr>
          <a:xfrm>
            <a:off x="5251227" y="5401276"/>
            <a:ext cx="464622" cy="43252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 name="橢圓 18"/>
          <p:cNvSpPr/>
          <p:nvPr/>
        </p:nvSpPr>
        <p:spPr>
          <a:xfrm>
            <a:off x="9489542" y="4367858"/>
            <a:ext cx="234513" cy="2345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mc:AlternateContent xmlns:mc="http://schemas.openxmlformats.org/markup-compatibility/2006">
        <mc:Choice xmlns:a14="http://schemas.microsoft.com/office/drawing/2010/main" Requires="a14">
          <p:sp>
            <p:nvSpPr>
              <p:cNvPr id="23" name="文字方塊 22"/>
              <p:cNvSpPr txBox="1"/>
              <p:nvPr/>
            </p:nvSpPr>
            <p:spPr>
              <a:xfrm>
                <a:off x="9638759" y="4493560"/>
                <a:ext cx="530017" cy="525208"/>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413" i="1" kern="1200">
                              <a:solidFill>
                                <a:prstClr val="black"/>
                              </a:solidFill>
                              <a:latin typeface="Cambria Math" panose="02040503050406030204" pitchFamily="18" charset="0"/>
                              <a:cs typeface="+mn-cs"/>
                            </a:rPr>
                          </m:ctrlPr>
                        </m:sSubPr>
                        <m:e>
                          <m:r>
                            <a:rPr lang="en-US" altLang="zh-TW" sz="3413" i="1" kern="1200">
                              <a:solidFill>
                                <a:prstClr val="black"/>
                              </a:solidFill>
                              <a:latin typeface="Cambria Math" panose="02040503050406030204" pitchFamily="18" charset="0"/>
                              <a:cs typeface="+mn-cs"/>
                            </a:rPr>
                            <m:t>𝑥</m:t>
                          </m:r>
                        </m:e>
                        <m:sub>
                          <m:r>
                            <a:rPr lang="en-US" altLang="zh-TW" sz="3413" i="1" kern="1200">
                              <a:solidFill>
                                <a:prstClr val="black"/>
                              </a:solidFill>
                              <a:latin typeface="Cambria Math" panose="02040503050406030204" pitchFamily="18" charset="0"/>
                              <a:cs typeface="+mn-cs"/>
                            </a:rPr>
                            <m:t>0</m:t>
                          </m:r>
                        </m:sub>
                      </m:sSub>
                    </m:oMath>
                  </m:oMathPara>
                </a14:m>
                <a:endParaRPr lang="zh-TW" altLang="en-US" sz="3413" kern="1200" dirty="0">
                  <a:solidFill>
                    <a:prstClr val="black"/>
                  </a:solidFill>
                  <a:latin typeface="Calibri" panose="020F0502020204030204"/>
                  <a:cs typeface="+mn-cs"/>
                </a:endParaRPr>
              </a:p>
            </p:txBody>
          </p:sp>
        </mc:Choice>
        <mc:Fallback>
          <p:sp>
            <p:nvSpPr>
              <p:cNvPr id="23" name="文字方塊 22"/>
              <p:cNvSpPr txBox="1">
                <a:spLocks noRot="1" noChangeAspect="1" noMove="1" noResize="1" noEditPoints="1" noAdjustHandles="1" noChangeArrowheads="1" noChangeShapeType="1" noTextEdit="1"/>
              </p:cNvSpPr>
              <p:nvPr/>
            </p:nvSpPr>
            <p:spPr>
              <a:xfrm>
                <a:off x="9638759" y="4493560"/>
                <a:ext cx="530017" cy="52520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文字方塊 23"/>
              <p:cNvSpPr txBox="1"/>
              <p:nvPr/>
            </p:nvSpPr>
            <p:spPr>
              <a:xfrm>
                <a:off x="6882607" y="3241672"/>
                <a:ext cx="2738913" cy="997517"/>
              </a:xfrm>
              <a:prstGeom prst="rect">
                <a:avLst/>
              </a:prstGeom>
              <a:noFill/>
            </p:spPr>
            <p:txBody>
              <a:bodyPr wrap="squar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r>
                        <a:rPr lang="en-US" altLang="zh-TW" sz="3413" i="1" kern="1200">
                          <a:solidFill>
                            <a:prstClr val="black"/>
                          </a:solidFill>
                          <a:latin typeface="Cambria Math" panose="02040503050406030204" pitchFamily="18" charset="0"/>
                          <a:cs typeface="+mn-cs"/>
                        </a:rPr>
                        <m:t>|</m:t>
                      </m:r>
                      <m:sSub>
                        <m:sSubPr>
                          <m:ctrlPr>
                            <a:rPr lang="en-US" altLang="zh-TW" sz="3413" i="1" kern="1200">
                              <a:solidFill>
                                <a:prstClr val="black"/>
                              </a:solidFill>
                              <a:latin typeface="Cambria Math" panose="02040503050406030204" pitchFamily="18" charset="0"/>
                              <a:cs typeface="+mn-cs"/>
                            </a:rPr>
                          </m:ctrlPr>
                        </m:sSubPr>
                        <m:e>
                          <m:r>
                            <a:rPr lang="en-US" altLang="zh-TW" sz="3413" i="1" kern="1200">
                              <a:solidFill>
                                <a:prstClr val="black"/>
                              </a:solidFill>
                              <a:latin typeface="Cambria Math" panose="02040503050406030204" pitchFamily="18" charset="0"/>
                              <a:cs typeface="+mn-cs"/>
                            </a:rPr>
                            <m:t>𝑥</m:t>
                          </m:r>
                        </m:e>
                        <m:sub>
                          <m:r>
                            <a:rPr lang="en-US" altLang="zh-TW" sz="3413" i="1" kern="1200">
                              <a:solidFill>
                                <a:prstClr val="black"/>
                              </a:solidFill>
                              <a:latin typeface="Cambria Math" panose="02040503050406030204" pitchFamily="18" charset="0"/>
                              <a:cs typeface="+mn-cs"/>
                            </a:rPr>
                            <m:t>0</m:t>
                          </m:r>
                        </m:sub>
                      </m:sSub>
                      <m:r>
                        <a:rPr lang="en-US" altLang="zh-TW" sz="3413" kern="1200">
                          <a:solidFill>
                            <a:prstClr val="black"/>
                          </a:solidFill>
                          <a:latin typeface="Cambria Math" panose="02040503050406030204" pitchFamily="18" charset="0"/>
                          <a:cs typeface="+mn-cs"/>
                        </a:rPr>
                        <m:t>+</m:t>
                      </m:r>
                      <m:f>
                        <m:fPr>
                          <m:ctrlPr>
                            <a:rPr lang="en-US" altLang="zh-TW" sz="3413" i="1" kern="1200">
                              <a:solidFill>
                                <a:prstClr val="black"/>
                              </a:solidFill>
                              <a:latin typeface="Cambria Math" panose="02040503050406030204" pitchFamily="18" charset="0"/>
                              <a:cs typeface="+mn-cs"/>
                            </a:rPr>
                          </m:ctrlPr>
                        </m:fPr>
                        <m:num>
                          <m:r>
                            <a:rPr lang="en-US" altLang="zh-TW" sz="3413" i="1" kern="1200">
                              <a:solidFill>
                                <a:prstClr val="black"/>
                              </a:solidFill>
                              <a:latin typeface="Cambria Math" panose="02040503050406030204" pitchFamily="18" charset="0"/>
                              <a:cs typeface="+mn-cs"/>
                            </a:rPr>
                            <m:t>𝑏</m:t>
                          </m:r>
                        </m:num>
                        <m:den>
                          <m:r>
                            <a:rPr lang="en-US" altLang="zh-TW" sz="3413" i="1" kern="1200">
                              <a:solidFill>
                                <a:prstClr val="black"/>
                              </a:solidFill>
                              <a:latin typeface="Cambria Math" panose="02040503050406030204" pitchFamily="18" charset="0"/>
                              <a:cs typeface="+mn-cs"/>
                            </a:rPr>
                            <m:t>2</m:t>
                          </m:r>
                          <m:r>
                            <a:rPr lang="en-US" altLang="zh-TW" sz="3413" i="1" kern="1200">
                              <a:solidFill>
                                <a:prstClr val="black"/>
                              </a:solidFill>
                              <a:latin typeface="Cambria Math" panose="02040503050406030204" pitchFamily="18" charset="0"/>
                              <a:cs typeface="+mn-cs"/>
                            </a:rPr>
                            <m:t>𝑎</m:t>
                          </m:r>
                        </m:den>
                      </m:f>
                      <m:r>
                        <a:rPr lang="en-US" altLang="zh-TW" sz="3413" i="1" kern="1200">
                          <a:solidFill>
                            <a:prstClr val="black"/>
                          </a:solidFill>
                          <a:latin typeface="Cambria Math" panose="02040503050406030204" pitchFamily="18" charset="0"/>
                          <a:cs typeface="+mn-cs"/>
                        </a:rPr>
                        <m:t>|</m:t>
                      </m:r>
                    </m:oMath>
                  </m:oMathPara>
                </a14:m>
                <a:endParaRPr lang="zh-TW" altLang="en-US" sz="3413" kern="1200" dirty="0">
                  <a:solidFill>
                    <a:prstClr val="black"/>
                  </a:solidFill>
                  <a:latin typeface="Calibri" panose="020F0502020204030204"/>
                  <a:cs typeface="+mn-cs"/>
                </a:endParaRPr>
              </a:p>
            </p:txBody>
          </p:sp>
        </mc:Choice>
        <mc:Fallback>
          <p:sp>
            <p:nvSpPr>
              <p:cNvPr id="24" name="文字方塊 23"/>
              <p:cNvSpPr txBox="1">
                <a:spLocks noRot="1" noChangeAspect="1" noMove="1" noResize="1" noEditPoints="1" noAdjustHandles="1" noChangeArrowheads="1" noChangeShapeType="1" noTextEdit="1"/>
              </p:cNvSpPr>
              <p:nvPr/>
            </p:nvSpPr>
            <p:spPr>
              <a:xfrm>
                <a:off x="6882607" y="3241672"/>
                <a:ext cx="2738913" cy="997517"/>
              </a:xfrm>
              <a:prstGeom prst="rect">
                <a:avLst/>
              </a:prstGeom>
              <a:blipFill>
                <a:blip r:embed="rId7"/>
                <a:stretch>
                  <a:fillRect/>
                </a:stretch>
              </a:blipFill>
            </p:spPr>
            <p:txBody>
              <a:bodyPr/>
              <a:lstStyle/>
              <a:p>
                <a:r>
                  <a:rPr lang="zh-CN" altLang="en-US">
                    <a:noFill/>
                  </a:rPr>
                  <a:t> </a:t>
                </a:r>
              </a:p>
            </p:txBody>
          </p:sp>
        </mc:Fallback>
      </mc:AlternateContent>
      <p:cxnSp>
        <p:nvCxnSpPr>
          <p:cNvPr id="26" name="直線單箭頭接點 25"/>
          <p:cNvCxnSpPr/>
          <p:nvPr/>
        </p:nvCxnSpPr>
        <p:spPr>
          <a:xfrm>
            <a:off x="6947814" y="4485114"/>
            <a:ext cx="2499090"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橢圓 28"/>
          <p:cNvSpPr/>
          <p:nvPr/>
        </p:nvSpPr>
        <p:spPr>
          <a:xfrm>
            <a:off x="9596157" y="7806465"/>
            <a:ext cx="234513" cy="2345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mc:AlternateContent xmlns:mc="http://schemas.openxmlformats.org/markup-compatibility/2006">
        <mc:Choice xmlns:a14="http://schemas.microsoft.com/office/drawing/2010/main" Requires="a14">
          <p:sp>
            <p:nvSpPr>
              <p:cNvPr id="30" name="文字方塊 29"/>
              <p:cNvSpPr txBox="1"/>
              <p:nvPr/>
            </p:nvSpPr>
            <p:spPr>
              <a:xfrm>
                <a:off x="9745375" y="7932167"/>
                <a:ext cx="530017" cy="525208"/>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413" i="1" kern="1200">
                              <a:solidFill>
                                <a:prstClr val="black"/>
                              </a:solidFill>
                              <a:latin typeface="Cambria Math" panose="02040503050406030204" pitchFamily="18" charset="0"/>
                              <a:cs typeface="+mn-cs"/>
                            </a:rPr>
                          </m:ctrlPr>
                        </m:sSubPr>
                        <m:e>
                          <m:r>
                            <a:rPr lang="en-US" altLang="zh-TW" sz="3413" i="1" kern="1200">
                              <a:solidFill>
                                <a:prstClr val="black"/>
                              </a:solidFill>
                              <a:latin typeface="Cambria Math" panose="02040503050406030204" pitchFamily="18" charset="0"/>
                              <a:cs typeface="+mn-cs"/>
                            </a:rPr>
                            <m:t>𝑥</m:t>
                          </m:r>
                        </m:e>
                        <m:sub>
                          <m:r>
                            <a:rPr lang="en-US" altLang="zh-TW" sz="3413" i="1" kern="1200">
                              <a:solidFill>
                                <a:prstClr val="black"/>
                              </a:solidFill>
                              <a:latin typeface="Cambria Math" panose="02040503050406030204" pitchFamily="18" charset="0"/>
                              <a:cs typeface="+mn-cs"/>
                            </a:rPr>
                            <m:t>0</m:t>
                          </m:r>
                        </m:sub>
                      </m:sSub>
                    </m:oMath>
                  </m:oMathPara>
                </a14:m>
                <a:endParaRPr lang="zh-TW" altLang="en-US" sz="3413" kern="1200" dirty="0">
                  <a:solidFill>
                    <a:prstClr val="black"/>
                  </a:solidFill>
                  <a:latin typeface="Calibri" panose="020F0502020204030204"/>
                  <a:cs typeface="+mn-cs"/>
                </a:endParaRPr>
              </a:p>
            </p:txBody>
          </p:sp>
        </mc:Choice>
        <mc:Fallback>
          <p:sp>
            <p:nvSpPr>
              <p:cNvPr id="30" name="文字方塊 29"/>
              <p:cNvSpPr txBox="1">
                <a:spLocks noRot="1" noChangeAspect="1" noMove="1" noResize="1" noEditPoints="1" noAdjustHandles="1" noChangeArrowheads="1" noChangeShapeType="1" noTextEdit="1"/>
              </p:cNvSpPr>
              <p:nvPr/>
            </p:nvSpPr>
            <p:spPr>
              <a:xfrm>
                <a:off x="9745375" y="7932167"/>
                <a:ext cx="530017" cy="525208"/>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文字方塊 30"/>
              <p:cNvSpPr txBox="1"/>
              <p:nvPr/>
            </p:nvSpPr>
            <p:spPr>
              <a:xfrm>
                <a:off x="7056025" y="7159328"/>
                <a:ext cx="2069092" cy="525208"/>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r>
                        <a:rPr lang="en-US" altLang="zh-TW" sz="3413" i="1" kern="1200">
                          <a:solidFill>
                            <a:prstClr val="black"/>
                          </a:solidFill>
                          <a:latin typeface="Cambria Math" panose="02040503050406030204" pitchFamily="18" charset="0"/>
                          <a:cs typeface="+mn-cs"/>
                        </a:rPr>
                        <m:t>|</m:t>
                      </m:r>
                      <m:r>
                        <a:rPr lang="en-US" altLang="zh-TW" sz="3413" i="1" kern="1200">
                          <a:solidFill>
                            <a:prstClr val="black"/>
                          </a:solidFill>
                          <a:latin typeface="Cambria Math" panose="02040503050406030204" pitchFamily="18" charset="0"/>
                          <a:cs typeface="+mn-cs"/>
                        </a:rPr>
                        <m:t>2</m:t>
                      </m:r>
                      <m:r>
                        <a:rPr lang="en-US" altLang="zh-TW" sz="3413" i="1" kern="1200">
                          <a:solidFill>
                            <a:prstClr val="black"/>
                          </a:solidFill>
                          <a:latin typeface="Cambria Math" panose="02040503050406030204" pitchFamily="18" charset="0"/>
                          <a:cs typeface="+mn-cs"/>
                        </a:rPr>
                        <m:t>𝑎</m:t>
                      </m:r>
                      <m:sSub>
                        <m:sSubPr>
                          <m:ctrlPr>
                            <a:rPr lang="en-US" altLang="zh-TW" sz="3413" i="1" kern="1200">
                              <a:solidFill>
                                <a:prstClr val="black"/>
                              </a:solidFill>
                              <a:latin typeface="Cambria Math" panose="02040503050406030204" pitchFamily="18" charset="0"/>
                              <a:cs typeface="+mn-cs"/>
                            </a:rPr>
                          </m:ctrlPr>
                        </m:sSubPr>
                        <m:e>
                          <m:r>
                            <a:rPr lang="en-US" altLang="zh-TW" sz="3413" i="1" kern="1200">
                              <a:solidFill>
                                <a:prstClr val="black"/>
                              </a:solidFill>
                              <a:latin typeface="Cambria Math" panose="02040503050406030204" pitchFamily="18" charset="0"/>
                              <a:cs typeface="+mn-cs"/>
                            </a:rPr>
                            <m:t>𝑥</m:t>
                          </m:r>
                        </m:e>
                        <m:sub>
                          <m:r>
                            <a:rPr lang="en-US" altLang="zh-TW" sz="3413" i="1" kern="1200">
                              <a:solidFill>
                                <a:prstClr val="black"/>
                              </a:solidFill>
                              <a:latin typeface="Cambria Math" panose="02040503050406030204" pitchFamily="18" charset="0"/>
                              <a:cs typeface="+mn-cs"/>
                            </a:rPr>
                            <m:t>0</m:t>
                          </m:r>
                        </m:sub>
                      </m:sSub>
                      <m:r>
                        <a:rPr lang="en-US" altLang="zh-TW" sz="3413" i="1" kern="1200">
                          <a:solidFill>
                            <a:prstClr val="black"/>
                          </a:solidFill>
                          <a:latin typeface="Cambria Math" panose="02040503050406030204" pitchFamily="18" charset="0"/>
                          <a:cs typeface="+mn-cs"/>
                        </a:rPr>
                        <m:t>+</m:t>
                      </m:r>
                      <m:r>
                        <a:rPr lang="en-US" altLang="zh-TW" sz="3413" i="1" kern="1200">
                          <a:solidFill>
                            <a:prstClr val="black"/>
                          </a:solidFill>
                          <a:latin typeface="Cambria Math" panose="02040503050406030204" pitchFamily="18" charset="0"/>
                          <a:cs typeface="+mn-cs"/>
                        </a:rPr>
                        <m:t>𝑏</m:t>
                      </m:r>
                      <m:r>
                        <a:rPr lang="en-US" altLang="zh-TW" sz="3413" i="1" kern="1200">
                          <a:solidFill>
                            <a:prstClr val="black"/>
                          </a:solidFill>
                          <a:latin typeface="Cambria Math" panose="02040503050406030204" pitchFamily="18" charset="0"/>
                          <a:cs typeface="+mn-cs"/>
                        </a:rPr>
                        <m:t>|</m:t>
                      </m:r>
                    </m:oMath>
                  </m:oMathPara>
                </a14:m>
                <a:endParaRPr lang="zh-TW" altLang="en-US" sz="3413" kern="1200" dirty="0">
                  <a:solidFill>
                    <a:prstClr val="black"/>
                  </a:solidFill>
                  <a:latin typeface="Calibri" panose="020F0502020204030204"/>
                  <a:cs typeface="+mn-cs"/>
                </a:endParaRPr>
              </a:p>
            </p:txBody>
          </p:sp>
        </mc:Choice>
        <mc:Fallback>
          <p:sp>
            <p:nvSpPr>
              <p:cNvPr id="31" name="文字方塊 30"/>
              <p:cNvSpPr txBox="1">
                <a:spLocks noRot="1" noChangeAspect="1" noMove="1" noResize="1" noEditPoints="1" noAdjustHandles="1" noChangeArrowheads="1" noChangeShapeType="1" noTextEdit="1"/>
              </p:cNvSpPr>
              <p:nvPr/>
            </p:nvSpPr>
            <p:spPr>
              <a:xfrm>
                <a:off x="7056025" y="7159328"/>
                <a:ext cx="2069092" cy="525208"/>
              </a:xfrm>
              <a:prstGeom prst="rect">
                <a:avLst/>
              </a:prstGeom>
              <a:blipFill>
                <a:blip r:embed="rId9"/>
                <a:stretch>
                  <a:fillRect/>
                </a:stretch>
              </a:blipFill>
            </p:spPr>
            <p:txBody>
              <a:bodyPr/>
              <a:lstStyle/>
              <a:p>
                <a:r>
                  <a:rPr lang="zh-CN" altLang="en-US">
                    <a:noFill/>
                  </a:rPr>
                  <a:t> </a:t>
                </a:r>
              </a:p>
            </p:txBody>
          </p:sp>
        </mc:Fallback>
      </mc:AlternateContent>
      <p:cxnSp>
        <p:nvCxnSpPr>
          <p:cNvPr id="32" name="直線單箭頭接點 31"/>
          <p:cNvCxnSpPr>
            <a:stCxn id="29" idx="1"/>
            <a:endCxn id="31" idx="3"/>
          </p:cNvCxnSpPr>
          <p:nvPr/>
        </p:nvCxnSpPr>
        <p:spPr>
          <a:xfrm flipH="1" flipV="1">
            <a:off x="9126838" y="7421964"/>
            <a:ext cx="503664" cy="418846"/>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6" name="文字方塊 35"/>
          <p:cNvSpPr txBox="1"/>
          <p:nvPr/>
        </p:nvSpPr>
        <p:spPr>
          <a:xfrm>
            <a:off x="6966320" y="2617362"/>
            <a:ext cx="1925090" cy="617541"/>
          </a:xfrm>
          <a:prstGeom prst="rect">
            <a:avLst/>
          </a:prstGeom>
          <a:noFill/>
        </p:spPr>
        <p:txBody>
          <a:bodyPr wrap="square" rtlCol="0">
            <a:spAutoFit/>
          </a:bodyPr>
          <a:lstStyle/>
          <a:p>
            <a:pPr algn="l" defTabSz="650230" hangingPunct="1"/>
            <a:r>
              <a:rPr lang="en-US" altLang="zh-TW" sz="3413" kern="1200" dirty="0">
                <a:solidFill>
                  <a:srgbClr val="FF0000"/>
                </a:solidFill>
                <a:latin typeface="Calibri" panose="020F0502020204030204"/>
                <a:cs typeface="+mn-cs"/>
              </a:rPr>
              <a:t>Best step:</a:t>
            </a:r>
            <a:endParaRPr lang="zh-TW" altLang="en-US" sz="3413" kern="1200" dirty="0">
              <a:solidFill>
                <a:srgbClr val="FF0000"/>
              </a:solidFill>
              <a:latin typeface="Calibri" panose="020F0502020204030204"/>
              <a:cs typeface="+mn-cs"/>
            </a:endParaRPr>
          </a:p>
        </p:txBody>
      </p:sp>
      <mc:AlternateContent xmlns:mc="http://schemas.openxmlformats.org/markup-compatibility/2006">
        <mc:Choice xmlns:a14="http://schemas.microsoft.com/office/drawing/2010/main" Requires="a14">
          <p:sp>
            <p:nvSpPr>
              <p:cNvPr id="28" name="文字方塊 27"/>
              <p:cNvSpPr txBox="1"/>
              <p:nvPr/>
            </p:nvSpPr>
            <p:spPr>
              <a:xfrm>
                <a:off x="5883831" y="5195381"/>
                <a:ext cx="995785" cy="997517"/>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r>
                        <a:rPr lang="en-US" altLang="zh-TW" sz="3413" kern="1200">
                          <a:solidFill>
                            <a:prstClr val="black"/>
                          </a:solidFill>
                          <a:latin typeface="Cambria Math" panose="02040503050406030204" pitchFamily="18" charset="0"/>
                          <a:cs typeface="+mn-cs"/>
                        </a:rPr>
                        <m:t>−</m:t>
                      </m:r>
                      <m:f>
                        <m:fPr>
                          <m:ctrlPr>
                            <a:rPr lang="en-US" altLang="zh-TW" sz="3413" i="1" kern="1200">
                              <a:solidFill>
                                <a:prstClr val="black"/>
                              </a:solidFill>
                              <a:latin typeface="Cambria Math" panose="02040503050406030204" pitchFamily="18" charset="0"/>
                              <a:cs typeface="+mn-cs"/>
                            </a:rPr>
                          </m:ctrlPr>
                        </m:fPr>
                        <m:num>
                          <m:r>
                            <a:rPr lang="en-US" altLang="zh-TW" sz="3413" i="1" kern="1200">
                              <a:solidFill>
                                <a:prstClr val="black"/>
                              </a:solidFill>
                              <a:latin typeface="Cambria Math" panose="02040503050406030204" pitchFamily="18" charset="0"/>
                              <a:cs typeface="+mn-cs"/>
                            </a:rPr>
                            <m:t>𝑏</m:t>
                          </m:r>
                        </m:num>
                        <m:den>
                          <m:r>
                            <a:rPr lang="en-US" altLang="zh-TW" sz="3413" i="1" kern="1200">
                              <a:solidFill>
                                <a:prstClr val="black"/>
                              </a:solidFill>
                              <a:latin typeface="Cambria Math" panose="02040503050406030204" pitchFamily="18" charset="0"/>
                              <a:cs typeface="+mn-cs"/>
                            </a:rPr>
                            <m:t>2</m:t>
                          </m:r>
                          <m:r>
                            <a:rPr lang="en-US" altLang="zh-TW" sz="3413" i="1" kern="1200">
                              <a:solidFill>
                                <a:prstClr val="black"/>
                              </a:solidFill>
                              <a:latin typeface="Cambria Math" panose="02040503050406030204" pitchFamily="18" charset="0"/>
                              <a:cs typeface="+mn-cs"/>
                            </a:rPr>
                            <m:t>𝑎</m:t>
                          </m:r>
                        </m:den>
                      </m:f>
                    </m:oMath>
                  </m:oMathPara>
                </a14:m>
                <a:endParaRPr lang="zh-TW" altLang="en-US" sz="3413" kern="1200" dirty="0">
                  <a:solidFill>
                    <a:prstClr val="black"/>
                  </a:solidFill>
                  <a:latin typeface="Calibri" panose="020F0502020204030204"/>
                  <a:cs typeface="+mn-cs"/>
                </a:endParaRPr>
              </a:p>
            </p:txBody>
          </p:sp>
        </mc:Choice>
        <mc:Fallback>
          <p:sp>
            <p:nvSpPr>
              <p:cNvPr id="28" name="文字方塊 27"/>
              <p:cNvSpPr txBox="1">
                <a:spLocks noRot="1" noChangeAspect="1" noMove="1" noResize="1" noEditPoints="1" noAdjustHandles="1" noChangeArrowheads="1" noChangeShapeType="1" noTextEdit="1"/>
              </p:cNvSpPr>
              <p:nvPr/>
            </p:nvSpPr>
            <p:spPr>
              <a:xfrm>
                <a:off x="5883831" y="5195381"/>
                <a:ext cx="995785" cy="997517"/>
              </a:xfrm>
              <a:prstGeom prst="rect">
                <a:avLst/>
              </a:prstGeom>
              <a:blipFill>
                <a:blip r:embed="rId10"/>
                <a:stretch>
                  <a:fillRect/>
                </a:stretch>
              </a:blipFill>
            </p:spPr>
            <p:txBody>
              <a:bodyPr/>
              <a:lstStyle/>
              <a:p>
                <a:r>
                  <a:rPr lang="zh-CN" altLang="en-US">
                    <a:noFill/>
                  </a:rPr>
                  <a:t> </a:t>
                </a:r>
              </a:p>
            </p:txBody>
          </p:sp>
        </mc:Fallback>
      </mc:AlternateContent>
      <p:sp>
        <p:nvSpPr>
          <p:cNvPr id="33" name="橢圓 32"/>
          <p:cNvSpPr/>
          <p:nvPr/>
        </p:nvSpPr>
        <p:spPr>
          <a:xfrm>
            <a:off x="6821511" y="6339307"/>
            <a:ext cx="234513" cy="23451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mc:AlternateContent xmlns:mc="http://schemas.openxmlformats.org/markup-compatibility/2006">
        <mc:Choice xmlns:a14="http://schemas.microsoft.com/office/drawing/2010/main" Requires="a14">
          <p:sp>
            <p:nvSpPr>
              <p:cNvPr id="37" name="矩形 36"/>
              <p:cNvSpPr/>
              <p:nvPr/>
            </p:nvSpPr>
            <p:spPr>
              <a:xfrm>
                <a:off x="10607078" y="3175921"/>
                <a:ext cx="2353144" cy="1090107"/>
              </a:xfrm>
              <a:prstGeom prst="rect">
                <a:avLst/>
              </a:prstGeom>
            </p:spPr>
            <p:txBody>
              <a:bodyPr wrap="none">
                <a:spAutoFit/>
              </a:bodyPr>
              <a:lstStyle/>
              <a:p>
                <a:pPr algn="l" defTabSz="650230" hangingPunct="1"/>
                <a14:m>
                  <m:oMathPara xmlns:m="http://schemas.openxmlformats.org/officeDocument/2006/math">
                    <m:oMathParaPr>
                      <m:jc m:val="centerGroup"/>
                    </m:oMathParaPr>
                    <m:oMath xmlns:m="http://schemas.openxmlformats.org/officeDocument/2006/math">
                      <m:f>
                        <m:fPr>
                          <m:ctrlPr>
                            <a:rPr lang="en-US" altLang="zh-TW" sz="3413" i="1" kern="1200">
                              <a:solidFill>
                                <a:prstClr val="black"/>
                              </a:solidFill>
                              <a:latin typeface="Cambria Math" panose="02040503050406030204" pitchFamily="18" charset="0"/>
                              <a:cs typeface="+mn-cs"/>
                            </a:rPr>
                          </m:ctrlPr>
                        </m:fPr>
                        <m:num>
                          <m:r>
                            <a:rPr lang="en-US" altLang="zh-TW" sz="3413" i="1" kern="1200">
                              <a:solidFill>
                                <a:prstClr val="black"/>
                              </a:solidFill>
                              <a:latin typeface="Cambria Math" panose="02040503050406030204" pitchFamily="18" charset="0"/>
                              <a:cs typeface="+mn-cs"/>
                            </a:rPr>
                            <m:t>|2</m:t>
                          </m:r>
                          <m:r>
                            <a:rPr lang="en-US" altLang="zh-TW" sz="3413" i="1" kern="1200">
                              <a:solidFill>
                                <a:prstClr val="black"/>
                              </a:solidFill>
                              <a:latin typeface="Cambria Math" panose="02040503050406030204" pitchFamily="18" charset="0"/>
                              <a:cs typeface="+mn-cs"/>
                            </a:rPr>
                            <m:t>𝑎</m:t>
                          </m:r>
                          <m:sSub>
                            <m:sSubPr>
                              <m:ctrlPr>
                                <a:rPr lang="en-US" altLang="zh-TW" sz="3413" i="1" kern="1200">
                                  <a:solidFill>
                                    <a:prstClr val="black"/>
                                  </a:solidFill>
                                  <a:latin typeface="Cambria Math" panose="02040503050406030204" pitchFamily="18" charset="0"/>
                                  <a:cs typeface="+mn-cs"/>
                                </a:rPr>
                              </m:ctrlPr>
                            </m:sSubPr>
                            <m:e>
                              <m:r>
                                <a:rPr lang="en-US" altLang="zh-TW" sz="3413" i="1" kern="1200">
                                  <a:solidFill>
                                    <a:prstClr val="black"/>
                                  </a:solidFill>
                                  <a:latin typeface="Cambria Math" panose="02040503050406030204" pitchFamily="18" charset="0"/>
                                  <a:cs typeface="+mn-cs"/>
                                </a:rPr>
                                <m:t>𝑥</m:t>
                              </m:r>
                            </m:e>
                            <m:sub>
                              <m:r>
                                <a:rPr lang="en-US" altLang="zh-TW" sz="3413" i="1" kern="1200">
                                  <a:solidFill>
                                    <a:prstClr val="black"/>
                                  </a:solidFill>
                                  <a:latin typeface="Cambria Math" panose="02040503050406030204" pitchFamily="18" charset="0"/>
                                  <a:cs typeface="+mn-cs"/>
                                </a:rPr>
                                <m:t>0</m:t>
                              </m:r>
                            </m:sub>
                          </m:sSub>
                          <m:r>
                            <a:rPr lang="en-US" altLang="zh-TW" sz="3413" i="1" kern="1200">
                              <a:solidFill>
                                <a:prstClr val="black"/>
                              </a:solidFill>
                              <a:latin typeface="Cambria Math" panose="02040503050406030204" pitchFamily="18" charset="0"/>
                              <a:cs typeface="+mn-cs"/>
                            </a:rPr>
                            <m:t>+</m:t>
                          </m:r>
                          <m:r>
                            <a:rPr lang="en-US" altLang="zh-TW" sz="3413" i="1" kern="1200">
                              <a:solidFill>
                                <a:prstClr val="black"/>
                              </a:solidFill>
                              <a:latin typeface="Cambria Math" panose="02040503050406030204" pitchFamily="18" charset="0"/>
                              <a:cs typeface="+mn-cs"/>
                            </a:rPr>
                            <m:t>𝑏</m:t>
                          </m:r>
                          <m:r>
                            <a:rPr lang="en-US" altLang="zh-TW" sz="3413" i="1" kern="1200">
                              <a:solidFill>
                                <a:prstClr val="black"/>
                              </a:solidFill>
                              <a:latin typeface="Cambria Math" panose="02040503050406030204" pitchFamily="18" charset="0"/>
                              <a:cs typeface="+mn-cs"/>
                            </a:rPr>
                            <m:t>|</m:t>
                          </m:r>
                          <m:r>
                            <m:rPr>
                              <m:nor/>
                            </m:rPr>
                            <a:rPr lang="zh-TW" altLang="en-US" sz="3413" kern="1200" dirty="0">
                              <a:solidFill>
                                <a:prstClr val="black"/>
                              </a:solidFill>
                              <a:latin typeface="Calibri" panose="020F0502020204030204"/>
                              <a:cs typeface="+mn-cs"/>
                            </a:rPr>
                            <m:t> </m:t>
                          </m:r>
                        </m:num>
                        <m:den>
                          <m:r>
                            <a:rPr lang="en-US" altLang="zh-TW" sz="3413" i="1" kern="1200">
                              <a:solidFill>
                                <a:prstClr val="black"/>
                              </a:solidFill>
                              <a:latin typeface="Cambria Math" panose="02040503050406030204" pitchFamily="18" charset="0"/>
                              <a:cs typeface="+mn-cs"/>
                            </a:rPr>
                            <m:t>2</m:t>
                          </m:r>
                          <m:r>
                            <a:rPr lang="en-US" altLang="zh-TW" sz="3413" i="1" kern="1200">
                              <a:solidFill>
                                <a:prstClr val="black"/>
                              </a:solidFill>
                              <a:latin typeface="Cambria Math" panose="02040503050406030204" pitchFamily="18" charset="0"/>
                              <a:cs typeface="+mn-cs"/>
                            </a:rPr>
                            <m:t>𝑎</m:t>
                          </m:r>
                        </m:den>
                      </m:f>
                    </m:oMath>
                  </m:oMathPara>
                </a14:m>
                <a:endParaRPr lang="zh-TW" altLang="en-US" sz="3413" kern="1200" dirty="0">
                  <a:solidFill>
                    <a:prstClr val="black"/>
                  </a:solidFill>
                  <a:latin typeface="Calibri" panose="020F0502020204030204"/>
                  <a:cs typeface="+mn-cs"/>
                </a:endParaRPr>
              </a:p>
            </p:txBody>
          </p:sp>
        </mc:Choice>
        <mc:Fallback>
          <p:sp>
            <p:nvSpPr>
              <p:cNvPr id="37" name="矩形 36"/>
              <p:cNvSpPr>
                <a:spLocks noRot="1" noChangeAspect="1" noMove="1" noResize="1" noEditPoints="1" noAdjustHandles="1" noChangeArrowheads="1" noChangeShapeType="1" noTextEdit="1"/>
              </p:cNvSpPr>
              <p:nvPr/>
            </p:nvSpPr>
            <p:spPr>
              <a:xfrm>
                <a:off x="10607078" y="3175921"/>
                <a:ext cx="2353144" cy="1090107"/>
              </a:xfrm>
              <a:prstGeom prst="rect">
                <a:avLst/>
              </a:prstGeom>
              <a:blipFill>
                <a:blip r:embed="rId11"/>
                <a:stretch>
                  <a:fillRect/>
                </a:stretch>
              </a:blipFill>
            </p:spPr>
            <p:txBody>
              <a:bodyPr/>
              <a:lstStyle/>
              <a:p>
                <a:r>
                  <a:rPr lang="zh-CN" altLang="en-US">
                    <a:noFill/>
                  </a:rPr>
                  <a:t> </a:t>
                </a:r>
              </a:p>
            </p:txBody>
          </p:sp>
        </mc:Fallback>
      </mc:AlternateContent>
      <p:cxnSp>
        <p:nvCxnSpPr>
          <p:cNvPr id="38" name="直線單箭頭接點 37"/>
          <p:cNvCxnSpPr/>
          <p:nvPr/>
        </p:nvCxnSpPr>
        <p:spPr>
          <a:xfrm>
            <a:off x="9244375" y="3799534"/>
            <a:ext cx="1405562"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 name="文字方塊 3"/>
          <p:cNvSpPr txBox="1"/>
          <p:nvPr/>
        </p:nvSpPr>
        <p:spPr>
          <a:xfrm>
            <a:off x="388640" y="3487583"/>
            <a:ext cx="4044264" cy="1667957"/>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l" defTabSz="650230" hangingPunct="1"/>
            <a:r>
              <a:rPr lang="en-US" altLang="zh-TW" sz="3413" kern="1200" dirty="0">
                <a:solidFill>
                  <a:prstClr val="black"/>
                </a:solidFill>
                <a:latin typeface="Calibri" panose="020F0502020204030204"/>
              </a:rPr>
              <a:t>Larger 1</a:t>
            </a:r>
            <a:r>
              <a:rPr lang="en-US" altLang="zh-TW" sz="3413" kern="1200" baseline="30000" dirty="0">
                <a:solidFill>
                  <a:prstClr val="black"/>
                </a:solidFill>
                <a:latin typeface="Calibri" panose="020F0502020204030204"/>
              </a:rPr>
              <a:t>st</a:t>
            </a:r>
            <a:r>
              <a:rPr lang="en-US" altLang="zh-TW" sz="3413" kern="1200" dirty="0">
                <a:solidFill>
                  <a:prstClr val="black"/>
                </a:solidFill>
                <a:latin typeface="Calibri" panose="020F0502020204030204"/>
              </a:rPr>
              <a:t> order derivative means far from the minima</a:t>
            </a:r>
            <a:endParaRPr lang="zh-TW" altLang="en-US" sz="3413" kern="1200" dirty="0">
              <a:solidFill>
                <a:prstClr val="black"/>
              </a:solidFill>
              <a:latin typeface="Calibri" panose="020F0502020204030204"/>
            </a:endParaRPr>
          </a:p>
        </p:txBody>
      </p:sp>
    </p:spTree>
    <p:extLst>
      <p:ext uri="{BB962C8B-B14F-4D97-AF65-F5344CB8AC3E}">
        <p14:creationId xmlns:p14="http://schemas.microsoft.com/office/powerpoint/2010/main" val="2250279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9" grpId="0" animBg="1"/>
      <p:bldP spid="23" grpId="0"/>
      <p:bldP spid="24" grpId="0"/>
      <p:bldP spid="29" grpId="0" animBg="1"/>
      <p:bldP spid="30" grpId="0"/>
      <p:bldP spid="31" grpId="0"/>
      <p:bldP spid="36" grpId="0"/>
      <p:bldP spid="28" grpId="0"/>
      <p:bldP spid="33" grpId="0" animBg="1"/>
      <p:bldP spid="37" grpId="0"/>
      <p:bldP spid="4"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圖片 18"/>
          <p:cNvPicPr>
            <a:picLocks noChangeAspect="1"/>
          </p:cNvPicPr>
          <p:nvPr/>
        </p:nvPicPr>
        <p:blipFill>
          <a:blip r:embed="rId3"/>
          <a:stretch>
            <a:fillRect/>
          </a:stretch>
        </p:blipFill>
        <p:spPr>
          <a:xfrm>
            <a:off x="7998684" y="5565317"/>
            <a:ext cx="4210742" cy="3761995"/>
          </a:xfrm>
          <a:prstGeom prst="rect">
            <a:avLst/>
          </a:prstGeom>
        </p:spPr>
      </p:pic>
      <p:sp>
        <p:nvSpPr>
          <p:cNvPr id="2" name="標題 1"/>
          <p:cNvSpPr>
            <a:spLocks noGrp="1"/>
          </p:cNvSpPr>
          <p:nvPr>
            <p:ph type="title"/>
          </p:nvPr>
        </p:nvSpPr>
        <p:spPr/>
        <p:txBody>
          <a:bodyPr/>
          <a:lstStyle/>
          <a:p>
            <a:r>
              <a:rPr lang="en-US" altLang="zh-TW" dirty="0"/>
              <a:t>Comparison between </a:t>
            </a:r>
            <a:br>
              <a:rPr lang="en-US" altLang="zh-TW" dirty="0"/>
            </a:br>
            <a:r>
              <a:rPr lang="en-US" altLang="zh-TW" dirty="0"/>
              <a:t>different parameters</a:t>
            </a:r>
            <a:endParaRPr lang="zh-TW" altLang="en-US" dirty="0"/>
          </a:p>
        </p:txBody>
      </p:sp>
      <p:grpSp>
        <p:nvGrpSpPr>
          <p:cNvPr id="5" name="群組 4"/>
          <p:cNvGrpSpPr/>
          <p:nvPr/>
        </p:nvGrpSpPr>
        <p:grpSpPr>
          <a:xfrm>
            <a:off x="64469" y="2817629"/>
            <a:ext cx="7905884" cy="6100450"/>
            <a:chOff x="773413" y="2230720"/>
            <a:chExt cx="5558825" cy="4289379"/>
          </a:xfrm>
        </p:grpSpPr>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413" y="2230720"/>
              <a:ext cx="5558825" cy="4169118"/>
            </a:xfrm>
            <a:prstGeom prst="rect">
              <a:avLst/>
            </a:prstGeom>
          </p:spPr>
        </p:pic>
        <mc:AlternateContent xmlns:mc="http://schemas.openxmlformats.org/markup-compatibility/2006">
          <mc:Choice xmlns:a14="http://schemas.microsoft.com/office/drawing/2010/main" Requires="a14">
            <p:sp>
              <p:nvSpPr>
                <p:cNvPr id="7" name="文字方塊 6"/>
                <p:cNvSpPr txBox="1"/>
                <p:nvPr/>
              </p:nvSpPr>
              <p:spPr>
                <a:xfrm>
                  <a:off x="3552825" y="6150812"/>
                  <a:ext cx="422576" cy="369287"/>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413" i="1" kern="1200">
                                <a:solidFill>
                                  <a:prstClr val="black"/>
                                </a:solidFill>
                                <a:latin typeface="Cambria Math" panose="02040503050406030204" pitchFamily="18" charset="0"/>
                                <a:cs typeface="+mn-cs"/>
                              </a:rPr>
                            </m:ctrlPr>
                          </m:sSubPr>
                          <m:e>
                            <m:r>
                              <a:rPr lang="en-US" altLang="zh-TW" sz="3413" i="1" kern="1200">
                                <a:solidFill>
                                  <a:prstClr val="black"/>
                                </a:solidFill>
                                <a:latin typeface="Cambria Math" panose="02040503050406030204" pitchFamily="18" charset="0"/>
                                <a:cs typeface="+mn-cs"/>
                              </a:rPr>
                              <m:t>𝑤</m:t>
                            </m:r>
                          </m:e>
                          <m:sub>
                            <m:r>
                              <a:rPr lang="en-US" altLang="zh-TW" sz="3413" i="1" kern="1200">
                                <a:solidFill>
                                  <a:prstClr val="black"/>
                                </a:solidFill>
                                <a:latin typeface="Cambria Math" panose="02040503050406030204" pitchFamily="18" charset="0"/>
                                <a:cs typeface="+mn-cs"/>
                              </a:rPr>
                              <m:t>1</m:t>
                            </m:r>
                          </m:sub>
                        </m:sSub>
                      </m:oMath>
                    </m:oMathPara>
                  </a14:m>
                  <a:endParaRPr lang="zh-TW" altLang="en-US" sz="3413" kern="1200" dirty="0">
                    <a:solidFill>
                      <a:prstClr val="black"/>
                    </a:solidFill>
                    <a:latin typeface="Calibri" panose="020F0502020204030204"/>
                    <a:cs typeface="+mn-cs"/>
                  </a:endParaRPr>
                </a:p>
              </p:txBody>
            </p:sp>
          </mc:Choice>
          <mc:Fallback>
            <p:sp>
              <p:nvSpPr>
                <p:cNvPr id="7" name="文字方塊 6"/>
                <p:cNvSpPr txBox="1">
                  <a:spLocks noRot="1" noChangeAspect="1" noMove="1" noResize="1" noEditPoints="1" noAdjustHandles="1" noChangeArrowheads="1" noChangeShapeType="1" noTextEdit="1"/>
                </p:cNvSpPr>
                <p:nvPr/>
              </p:nvSpPr>
              <p:spPr>
                <a:xfrm>
                  <a:off x="3552825" y="6150812"/>
                  <a:ext cx="422576" cy="3692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字方塊 7"/>
                <p:cNvSpPr txBox="1"/>
                <p:nvPr/>
              </p:nvSpPr>
              <p:spPr>
                <a:xfrm>
                  <a:off x="843326" y="4119935"/>
                  <a:ext cx="429699" cy="369287"/>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413" i="1" kern="1200">
                                <a:solidFill>
                                  <a:prstClr val="black"/>
                                </a:solidFill>
                                <a:latin typeface="Cambria Math" panose="02040503050406030204" pitchFamily="18" charset="0"/>
                                <a:cs typeface="+mn-cs"/>
                              </a:rPr>
                            </m:ctrlPr>
                          </m:sSubPr>
                          <m:e>
                            <m:r>
                              <a:rPr lang="en-US" altLang="zh-TW" sz="3413" i="1" kern="1200">
                                <a:solidFill>
                                  <a:prstClr val="black"/>
                                </a:solidFill>
                                <a:latin typeface="Cambria Math" panose="02040503050406030204" pitchFamily="18" charset="0"/>
                                <a:cs typeface="+mn-cs"/>
                              </a:rPr>
                              <m:t>𝑤</m:t>
                            </m:r>
                          </m:e>
                          <m:sub>
                            <m:r>
                              <a:rPr lang="en-US" altLang="zh-TW" sz="3413" i="1" kern="1200">
                                <a:solidFill>
                                  <a:prstClr val="black"/>
                                </a:solidFill>
                                <a:latin typeface="Cambria Math" panose="02040503050406030204" pitchFamily="18" charset="0"/>
                                <a:cs typeface="+mn-cs"/>
                              </a:rPr>
                              <m:t>2</m:t>
                            </m:r>
                          </m:sub>
                        </m:sSub>
                      </m:oMath>
                    </m:oMathPara>
                  </a14:m>
                  <a:endParaRPr lang="zh-TW" altLang="en-US" sz="3413" kern="1200" dirty="0">
                    <a:solidFill>
                      <a:prstClr val="black"/>
                    </a:solidFill>
                    <a:latin typeface="Calibri" panose="020F0502020204030204"/>
                    <a:cs typeface="+mn-cs"/>
                  </a:endParaRPr>
                </a:p>
              </p:txBody>
            </p:sp>
          </mc:Choice>
          <mc:Fallback>
            <p:sp>
              <p:nvSpPr>
                <p:cNvPr id="8" name="文字方塊 7"/>
                <p:cNvSpPr txBox="1">
                  <a:spLocks noRot="1" noChangeAspect="1" noMove="1" noResize="1" noEditPoints="1" noAdjustHandles="1" noChangeArrowheads="1" noChangeShapeType="1" noTextEdit="1"/>
                </p:cNvSpPr>
                <p:nvPr/>
              </p:nvSpPr>
              <p:spPr>
                <a:xfrm>
                  <a:off x="843326" y="4119935"/>
                  <a:ext cx="429699" cy="369287"/>
                </a:xfrm>
                <a:prstGeom prst="rect">
                  <a:avLst/>
                </a:prstGeom>
                <a:blipFill>
                  <a:blip r:embed="rId6"/>
                  <a:stretch>
                    <a:fillRect/>
                  </a:stretch>
                </a:blipFill>
              </p:spPr>
              <p:txBody>
                <a:bodyPr/>
                <a:lstStyle/>
                <a:p>
                  <a:r>
                    <a:rPr lang="zh-CN" altLang="en-US">
                      <a:noFill/>
                    </a:rPr>
                    <a:t> </a:t>
                  </a:r>
                </a:p>
              </p:txBody>
            </p:sp>
          </mc:Fallback>
        </mc:AlternateContent>
      </p:grpSp>
      <p:cxnSp>
        <p:nvCxnSpPr>
          <p:cNvPr id="10" name="直線接點 9"/>
          <p:cNvCxnSpPr/>
          <p:nvPr/>
        </p:nvCxnSpPr>
        <p:spPr>
          <a:xfrm flipH="1">
            <a:off x="773982" y="5767148"/>
            <a:ext cx="6675624"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4121808" y="3077469"/>
            <a:ext cx="0" cy="5379359"/>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pic>
        <p:nvPicPr>
          <p:cNvPr id="16" name="圖片 15"/>
          <p:cNvPicPr>
            <a:picLocks noChangeAspect="1"/>
          </p:cNvPicPr>
          <p:nvPr/>
        </p:nvPicPr>
        <p:blipFill>
          <a:blip r:embed="rId7"/>
          <a:stretch>
            <a:fillRect/>
          </a:stretch>
        </p:blipFill>
        <p:spPr>
          <a:xfrm>
            <a:off x="7469635" y="3340454"/>
            <a:ext cx="5327979" cy="2090173"/>
          </a:xfrm>
          <a:prstGeom prst="rect">
            <a:avLst/>
          </a:prstGeom>
        </p:spPr>
      </p:pic>
      <mc:AlternateContent xmlns:mc="http://schemas.openxmlformats.org/markup-compatibility/2006">
        <mc:Choice xmlns:a14="http://schemas.microsoft.com/office/drawing/2010/main" Requires="a14">
          <p:sp>
            <p:nvSpPr>
              <p:cNvPr id="17" name="文字方塊 16"/>
              <p:cNvSpPr txBox="1"/>
              <p:nvPr/>
            </p:nvSpPr>
            <p:spPr>
              <a:xfrm>
                <a:off x="12021134" y="4791999"/>
                <a:ext cx="600997" cy="525208"/>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413" i="1" kern="1200">
                              <a:solidFill>
                                <a:prstClr val="black"/>
                              </a:solidFill>
                              <a:latin typeface="Cambria Math" panose="02040503050406030204" pitchFamily="18" charset="0"/>
                              <a:cs typeface="+mn-cs"/>
                            </a:rPr>
                          </m:ctrlPr>
                        </m:sSubPr>
                        <m:e>
                          <m:r>
                            <a:rPr lang="en-US" altLang="zh-TW" sz="3413" i="1" kern="1200">
                              <a:solidFill>
                                <a:prstClr val="black"/>
                              </a:solidFill>
                              <a:latin typeface="Cambria Math" panose="02040503050406030204" pitchFamily="18" charset="0"/>
                              <a:cs typeface="+mn-cs"/>
                            </a:rPr>
                            <m:t>𝑤</m:t>
                          </m:r>
                        </m:e>
                        <m:sub>
                          <m:r>
                            <a:rPr lang="en-US" altLang="zh-TW" sz="3413" i="1" kern="1200">
                              <a:solidFill>
                                <a:prstClr val="black"/>
                              </a:solidFill>
                              <a:latin typeface="Cambria Math" panose="02040503050406030204" pitchFamily="18" charset="0"/>
                              <a:cs typeface="+mn-cs"/>
                            </a:rPr>
                            <m:t>1</m:t>
                          </m:r>
                        </m:sub>
                      </m:sSub>
                    </m:oMath>
                  </m:oMathPara>
                </a14:m>
                <a:endParaRPr lang="zh-TW" altLang="en-US" sz="3413" kern="1200" dirty="0">
                  <a:solidFill>
                    <a:prstClr val="black"/>
                  </a:solidFill>
                  <a:latin typeface="Calibri" panose="020F0502020204030204"/>
                  <a:cs typeface="+mn-cs"/>
                </a:endParaRPr>
              </a:p>
            </p:txBody>
          </p:sp>
        </mc:Choice>
        <mc:Fallback>
          <p:sp>
            <p:nvSpPr>
              <p:cNvPr id="17" name="文字方塊 16"/>
              <p:cNvSpPr txBox="1">
                <a:spLocks noRot="1" noChangeAspect="1" noMove="1" noResize="1" noEditPoints="1" noAdjustHandles="1" noChangeArrowheads="1" noChangeShapeType="1" noTextEdit="1"/>
              </p:cNvSpPr>
              <p:nvPr/>
            </p:nvSpPr>
            <p:spPr>
              <a:xfrm>
                <a:off x="12021134" y="4791999"/>
                <a:ext cx="600997" cy="525208"/>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文字方塊 17"/>
              <p:cNvSpPr txBox="1"/>
              <p:nvPr/>
            </p:nvSpPr>
            <p:spPr>
              <a:xfrm>
                <a:off x="12055957" y="8391648"/>
                <a:ext cx="611128" cy="525208"/>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413" i="1" kern="1200">
                              <a:solidFill>
                                <a:prstClr val="black"/>
                              </a:solidFill>
                              <a:latin typeface="Cambria Math" panose="02040503050406030204" pitchFamily="18" charset="0"/>
                              <a:cs typeface="+mn-cs"/>
                            </a:rPr>
                          </m:ctrlPr>
                        </m:sSubPr>
                        <m:e>
                          <m:r>
                            <a:rPr lang="en-US" altLang="zh-TW" sz="3413" i="1" kern="1200">
                              <a:solidFill>
                                <a:prstClr val="black"/>
                              </a:solidFill>
                              <a:latin typeface="Cambria Math" panose="02040503050406030204" pitchFamily="18" charset="0"/>
                              <a:cs typeface="+mn-cs"/>
                            </a:rPr>
                            <m:t>𝑤</m:t>
                          </m:r>
                        </m:e>
                        <m:sub>
                          <m:r>
                            <a:rPr lang="en-US" altLang="zh-TW" sz="3413" i="1" kern="1200">
                              <a:solidFill>
                                <a:prstClr val="black"/>
                              </a:solidFill>
                              <a:latin typeface="Cambria Math" panose="02040503050406030204" pitchFamily="18" charset="0"/>
                              <a:cs typeface="+mn-cs"/>
                            </a:rPr>
                            <m:t>2</m:t>
                          </m:r>
                        </m:sub>
                      </m:sSub>
                    </m:oMath>
                  </m:oMathPara>
                </a14:m>
                <a:endParaRPr lang="zh-TW" altLang="en-US" sz="3413" kern="1200" dirty="0">
                  <a:solidFill>
                    <a:prstClr val="black"/>
                  </a:solidFill>
                  <a:latin typeface="Calibri" panose="020F0502020204030204"/>
                  <a:cs typeface="+mn-cs"/>
                </a:endParaRPr>
              </a:p>
            </p:txBody>
          </p:sp>
        </mc:Choice>
        <mc:Fallback>
          <p:sp>
            <p:nvSpPr>
              <p:cNvPr id="18" name="文字方塊 17"/>
              <p:cNvSpPr txBox="1">
                <a:spLocks noRot="1" noChangeAspect="1" noMove="1" noResize="1" noEditPoints="1" noAdjustHandles="1" noChangeArrowheads="1" noChangeShapeType="1" noTextEdit="1"/>
              </p:cNvSpPr>
              <p:nvPr/>
            </p:nvSpPr>
            <p:spPr>
              <a:xfrm>
                <a:off x="12055957" y="8391648"/>
                <a:ext cx="611128" cy="525208"/>
              </a:xfrm>
              <a:prstGeom prst="rect">
                <a:avLst/>
              </a:prstGeom>
              <a:blipFill>
                <a:blip r:embed="rId9"/>
                <a:stretch>
                  <a:fillRect/>
                </a:stretch>
              </a:blipFill>
            </p:spPr>
            <p:txBody>
              <a:bodyPr/>
              <a:lstStyle/>
              <a:p>
                <a:r>
                  <a:rPr lang="zh-CN" altLang="en-US">
                    <a:noFill/>
                  </a:rPr>
                  <a:t> </a:t>
                </a:r>
              </a:p>
            </p:txBody>
          </p:sp>
        </mc:Fallback>
      </mc:AlternateContent>
      <p:sp>
        <p:nvSpPr>
          <p:cNvPr id="29" name="橢圓 28"/>
          <p:cNvSpPr/>
          <p:nvPr/>
        </p:nvSpPr>
        <p:spPr>
          <a:xfrm>
            <a:off x="8007834" y="4040519"/>
            <a:ext cx="213194" cy="2131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30" name="橢圓 29"/>
          <p:cNvSpPr/>
          <p:nvPr/>
        </p:nvSpPr>
        <p:spPr>
          <a:xfrm>
            <a:off x="9101265" y="4960495"/>
            <a:ext cx="213194" cy="2131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31" name="橢圓 30"/>
          <p:cNvSpPr/>
          <p:nvPr/>
        </p:nvSpPr>
        <p:spPr>
          <a:xfrm>
            <a:off x="8322055" y="6534155"/>
            <a:ext cx="213194" cy="21319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32" name="橢圓 31"/>
          <p:cNvSpPr/>
          <p:nvPr/>
        </p:nvSpPr>
        <p:spPr>
          <a:xfrm>
            <a:off x="9198713" y="8391647"/>
            <a:ext cx="213194" cy="21319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33" name="文字方塊 32"/>
          <p:cNvSpPr txBox="1"/>
          <p:nvPr/>
        </p:nvSpPr>
        <p:spPr>
          <a:xfrm>
            <a:off x="7713907" y="3435641"/>
            <a:ext cx="801047" cy="617541"/>
          </a:xfrm>
          <a:prstGeom prst="rect">
            <a:avLst/>
          </a:prstGeom>
          <a:noFill/>
        </p:spPr>
        <p:txBody>
          <a:bodyPr wrap="square" rtlCol="0">
            <a:spAutoFit/>
          </a:bodyPr>
          <a:lstStyle/>
          <a:p>
            <a:pPr defTabSz="650230" hangingPunct="1"/>
            <a:r>
              <a:rPr lang="en-US" altLang="zh-TW" sz="3413" kern="1200" dirty="0">
                <a:solidFill>
                  <a:srgbClr val="0070C0"/>
                </a:solidFill>
                <a:latin typeface="Calibri" panose="020F0502020204030204"/>
                <a:cs typeface="+mn-cs"/>
              </a:rPr>
              <a:t>a</a:t>
            </a:r>
            <a:endParaRPr lang="zh-TW" altLang="en-US" sz="3413" kern="1200" dirty="0">
              <a:solidFill>
                <a:srgbClr val="0070C0"/>
              </a:solidFill>
              <a:latin typeface="Calibri" panose="020F0502020204030204"/>
              <a:cs typeface="+mn-cs"/>
            </a:endParaRPr>
          </a:p>
        </p:txBody>
      </p:sp>
      <p:sp>
        <p:nvSpPr>
          <p:cNvPr id="34" name="文字方塊 33"/>
          <p:cNvSpPr txBox="1"/>
          <p:nvPr/>
        </p:nvSpPr>
        <p:spPr>
          <a:xfrm>
            <a:off x="8833203" y="4349790"/>
            <a:ext cx="801047" cy="617541"/>
          </a:xfrm>
          <a:prstGeom prst="rect">
            <a:avLst/>
          </a:prstGeom>
          <a:noFill/>
        </p:spPr>
        <p:txBody>
          <a:bodyPr wrap="square" rtlCol="0">
            <a:spAutoFit/>
          </a:bodyPr>
          <a:lstStyle/>
          <a:p>
            <a:pPr defTabSz="650230" hangingPunct="1"/>
            <a:r>
              <a:rPr lang="en-US" altLang="zh-TW" sz="3413" kern="1200" dirty="0">
                <a:solidFill>
                  <a:srgbClr val="0070C0"/>
                </a:solidFill>
                <a:latin typeface="Calibri" panose="020F0502020204030204"/>
                <a:cs typeface="+mn-cs"/>
              </a:rPr>
              <a:t>b</a:t>
            </a:r>
            <a:endParaRPr lang="zh-TW" altLang="en-US" sz="3413" kern="1200" dirty="0">
              <a:solidFill>
                <a:srgbClr val="0070C0"/>
              </a:solidFill>
              <a:latin typeface="Calibri" panose="020F0502020204030204"/>
              <a:cs typeface="+mn-cs"/>
            </a:endParaRPr>
          </a:p>
        </p:txBody>
      </p:sp>
      <p:sp>
        <p:nvSpPr>
          <p:cNvPr id="35" name="文字方塊 34"/>
          <p:cNvSpPr txBox="1"/>
          <p:nvPr/>
        </p:nvSpPr>
        <p:spPr>
          <a:xfrm>
            <a:off x="8166926" y="5952180"/>
            <a:ext cx="801047" cy="617541"/>
          </a:xfrm>
          <a:prstGeom prst="rect">
            <a:avLst/>
          </a:prstGeom>
          <a:noFill/>
        </p:spPr>
        <p:txBody>
          <a:bodyPr wrap="square" rtlCol="0">
            <a:spAutoFit/>
          </a:bodyPr>
          <a:lstStyle/>
          <a:p>
            <a:pPr defTabSz="650230" hangingPunct="1"/>
            <a:r>
              <a:rPr lang="en-US" altLang="zh-TW" sz="3413" kern="1200" dirty="0">
                <a:solidFill>
                  <a:srgbClr val="00B050"/>
                </a:solidFill>
                <a:latin typeface="Calibri" panose="020F0502020204030204"/>
                <a:cs typeface="+mn-cs"/>
              </a:rPr>
              <a:t>c</a:t>
            </a:r>
            <a:endParaRPr lang="zh-TW" altLang="en-US" sz="3413" kern="1200" dirty="0">
              <a:solidFill>
                <a:srgbClr val="00B050"/>
              </a:solidFill>
              <a:latin typeface="Calibri" panose="020F0502020204030204"/>
              <a:cs typeface="+mn-cs"/>
            </a:endParaRPr>
          </a:p>
        </p:txBody>
      </p:sp>
      <p:sp>
        <p:nvSpPr>
          <p:cNvPr id="36" name="文字方塊 35"/>
          <p:cNvSpPr txBox="1"/>
          <p:nvPr/>
        </p:nvSpPr>
        <p:spPr>
          <a:xfrm>
            <a:off x="9011383" y="7817963"/>
            <a:ext cx="801047" cy="617541"/>
          </a:xfrm>
          <a:prstGeom prst="rect">
            <a:avLst/>
          </a:prstGeom>
          <a:noFill/>
        </p:spPr>
        <p:txBody>
          <a:bodyPr wrap="square" rtlCol="0">
            <a:spAutoFit/>
          </a:bodyPr>
          <a:lstStyle/>
          <a:p>
            <a:pPr defTabSz="650230" hangingPunct="1"/>
            <a:r>
              <a:rPr lang="en-US" altLang="zh-TW" sz="3413" kern="1200" dirty="0">
                <a:solidFill>
                  <a:srgbClr val="00B050"/>
                </a:solidFill>
                <a:latin typeface="Calibri" panose="020F0502020204030204"/>
                <a:cs typeface="+mn-cs"/>
              </a:rPr>
              <a:t>d</a:t>
            </a:r>
            <a:endParaRPr lang="zh-TW" altLang="en-US" sz="3413" kern="1200" dirty="0">
              <a:solidFill>
                <a:srgbClr val="00B050"/>
              </a:solidFill>
              <a:latin typeface="Calibri" panose="020F0502020204030204"/>
              <a:cs typeface="+mn-cs"/>
            </a:endParaRPr>
          </a:p>
        </p:txBody>
      </p:sp>
      <p:sp>
        <p:nvSpPr>
          <p:cNvPr id="40" name="文字方塊 39"/>
          <p:cNvSpPr txBox="1"/>
          <p:nvPr/>
        </p:nvSpPr>
        <p:spPr>
          <a:xfrm>
            <a:off x="8547523" y="6471851"/>
            <a:ext cx="1253350" cy="617541"/>
          </a:xfrm>
          <a:prstGeom prst="rect">
            <a:avLst/>
          </a:prstGeom>
          <a:noFill/>
        </p:spPr>
        <p:txBody>
          <a:bodyPr wrap="square" rtlCol="0">
            <a:spAutoFit/>
          </a:bodyPr>
          <a:lstStyle/>
          <a:p>
            <a:pPr defTabSz="650230" hangingPunct="1"/>
            <a:r>
              <a:rPr lang="en-US" altLang="zh-TW" sz="3413" kern="1200" dirty="0">
                <a:solidFill>
                  <a:srgbClr val="00B050"/>
                </a:solidFill>
                <a:latin typeface="Calibri" panose="020F0502020204030204"/>
                <a:cs typeface="+mn-cs"/>
              </a:rPr>
              <a:t>c &gt; d</a:t>
            </a:r>
            <a:endParaRPr lang="zh-TW" altLang="en-US" sz="3413" kern="1200" dirty="0">
              <a:solidFill>
                <a:srgbClr val="00B050"/>
              </a:solidFill>
              <a:latin typeface="Calibri" panose="020F0502020204030204"/>
              <a:cs typeface="+mn-cs"/>
            </a:endParaRPr>
          </a:p>
        </p:txBody>
      </p:sp>
      <p:sp>
        <p:nvSpPr>
          <p:cNvPr id="38" name="文字方塊 37"/>
          <p:cNvSpPr txBox="1"/>
          <p:nvPr/>
        </p:nvSpPr>
        <p:spPr>
          <a:xfrm>
            <a:off x="8455175" y="3078064"/>
            <a:ext cx="1253350" cy="617541"/>
          </a:xfrm>
          <a:prstGeom prst="rect">
            <a:avLst/>
          </a:prstGeom>
          <a:noFill/>
        </p:spPr>
        <p:txBody>
          <a:bodyPr wrap="square" rtlCol="0">
            <a:spAutoFit/>
          </a:bodyPr>
          <a:lstStyle/>
          <a:p>
            <a:pPr defTabSz="650230" hangingPunct="1"/>
            <a:r>
              <a:rPr lang="en-US" altLang="zh-TW" sz="3413" kern="1200" dirty="0">
                <a:solidFill>
                  <a:srgbClr val="0070C0"/>
                </a:solidFill>
                <a:latin typeface="Calibri" panose="020F0502020204030204"/>
                <a:cs typeface="+mn-cs"/>
              </a:rPr>
              <a:t>a &gt; b</a:t>
            </a:r>
            <a:endParaRPr lang="zh-TW" altLang="en-US" sz="3413" kern="1200" dirty="0">
              <a:solidFill>
                <a:srgbClr val="0070C0"/>
              </a:solidFill>
              <a:latin typeface="Calibri" panose="020F0502020204030204"/>
              <a:cs typeface="+mn-cs"/>
            </a:endParaRPr>
          </a:p>
        </p:txBody>
      </p:sp>
      <p:sp>
        <p:nvSpPr>
          <p:cNvPr id="46" name="文字方塊 45"/>
          <p:cNvSpPr txBox="1"/>
          <p:nvPr/>
        </p:nvSpPr>
        <p:spPr>
          <a:xfrm>
            <a:off x="8496639" y="383128"/>
            <a:ext cx="4044264" cy="1667957"/>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l" defTabSz="650230" hangingPunct="1"/>
            <a:r>
              <a:rPr lang="en-US" altLang="zh-TW" sz="3413" kern="1200" dirty="0">
                <a:solidFill>
                  <a:prstClr val="black"/>
                </a:solidFill>
                <a:latin typeface="Calibri" panose="020F0502020204030204"/>
              </a:rPr>
              <a:t>Larger 1</a:t>
            </a:r>
            <a:r>
              <a:rPr lang="en-US" altLang="zh-TW" sz="3413" kern="1200" baseline="30000" dirty="0">
                <a:solidFill>
                  <a:prstClr val="black"/>
                </a:solidFill>
                <a:latin typeface="Calibri" panose="020F0502020204030204"/>
              </a:rPr>
              <a:t>st</a:t>
            </a:r>
            <a:r>
              <a:rPr lang="en-US" altLang="zh-TW" sz="3413" kern="1200" dirty="0">
                <a:solidFill>
                  <a:prstClr val="black"/>
                </a:solidFill>
                <a:latin typeface="Calibri" panose="020F0502020204030204"/>
              </a:rPr>
              <a:t> order derivative means far from the minima</a:t>
            </a:r>
            <a:endParaRPr lang="zh-TW" altLang="en-US" sz="3413" kern="1200" dirty="0">
              <a:solidFill>
                <a:prstClr val="black"/>
              </a:solidFill>
              <a:latin typeface="Calibri" panose="020F0502020204030204"/>
            </a:endParaRPr>
          </a:p>
        </p:txBody>
      </p:sp>
      <p:sp>
        <p:nvSpPr>
          <p:cNvPr id="4" name="矩形 3"/>
          <p:cNvSpPr/>
          <p:nvPr/>
        </p:nvSpPr>
        <p:spPr>
          <a:xfrm>
            <a:off x="7749631" y="3505136"/>
            <a:ext cx="650240" cy="9739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47" name="矩形 46"/>
          <p:cNvSpPr/>
          <p:nvPr/>
        </p:nvSpPr>
        <p:spPr>
          <a:xfrm>
            <a:off x="8032105" y="5997316"/>
            <a:ext cx="650240" cy="9739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9" name="文字方塊 8"/>
          <p:cNvSpPr txBox="1"/>
          <p:nvPr/>
        </p:nvSpPr>
        <p:spPr>
          <a:xfrm>
            <a:off x="8221028" y="2068802"/>
            <a:ext cx="4586711" cy="617541"/>
          </a:xfrm>
          <a:prstGeom prst="rect">
            <a:avLst/>
          </a:prstGeom>
          <a:noFill/>
        </p:spPr>
        <p:txBody>
          <a:bodyPr wrap="square" rtlCol="0">
            <a:spAutoFit/>
          </a:bodyPr>
          <a:lstStyle/>
          <a:p>
            <a:pPr algn="l" defTabSz="650230" hangingPunct="1"/>
            <a:r>
              <a:rPr lang="en-US" altLang="zh-TW" sz="3413" kern="1200" dirty="0">
                <a:solidFill>
                  <a:srgbClr val="FF0000"/>
                </a:solidFill>
                <a:latin typeface="Calibri" panose="020F0502020204030204"/>
                <a:cs typeface="+mn-cs"/>
              </a:rPr>
              <a:t>Do not cross parameters</a:t>
            </a:r>
            <a:endParaRPr lang="zh-TW" altLang="en-US" sz="3413" kern="1200" dirty="0">
              <a:solidFill>
                <a:srgbClr val="FF0000"/>
              </a:solidFill>
              <a:latin typeface="Calibri" panose="020F0502020204030204"/>
              <a:cs typeface="+mn-cs"/>
            </a:endParaRPr>
          </a:p>
        </p:txBody>
      </p:sp>
      <p:cxnSp>
        <p:nvCxnSpPr>
          <p:cNvPr id="48" name="直線接點 47"/>
          <p:cNvCxnSpPr/>
          <p:nvPr/>
        </p:nvCxnSpPr>
        <p:spPr>
          <a:xfrm>
            <a:off x="8357225" y="653914"/>
            <a:ext cx="4408226" cy="139232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9330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9" grpId="0" animBg="1"/>
      <p:bldP spid="30" grpId="0" animBg="1"/>
      <p:bldP spid="31" grpId="0" animBg="1"/>
      <p:bldP spid="32" grpId="0" animBg="1"/>
      <p:bldP spid="33" grpId="0"/>
      <p:bldP spid="34" grpId="0"/>
      <p:bldP spid="35" grpId="0"/>
      <p:bldP spid="36" grpId="0"/>
      <p:bldP spid="40" grpId="0"/>
      <p:bldP spid="38" grpId="0"/>
      <p:bldP spid="4" grpId="0" animBg="1"/>
      <p:bldP spid="47" grpId="0" animBg="1"/>
      <p:bldP spid="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3"/>
          <a:stretch>
            <a:fillRect/>
          </a:stretch>
        </p:blipFill>
        <p:spPr>
          <a:xfrm>
            <a:off x="3127394" y="5216968"/>
            <a:ext cx="7702835" cy="2418256"/>
          </a:xfrm>
          <a:prstGeom prst="rect">
            <a:avLst/>
          </a:prstGeom>
        </p:spPr>
      </p:pic>
      <p:sp>
        <p:nvSpPr>
          <p:cNvPr id="2" name="標題 1"/>
          <p:cNvSpPr>
            <a:spLocks noGrp="1"/>
          </p:cNvSpPr>
          <p:nvPr>
            <p:ph type="title"/>
          </p:nvPr>
        </p:nvSpPr>
        <p:spPr/>
        <p:txBody>
          <a:bodyPr/>
          <a:lstStyle/>
          <a:p>
            <a:r>
              <a:rPr lang="en-US" altLang="zh-TW" dirty="0"/>
              <a:t>Second Derivative</a:t>
            </a:r>
            <a:endParaRPr lang="zh-TW" altLang="en-US" dirty="0"/>
          </a:p>
        </p:txBody>
      </p:sp>
      <p:pic>
        <p:nvPicPr>
          <p:cNvPr id="3" name="圖片 2"/>
          <p:cNvPicPr>
            <a:picLocks noChangeAspect="1"/>
          </p:cNvPicPr>
          <p:nvPr/>
        </p:nvPicPr>
        <p:blipFill>
          <a:blip r:embed="rId4"/>
          <a:stretch>
            <a:fillRect/>
          </a:stretch>
        </p:blipFill>
        <p:spPr>
          <a:xfrm>
            <a:off x="2995813" y="2233980"/>
            <a:ext cx="7941012" cy="2806171"/>
          </a:xfrm>
          <a:prstGeom prst="rect">
            <a:avLst/>
          </a:prstGeom>
        </p:spPr>
      </p:pic>
      <mc:AlternateContent xmlns:mc="http://schemas.openxmlformats.org/markup-compatibility/2006">
        <mc:Choice xmlns:a14="http://schemas.microsoft.com/office/drawing/2010/main" Requires="a14">
          <p:sp>
            <p:nvSpPr>
              <p:cNvPr id="8" name="文字方塊 7"/>
              <p:cNvSpPr txBox="1"/>
              <p:nvPr/>
            </p:nvSpPr>
            <p:spPr>
              <a:xfrm>
                <a:off x="894081" y="4248878"/>
                <a:ext cx="3376309" cy="525208"/>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r>
                        <a:rPr lang="en-US" altLang="zh-TW" sz="3413" i="1" kern="1200">
                          <a:solidFill>
                            <a:prstClr val="black"/>
                          </a:solidFill>
                          <a:latin typeface="Cambria Math" panose="02040503050406030204" pitchFamily="18" charset="0"/>
                          <a:cs typeface="+mn-cs"/>
                        </a:rPr>
                        <m:t>𝑦</m:t>
                      </m:r>
                      <m:r>
                        <a:rPr lang="en-US" altLang="zh-TW" sz="3413" i="1" kern="1200">
                          <a:solidFill>
                            <a:prstClr val="black"/>
                          </a:solidFill>
                          <a:latin typeface="Cambria Math" panose="02040503050406030204" pitchFamily="18" charset="0"/>
                          <a:cs typeface="+mn-cs"/>
                        </a:rPr>
                        <m:t>=</m:t>
                      </m:r>
                      <m:r>
                        <a:rPr lang="en-US" altLang="zh-TW" sz="3413" i="1" kern="1200">
                          <a:solidFill>
                            <a:prstClr val="black"/>
                          </a:solidFill>
                          <a:latin typeface="Cambria Math" panose="02040503050406030204" pitchFamily="18" charset="0"/>
                          <a:cs typeface="+mn-cs"/>
                        </a:rPr>
                        <m:t>𝑎</m:t>
                      </m:r>
                      <m:sSup>
                        <m:sSupPr>
                          <m:ctrlPr>
                            <a:rPr lang="en-US" altLang="zh-TW" sz="3413" i="1" kern="1200">
                              <a:solidFill>
                                <a:prstClr val="black"/>
                              </a:solidFill>
                              <a:latin typeface="Cambria Math" panose="02040503050406030204" pitchFamily="18" charset="0"/>
                              <a:cs typeface="+mn-cs"/>
                            </a:rPr>
                          </m:ctrlPr>
                        </m:sSupPr>
                        <m:e>
                          <m:r>
                            <a:rPr lang="en-US" altLang="zh-TW" sz="3413" i="1" kern="1200">
                              <a:solidFill>
                                <a:prstClr val="black"/>
                              </a:solidFill>
                              <a:latin typeface="Cambria Math" panose="02040503050406030204" pitchFamily="18" charset="0"/>
                              <a:cs typeface="+mn-cs"/>
                            </a:rPr>
                            <m:t>𝑥</m:t>
                          </m:r>
                        </m:e>
                        <m:sup>
                          <m:r>
                            <a:rPr lang="en-US" altLang="zh-TW" sz="3413" i="1" kern="1200">
                              <a:solidFill>
                                <a:prstClr val="black"/>
                              </a:solidFill>
                              <a:latin typeface="Cambria Math" panose="02040503050406030204" pitchFamily="18" charset="0"/>
                              <a:cs typeface="+mn-cs"/>
                            </a:rPr>
                            <m:t>2</m:t>
                          </m:r>
                        </m:sup>
                      </m:sSup>
                      <m:r>
                        <a:rPr lang="en-US" altLang="zh-TW" sz="3413" i="1" kern="1200">
                          <a:solidFill>
                            <a:prstClr val="black"/>
                          </a:solidFill>
                          <a:latin typeface="Cambria Math" panose="02040503050406030204" pitchFamily="18" charset="0"/>
                          <a:cs typeface="+mn-cs"/>
                        </a:rPr>
                        <m:t>+</m:t>
                      </m:r>
                      <m:r>
                        <a:rPr lang="en-US" altLang="zh-TW" sz="3413" i="1" kern="1200">
                          <a:solidFill>
                            <a:prstClr val="black"/>
                          </a:solidFill>
                          <a:latin typeface="Cambria Math" panose="02040503050406030204" pitchFamily="18" charset="0"/>
                          <a:cs typeface="+mn-cs"/>
                        </a:rPr>
                        <m:t>𝑏𝑥</m:t>
                      </m:r>
                      <m:r>
                        <a:rPr lang="en-US" altLang="zh-TW" sz="3413" i="1" kern="1200">
                          <a:solidFill>
                            <a:prstClr val="black"/>
                          </a:solidFill>
                          <a:latin typeface="Cambria Math" panose="02040503050406030204" pitchFamily="18" charset="0"/>
                          <a:cs typeface="+mn-cs"/>
                        </a:rPr>
                        <m:t>+</m:t>
                      </m:r>
                      <m:r>
                        <a:rPr lang="en-US" altLang="zh-TW" sz="3413" i="1" kern="1200">
                          <a:solidFill>
                            <a:prstClr val="black"/>
                          </a:solidFill>
                          <a:latin typeface="Cambria Math" panose="02040503050406030204" pitchFamily="18" charset="0"/>
                          <a:cs typeface="+mn-cs"/>
                        </a:rPr>
                        <m:t>𝑐</m:t>
                      </m:r>
                    </m:oMath>
                  </m:oMathPara>
                </a14:m>
                <a:endParaRPr lang="zh-TW" altLang="en-US" sz="3413" kern="1200" dirty="0">
                  <a:solidFill>
                    <a:prstClr val="black"/>
                  </a:solidFill>
                  <a:latin typeface="Calibri" panose="020F0502020204030204"/>
                  <a:cs typeface="+mn-cs"/>
                </a:endParaRPr>
              </a:p>
            </p:txBody>
          </p:sp>
        </mc:Choice>
        <mc:Fallback>
          <p:sp>
            <p:nvSpPr>
              <p:cNvPr id="8" name="文字方塊 7"/>
              <p:cNvSpPr txBox="1">
                <a:spLocks noRot="1" noChangeAspect="1" noMove="1" noResize="1" noEditPoints="1" noAdjustHandles="1" noChangeArrowheads="1" noChangeShapeType="1" noTextEdit="1"/>
              </p:cNvSpPr>
              <p:nvPr/>
            </p:nvSpPr>
            <p:spPr>
              <a:xfrm>
                <a:off x="894081" y="4248878"/>
                <a:ext cx="3376309" cy="52520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字方塊 8"/>
              <p:cNvSpPr txBox="1"/>
              <p:nvPr/>
            </p:nvSpPr>
            <p:spPr>
              <a:xfrm>
                <a:off x="1513642" y="6271270"/>
                <a:ext cx="3228191" cy="1168590"/>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d>
                        <m:dPr>
                          <m:begChr m:val="|"/>
                          <m:endChr m:val="|"/>
                          <m:ctrlPr>
                            <a:rPr lang="en-US" altLang="zh-TW" sz="3413" i="1" kern="1200">
                              <a:solidFill>
                                <a:prstClr val="black"/>
                              </a:solidFill>
                              <a:latin typeface="Cambria Math" panose="02040503050406030204" pitchFamily="18" charset="0"/>
                              <a:cs typeface="+mn-cs"/>
                            </a:rPr>
                          </m:ctrlPr>
                        </m:dPr>
                        <m:e>
                          <m:f>
                            <m:fPr>
                              <m:ctrlPr>
                                <a:rPr lang="en-US" altLang="zh-TW" sz="3413" i="1" kern="1200">
                                  <a:solidFill>
                                    <a:prstClr val="black"/>
                                  </a:solidFill>
                                  <a:latin typeface="Cambria Math" panose="02040503050406030204" pitchFamily="18" charset="0"/>
                                  <a:cs typeface="+mn-cs"/>
                                </a:rPr>
                              </m:ctrlPr>
                            </m:fPr>
                            <m:num>
                              <m:r>
                                <a:rPr lang="zh-TW" altLang="en-US" sz="3413" i="1" kern="1200">
                                  <a:solidFill>
                                    <a:prstClr val="black"/>
                                  </a:solidFill>
                                  <a:latin typeface="Cambria Math" panose="02040503050406030204" pitchFamily="18" charset="0"/>
                                  <a:cs typeface="+mn-cs"/>
                                </a:rPr>
                                <m:t>𝜕</m:t>
                              </m:r>
                              <m:r>
                                <a:rPr lang="en-US" altLang="zh-TW" sz="3413" i="1" kern="1200">
                                  <a:solidFill>
                                    <a:prstClr val="black"/>
                                  </a:solidFill>
                                  <a:latin typeface="Cambria Math" panose="02040503050406030204" pitchFamily="18" charset="0"/>
                                  <a:cs typeface="+mn-cs"/>
                                </a:rPr>
                                <m:t>𝑦</m:t>
                              </m:r>
                            </m:num>
                            <m:den>
                              <m:r>
                                <a:rPr lang="zh-TW" altLang="en-US" sz="3413" i="1" kern="1200">
                                  <a:solidFill>
                                    <a:prstClr val="black"/>
                                  </a:solidFill>
                                  <a:latin typeface="Cambria Math" panose="02040503050406030204" pitchFamily="18" charset="0"/>
                                  <a:cs typeface="+mn-cs"/>
                                </a:rPr>
                                <m:t>𝜕</m:t>
                              </m:r>
                              <m:r>
                                <a:rPr lang="en-US" altLang="zh-TW" sz="3413" i="1" kern="1200">
                                  <a:solidFill>
                                    <a:prstClr val="black"/>
                                  </a:solidFill>
                                  <a:latin typeface="Cambria Math" panose="02040503050406030204" pitchFamily="18" charset="0"/>
                                  <a:cs typeface="+mn-cs"/>
                                </a:rPr>
                                <m:t>𝑥</m:t>
                              </m:r>
                            </m:den>
                          </m:f>
                        </m:e>
                      </m:d>
                      <m:r>
                        <a:rPr lang="en-US" altLang="zh-TW" sz="3413" i="1" kern="1200">
                          <a:solidFill>
                            <a:prstClr val="black"/>
                          </a:solidFill>
                          <a:latin typeface="Cambria Math" panose="02040503050406030204" pitchFamily="18" charset="0"/>
                          <a:cs typeface="+mn-cs"/>
                        </a:rPr>
                        <m:t>=</m:t>
                      </m:r>
                      <m:r>
                        <a:rPr lang="en-US" altLang="zh-TW" sz="3413" i="1" kern="1200">
                          <a:solidFill>
                            <a:prstClr val="black"/>
                          </a:solidFill>
                          <a:latin typeface="Cambria Math" panose="02040503050406030204" pitchFamily="18" charset="0"/>
                          <a:cs typeface="+mn-cs"/>
                        </a:rPr>
                        <m:t>|</m:t>
                      </m:r>
                      <m:r>
                        <a:rPr lang="en-US" altLang="zh-TW" sz="3413" i="1" kern="1200">
                          <a:solidFill>
                            <a:prstClr val="black"/>
                          </a:solidFill>
                          <a:latin typeface="Cambria Math" panose="02040503050406030204" pitchFamily="18" charset="0"/>
                          <a:cs typeface="+mn-cs"/>
                        </a:rPr>
                        <m:t>2</m:t>
                      </m:r>
                      <m:r>
                        <a:rPr lang="en-US" altLang="zh-TW" sz="3413" i="1" kern="1200">
                          <a:solidFill>
                            <a:prstClr val="black"/>
                          </a:solidFill>
                          <a:latin typeface="Cambria Math" panose="02040503050406030204" pitchFamily="18" charset="0"/>
                          <a:cs typeface="+mn-cs"/>
                        </a:rPr>
                        <m:t>𝑎𝑥</m:t>
                      </m:r>
                      <m:r>
                        <a:rPr lang="en-US" altLang="zh-TW" sz="3413" i="1" kern="1200">
                          <a:solidFill>
                            <a:prstClr val="black"/>
                          </a:solidFill>
                          <a:latin typeface="Cambria Math" panose="02040503050406030204" pitchFamily="18" charset="0"/>
                          <a:cs typeface="+mn-cs"/>
                        </a:rPr>
                        <m:t>+</m:t>
                      </m:r>
                      <m:r>
                        <a:rPr lang="en-US" altLang="zh-TW" sz="3413" i="1" kern="1200">
                          <a:solidFill>
                            <a:prstClr val="black"/>
                          </a:solidFill>
                          <a:latin typeface="Cambria Math" panose="02040503050406030204" pitchFamily="18" charset="0"/>
                          <a:cs typeface="+mn-cs"/>
                        </a:rPr>
                        <m:t>𝑏</m:t>
                      </m:r>
                      <m:r>
                        <a:rPr lang="en-US" altLang="zh-TW" sz="3413" i="1" kern="1200">
                          <a:solidFill>
                            <a:prstClr val="black"/>
                          </a:solidFill>
                          <a:latin typeface="Cambria Math" panose="02040503050406030204" pitchFamily="18" charset="0"/>
                          <a:cs typeface="+mn-cs"/>
                        </a:rPr>
                        <m:t>|</m:t>
                      </m:r>
                    </m:oMath>
                  </m:oMathPara>
                </a14:m>
                <a:endParaRPr lang="zh-TW" altLang="en-US" sz="3413" kern="1200" dirty="0">
                  <a:solidFill>
                    <a:prstClr val="black"/>
                  </a:solidFill>
                  <a:latin typeface="Calibri" panose="020F0502020204030204"/>
                  <a:cs typeface="+mn-cs"/>
                </a:endParaRPr>
              </a:p>
            </p:txBody>
          </p:sp>
        </mc:Choice>
        <mc:Fallback>
          <p:sp>
            <p:nvSpPr>
              <p:cNvPr id="9" name="文字方塊 8"/>
              <p:cNvSpPr txBox="1">
                <a:spLocks noRot="1" noChangeAspect="1" noMove="1" noResize="1" noEditPoints="1" noAdjustHandles="1" noChangeArrowheads="1" noChangeShapeType="1" noTextEdit="1"/>
              </p:cNvSpPr>
              <p:nvPr/>
            </p:nvSpPr>
            <p:spPr>
              <a:xfrm>
                <a:off x="1513642" y="6271270"/>
                <a:ext cx="3228191" cy="1168590"/>
              </a:xfrm>
              <a:prstGeom prst="rect">
                <a:avLst/>
              </a:prstGeom>
              <a:blipFill>
                <a:blip r:embed="rId6"/>
                <a:stretch>
                  <a:fillRect/>
                </a:stretch>
              </a:blipFill>
            </p:spPr>
            <p:txBody>
              <a:bodyPr/>
              <a:lstStyle/>
              <a:p>
                <a:r>
                  <a:rPr lang="zh-CN" altLang="en-US">
                    <a:noFill/>
                  </a:rPr>
                  <a:t> </a:t>
                </a:r>
              </a:p>
            </p:txBody>
          </p:sp>
        </mc:Fallback>
      </mc:AlternateContent>
      <p:sp>
        <p:nvSpPr>
          <p:cNvPr id="19" name="橢圓 18"/>
          <p:cNvSpPr/>
          <p:nvPr/>
        </p:nvSpPr>
        <p:spPr>
          <a:xfrm>
            <a:off x="9565197" y="3474640"/>
            <a:ext cx="234513" cy="2345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mc:AlternateContent xmlns:mc="http://schemas.openxmlformats.org/markup-compatibility/2006">
        <mc:Choice xmlns:a14="http://schemas.microsoft.com/office/drawing/2010/main" Requires="a14">
          <p:sp>
            <p:nvSpPr>
              <p:cNvPr id="20" name="文字方塊 19"/>
              <p:cNvSpPr txBox="1"/>
              <p:nvPr/>
            </p:nvSpPr>
            <p:spPr>
              <a:xfrm>
                <a:off x="5805285" y="3761680"/>
                <a:ext cx="995785" cy="997517"/>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r>
                        <a:rPr lang="en-US" altLang="zh-TW" sz="3413" kern="1200">
                          <a:solidFill>
                            <a:prstClr val="black"/>
                          </a:solidFill>
                          <a:latin typeface="Cambria Math" panose="02040503050406030204" pitchFamily="18" charset="0"/>
                          <a:cs typeface="+mn-cs"/>
                        </a:rPr>
                        <m:t>−</m:t>
                      </m:r>
                      <m:f>
                        <m:fPr>
                          <m:ctrlPr>
                            <a:rPr lang="en-US" altLang="zh-TW" sz="3413" i="1" kern="1200">
                              <a:solidFill>
                                <a:prstClr val="black"/>
                              </a:solidFill>
                              <a:latin typeface="Cambria Math" panose="02040503050406030204" pitchFamily="18" charset="0"/>
                              <a:cs typeface="+mn-cs"/>
                            </a:rPr>
                          </m:ctrlPr>
                        </m:fPr>
                        <m:num>
                          <m:r>
                            <a:rPr lang="en-US" altLang="zh-TW" sz="3413" i="1" kern="1200">
                              <a:solidFill>
                                <a:prstClr val="black"/>
                              </a:solidFill>
                              <a:latin typeface="Cambria Math" panose="02040503050406030204" pitchFamily="18" charset="0"/>
                              <a:cs typeface="+mn-cs"/>
                            </a:rPr>
                            <m:t>𝑏</m:t>
                          </m:r>
                        </m:num>
                        <m:den>
                          <m:r>
                            <a:rPr lang="en-US" altLang="zh-TW" sz="3413" i="1" kern="1200">
                              <a:solidFill>
                                <a:prstClr val="black"/>
                              </a:solidFill>
                              <a:latin typeface="Cambria Math" panose="02040503050406030204" pitchFamily="18" charset="0"/>
                              <a:cs typeface="+mn-cs"/>
                            </a:rPr>
                            <m:t>2</m:t>
                          </m:r>
                          <m:r>
                            <a:rPr lang="en-US" altLang="zh-TW" sz="3413" i="1" kern="1200">
                              <a:solidFill>
                                <a:prstClr val="black"/>
                              </a:solidFill>
                              <a:latin typeface="Cambria Math" panose="02040503050406030204" pitchFamily="18" charset="0"/>
                              <a:cs typeface="+mn-cs"/>
                            </a:rPr>
                            <m:t>𝑎</m:t>
                          </m:r>
                        </m:den>
                      </m:f>
                    </m:oMath>
                  </m:oMathPara>
                </a14:m>
                <a:endParaRPr lang="zh-TW" altLang="en-US" sz="3413" kern="1200" dirty="0">
                  <a:solidFill>
                    <a:prstClr val="black"/>
                  </a:solidFill>
                  <a:latin typeface="Calibri" panose="020F0502020204030204"/>
                  <a:cs typeface="+mn-cs"/>
                </a:endParaRPr>
              </a:p>
            </p:txBody>
          </p:sp>
        </mc:Choice>
        <mc:Fallback>
          <p:sp>
            <p:nvSpPr>
              <p:cNvPr id="20" name="文字方塊 19"/>
              <p:cNvSpPr txBox="1">
                <a:spLocks noRot="1" noChangeAspect="1" noMove="1" noResize="1" noEditPoints="1" noAdjustHandles="1" noChangeArrowheads="1" noChangeShapeType="1" noTextEdit="1"/>
              </p:cNvSpPr>
              <p:nvPr/>
            </p:nvSpPr>
            <p:spPr>
              <a:xfrm>
                <a:off x="5805285" y="3761680"/>
                <a:ext cx="995785" cy="99751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文字方塊 22"/>
              <p:cNvSpPr txBox="1"/>
              <p:nvPr/>
            </p:nvSpPr>
            <p:spPr>
              <a:xfrm>
                <a:off x="9650457" y="3579022"/>
                <a:ext cx="530017" cy="525208"/>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413" i="1" kern="1200">
                              <a:solidFill>
                                <a:prstClr val="black"/>
                              </a:solidFill>
                              <a:latin typeface="Cambria Math" panose="02040503050406030204" pitchFamily="18" charset="0"/>
                              <a:cs typeface="+mn-cs"/>
                            </a:rPr>
                          </m:ctrlPr>
                        </m:sSubPr>
                        <m:e>
                          <m:r>
                            <a:rPr lang="en-US" altLang="zh-TW" sz="3413" i="1" kern="1200">
                              <a:solidFill>
                                <a:prstClr val="black"/>
                              </a:solidFill>
                              <a:latin typeface="Cambria Math" panose="02040503050406030204" pitchFamily="18" charset="0"/>
                              <a:cs typeface="+mn-cs"/>
                            </a:rPr>
                            <m:t>𝑥</m:t>
                          </m:r>
                        </m:e>
                        <m:sub>
                          <m:r>
                            <a:rPr lang="en-US" altLang="zh-TW" sz="3413" i="1" kern="1200">
                              <a:solidFill>
                                <a:prstClr val="black"/>
                              </a:solidFill>
                              <a:latin typeface="Cambria Math" panose="02040503050406030204" pitchFamily="18" charset="0"/>
                              <a:cs typeface="+mn-cs"/>
                            </a:rPr>
                            <m:t>0</m:t>
                          </m:r>
                        </m:sub>
                      </m:sSub>
                    </m:oMath>
                  </m:oMathPara>
                </a14:m>
                <a:endParaRPr lang="zh-TW" altLang="en-US" sz="3413" kern="1200" dirty="0">
                  <a:solidFill>
                    <a:prstClr val="black"/>
                  </a:solidFill>
                  <a:latin typeface="Calibri" panose="020F0502020204030204"/>
                  <a:cs typeface="+mn-cs"/>
                </a:endParaRPr>
              </a:p>
            </p:txBody>
          </p:sp>
        </mc:Choice>
        <mc:Fallback>
          <p:sp>
            <p:nvSpPr>
              <p:cNvPr id="23" name="文字方塊 22"/>
              <p:cNvSpPr txBox="1">
                <a:spLocks noRot="1" noChangeAspect="1" noMove="1" noResize="1" noEditPoints="1" noAdjustHandles="1" noChangeArrowheads="1" noChangeShapeType="1" noTextEdit="1"/>
              </p:cNvSpPr>
              <p:nvPr/>
            </p:nvSpPr>
            <p:spPr>
              <a:xfrm>
                <a:off x="9650457" y="3579022"/>
                <a:ext cx="530017" cy="525208"/>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文字方塊 23"/>
              <p:cNvSpPr txBox="1"/>
              <p:nvPr/>
            </p:nvSpPr>
            <p:spPr>
              <a:xfrm>
                <a:off x="6894305" y="2327135"/>
                <a:ext cx="2738913" cy="997517"/>
              </a:xfrm>
              <a:prstGeom prst="rect">
                <a:avLst/>
              </a:prstGeom>
              <a:noFill/>
            </p:spPr>
            <p:txBody>
              <a:bodyPr wrap="squar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r>
                        <a:rPr lang="en-US" altLang="zh-TW" sz="3413" i="1" kern="1200">
                          <a:solidFill>
                            <a:prstClr val="black"/>
                          </a:solidFill>
                          <a:latin typeface="Cambria Math" panose="02040503050406030204" pitchFamily="18" charset="0"/>
                          <a:cs typeface="+mn-cs"/>
                        </a:rPr>
                        <m:t>|</m:t>
                      </m:r>
                      <m:sSub>
                        <m:sSubPr>
                          <m:ctrlPr>
                            <a:rPr lang="en-US" altLang="zh-TW" sz="3413" i="1" kern="1200">
                              <a:solidFill>
                                <a:prstClr val="black"/>
                              </a:solidFill>
                              <a:latin typeface="Cambria Math" panose="02040503050406030204" pitchFamily="18" charset="0"/>
                              <a:cs typeface="+mn-cs"/>
                            </a:rPr>
                          </m:ctrlPr>
                        </m:sSubPr>
                        <m:e>
                          <m:r>
                            <a:rPr lang="en-US" altLang="zh-TW" sz="3413" i="1" kern="1200">
                              <a:solidFill>
                                <a:prstClr val="black"/>
                              </a:solidFill>
                              <a:latin typeface="Cambria Math" panose="02040503050406030204" pitchFamily="18" charset="0"/>
                              <a:cs typeface="+mn-cs"/>
                            </a:rPr>
                            <m:t>𝑥</m:t>
                          </m:r>
                        </m:e>
                        <m:sub>
                          <m:r>
                            <a:rPr lang="en-US" altLang="zh-TW" sz="3413" i="1" kern="1200">
                              <a:solidFill>
                                <a:prstClr val="black"/>
                              </a:solidFill>
                              <a:latin typeface="Cambria Math" panose="02040503050406030204" pitchFamily="18" charset="0"/>
                              <a:cs typeface="+mn-cs"/>
                            </a:rPr>
                            <m:t>0</m:t>
                          </m:r>
                        </m:sub>
                      </m:sSub>
                      <m:r>
                        <a:rPr lang="en-US" altLang="zh-TW" sz="3413" kern="1200">
                          <a:solidFill>
                            <a:prstClr val="black"/>
                          </a:solidFill>
                          <a:latin typeface="Cambria Math" panose="02040503050406030204" pitchFamily="18" charset="0"/>
                          <a:cs typeface="+mn-cs"/>
                        </a:rPr>
                        <m:t>+</m:t>
                      </m:r>
                      <m:f>
                        <m:fPr>
                          <m:ctrlPr>
                            <a:rPr lang="en-US" altLang="zh-TW" sz="3413" i="1" kern="1200">
                              <a:solidFill>
                                <a:prstClr val="black"/>
                              </a:solidFill>
                              <a:latin typeface="Cambria Math" panose="02040503050406030204" pitchFamily="18" charset="0"/>
                              <a:cs typeface="+mn-cs"/>
                            </a:rPr>
                          </m:ctrlPr>
                        </m:fPr>
                        <m:num>
                          <m:r>
                            <a:rPr lang="en-US" altLang="zh-TW" sz="3413" i="1" kern="1200">
                              <a:solidFill>
                                <a:prstClr val="black"/>
                              </a:solidFill>
                              <a:latin typeface="Cambria Math" panose="02040503050406030204" pitchFamily="18" charset="0"/>
                              <a:cs typeface="+mn-cs"/>
                            </a:rPr>
                            <m:t>𝑏</m:t>
                          </m:r>
                        </m:num>
                        <m:den>
                          <m:r>
                            <a:rPr lang="en-US" altLang="zh-TW" sz="3413" i="1" kern="1200">
                              <a:solidFill>
                                <a:prstClr val="black"/>
                              </a:solidFill>
                              <a:latin typeface="Cambria Math" panose="02040503050406030204" pitchFamily="18" charset="0"/>
                              <a:cs typeface="+mn-cs"/>
                            </a:rPr>
                            <m:t>2</m:t>
                          </m:r>
                          <m:r>
                            <a:rPr lang="en-US" altLang="zh-TW" sz="3413" i="1" kern="1200">
                              <a:solidFill>
                                <a:prstClr val="black"/>
                              </a:solidFill>
                              <a:latin typeface="Cambria Math" panose="02040503050406030204" pitchFamily="18" charset="0"/>
                              <a:cs typeface="+mn-cs"/>
                            </a:rPr>
                            <m:t>𝑎</m:t>
                          </m:r>
                        </m:den>
                      </m:f>
                      <m:r>
                        <a:rPr lang="en-US" altLang="zh-TW" sz="3413" i="1" kern="1200">
                          <a:solidFill>
                            <a:prstClr val="black"/>
                          </a:solidFill>
                          <a:latin typeface="Cambria Math" panose="02040503050406030204" pitchFamily="18" charset="0"/>
                          <a:cs typeface="+mn-cs"/>
                        </a:rPr>
                        <m:t>|</m:t>
                      </m:r>
                    </m:oMath>
                  </m:oMathPara>
                </a14:m>
                <a:endParaRPr lang="zh-TW" altLang="en-US" sz="3413" kern="1200" dirty="0">
                  <a:solidFill>
                    <a:prstClr val="black"/>
                  </a:solidFill>
                  <a:latin typeface="Calibri" panose="020F0502020204030204"/>
                  <a:cs typeface="+mn-cs"/>
                </a:endParaRPr>
              </a:p>
            </p:txBody>
          </p:sp>
        </mc:Choice>
        <mc:Fallback>
          <p:sp>
            <p:nvSpPr>
              <p:cNvPr id="24" name="文字方塊 23"/>
              <p:cNvSpPr txBox="1">
                <a:spLocks noRot="1" noChangeAspect="1" noMove="1" noResize="1" noEditPoints="1" noAdjustHandles="1" noChangeArrowheads="1" noChangeShapeType="1" noTextEdit="1"/>
              </p:cNvSpPr>
              <p:nvPr/>
            </p:nvSpPr>
            <p:spPr>
              <a:xfrm>
                <a:off x="6894305" y="2327135"/>
                <a:ext cx="2738913" cy="997517"/>
              </a:xfrm>
              <a:prstGeom prst="rect">
                <a:avLst/>
              </a:prstGeom>
              <a:blipFill>
                <a:blip r:embed="rId9"/>
                <a:stretch>
                  <a:fillRect/>
                </a:stretch>
              </a:blipFill>
            </p:spPr>
            <p:txBody>
              <a:bodyPr/>
              <a:lstStyle/>
              <a:p>
                <a:r>
                  <a:rPr lang="zh-CN" altLang="en-US">
                    <a:noFill/>
                  </a:rPr>
                  <a:t> </a:t>
                </a:r>
              </a:p>
            </p:txBody>
          </p:sp>
        </mc:Fallback>
      </mc:AlternateContent>
      <p:cxnSp>
        <p:nvCxnSpPr>
          <p:cNvPr id="26" name="直線單箭頭接點 25"/>
          <p:cNvCxnSpPr/>
          <p:nvPr/>
        </p:nvCxnSpPr>
        <p:spPr>
          <a:xfrm>
            <a:off x="6959512" y="3570577"/>
            <a:ext cx="2499090"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橢圓 28"/>
          <p:cNvSpPr/>
          <p:nvPr/>
        </p:nvSpPr>
        <p:spPr>
          <a:xfrm>
            <a:off x="9608650" y="6219069"/>
            <a:ext cx="234513" cy="2345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mc:AlternateContent xmlns:mc="http://schemas.openxmlformats.org/markup-compatibility/2006">
        <mc:Choice xmlns:a14="http://schemas.microsoft.com/office/drawing/2010/main" Requires="a14">
          <p:sp>
            <p:nvSpPr>
              <p:cNvPr id="30" name="文字方塊 29"/>
              <p:cNvSpPr txBox="1"/>
              <p:nvPr/>
            </p:nvSpPr>
            <p:spPr>
              <a:xfrm>
                <a:off x="9757867" y="6344771"/>
                <a:ext cx="530017" cy="525208"/>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413" i="1" kern="1200">
                              <a:solidFill>
                                <a:prstClr val="black"/>
                              </a:solidFill>
                              <a:latin typeface="Cambria Math" panose="02040503050406030204" pitchFamily="18" charset="0"/>
                              <a:cs typeface="+mn-cs"/>
                            </a:rPr>
                          </m:ctrlPr>
                        </m:sSubPr>
                        <m:e>
                          <m:r>
                            <a:rPr lang="en-US" altLang="zh-TW" sz="3413" i="1" kern="1200">
                              <a:solidFill>
                                <a:prstClr val="black"/>
                              </a:solidFill>
                              <a:latin typeface="Cambria Math" panose="02040503050406030204" pitchFamily="18" charset="0"/>
                              <a:cs typeface="+mn-cs"/>
                            </a:rPr>
                            <m:t>𝑥</m:t>
                          </m:r>
                        </m:e>
                        <m:sub>
                          <m:r>
                            <a:rPr lang="en-US" altLang="zh-TW" sz="3413" i="1" kern="1200">
                              <a:solidFill>
                                <a:prstClr val="black"/>
                              </a:solidFill>
                              <a:latin typeface="Cambria Math" panose="02040503050406030204" pitchFamily="18" charset="0"/>
                              <a:cs typeface="+mn-cs"/>
                            </a:rPr>
                            <m:t>0</m:t>
                          </m:r>
                        </m:sub>
                      </m:sSub>
                    </m:oMath>
                  </m:oMathPara>
                </a14:m>
                <a:endParaRPr lang="zh-TW" altLang="en-US" sz="3413" kern="1200" dirty="0">
                  <a:solidFill>
                    <a:prstClr val="black"/>
                  </a:solidFill>
                  <a:latin typeface="Calibri" panose="020F0502020204030204"/>
                  <a:cs typeface="+mn-cs"/>
                </a:endParaRPr>
              </a:p>
            </p:txBody>
          </p:sp>
        </mc:Choice>
        <mc:Fallback>
          <p:sp>
            <p:nvSpPr>
              <p:cNvPr id="30" name="文字方塊 29"/>
              <p:cNvSpPr txBox="1">
                <a:spLocks noRot="1" noChangeAspect="1" noMove="1" noResize="1" noEditPoints="1" noAdjustHandles="1" noChangeArrowheads="1" noChangeShapeType="1" noTextEdit="1"/>
              </p:cNvSpPr>
              <p:nvPr/>
            </p:nvSpPr>
            <p:spPr>
              <a:xfrm>
                <a:off x="9757867" y="6344771"/>
                <a:ext cx="530017" cy="525208"/>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文字方塊 30"/>
              <p:cNvSpPr txBox="1"/>
              <p:nvPr/>
            </p:nvSpPr>
            <p:spPr>
              <a:xfrm>
                <a:off x="7094032" y="5849733"/>
                <a:ext cx="2069092" cy="525208"/>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r>
                        <a:rPr lang="en-US" altLang="zh-TW" sz="3413" i="1" kern="1200">
                          <a:solidFill>
                            <a:prstClr val="black"/>
                          </a:solidFill>
                          <a:latin typeface="Cambria Math" panose="02040503050406030204" pitchFamily="18" charset="0"/>
                          <a:cs typeface="+mn-cs"/>
                        </a:rPr>
                        <m:t>|</m:t>
                      </m:r>
                      <m:r>
                        <a:rPr lang="en-US" altLang="zh-TW" sz="3413" i="1" kern="1200">
                          <a:solidFill>
                            <a:prstClr val="black"/>
                          </a:solidFill>
                          <a:latin typeface="Cambria Math" panose="02040503050406030204" pitchFamily="18" charset="0"/>
                          <a:cs typeface="+mn-cs"/>
                        </a:rPr>
                        <m:t>2</m:t>
                      </m:r>
                      <m:r>
                        <a:rPr lang="en-US" altLang="zh-TW" sz="3413" i="1" kern="1200">
                          <a:solidFill>
                            <a:prstClr val="black"/>
                          </a:solidFill>
                          <a:latin typeface="Cambria Math" panose="02040503050406030204" pitchFamily="18" charset="0"/>
                          <a:cs typeface="+mn-cs"/>
                        </a:rPr>
                        <m:t>𝑎</m:t>
                      </m:r>
                      <m:sSub>
                        <m:sSubPr>
                          <m:ctrlPr>
                            <a:rPr lang="en-US" altLang="zh-TW" sz="3413" i="1" kern="1200">
                              <a:solidFill>
                                <a:prstClr val="black"/>
                              </a:solidFill>
                              <a:latin typeface="Cambria Math" panose="02040503050406030204" pitchFamily="18" charset="0"/>
                              <a:cs typeface="+mn-cs"/>
                            </a:rPr>
                          </m:ctrlPr>
                        </m:sSubPr>
                        <m:e>
                          <m:r>
                            <a:rPr lang="en-US" altLang="zh-TW" sz="3413" i="1" kern="1200">
                              <a:solidFill>
                                <a:prstClr val="black"/>
                              </a:solidFill>
                              <a:latin typeface="Cambria Math" panose="02040503050406030204" pitchFamily="18" charset="0"/>
                              <a:cs typeface="+mn-cs"/>
                            </a:rPr>
                            <m:t>𝑥</m:t>
                          </m:r>
                        </m:e>
                        <m:sub>
                          <m:r>
                            <a:rPr lang="en-US" altLang="zh-TW" sz="3413" i="1" kern="1200">
                              <a:solidFill>
                                <a:prstClr val="black"/>
                              </a:solidFill>
                              <a:latin typeface="Cambria Math" panose="02040503050406030204" pitchFamily="18" charset="0"/>
                              <a:cs typeface="+mn-cs"/>
                            </a:rPr>
                            <m:t>0</m:t>
                          </m:r>
                        </m:sub>
                      </m:sSub>
                      <m:r>
                        <a:rPr lang="en-US" altLang="zh-TW" sz="3413" i="1" kern="1200">
                          <a:solidFill>
                            <a:prstClr val="black"/>
                          </a:solidFill>
                          <a:latin typeface="Cambria Math" panose="02040503050406030204" pitchFamily="18" charset="0"/>
                          <a:cs typeface="+mn-cs"/>
                        </a:rPr>
                        <m:t>+</m:t>
                      </m:r>
                      <m:r>
                        <a:rPr lang="en-US" altLang="zh-TW" sz="3413" i="1" kern="1200">
                          <a:solidFill>
                            <a:prstClr val="black"/>
                          </a:solidFill>
                          <a:latin typeface="Cambria Math" panose="02040503050406030204" pitchFamily="18" charset="0"/>
                          <a:cs typeface="+mn-cs"/>
                        </a:rPr>
                        <m:t>𝑏</m:t>
                      </m:r>
                      <m:r>
                        <a:rPr lang="en-US" altLang="zh-TW" sz="3413" i="1" kern="1200">
                          <a:solidFill>
                            <a:prstClr val="black"/>
                          </a:solidFill>
                          <a:latin typeface="Cambria Math" panose="02040503050406030204" pitchFamily="18" charset="0"/>
                          <a:cs typeface="+mn-cs"/>
                        </a:rPr>
                        <m:t>|</m:t>
                      </m:r>
                    </m:oMath>
                  </m:oMathPara>
                </a14:m>
                <a:endParaRPr lang="zh-TW" altLang="en-US" sz="3413" kern="1200" dirty="0">
                  <a:solidFill>
                    <a:prstClr val="black"/>
                  </a:solidFill>
                  <a:latin typeface="Calibri" panose="020F0502020204030204"/>
                  <a:cs typeface="+mn-cs"/>
                </a:endParaRPr>
              </a:p>
            </p:txBody>
          </p:sp>
        </mc:Choice>
        <mc:Fallback>
          <p:sp>
            <p:nvSpPr>
              <p:cNvPr id="31" name="文字方塊 30"/>
              <p:cNvSpPr txBox="1">
                <a:spLocks noRot="1" noChangeAspect="1" noMove="1" noResize="1" noEditPoints="1" noAdjustHandles="1" noChangeArrowheads="1" noChangeShapeType="1" noTextEdit="1"/>
              </p:cNvSpPr>
              <p:nvPr/>
            </p:nvSpPr>
            <p:spPr>
              <a:xfrm>
                <a:off x="7094032" y="5849733"/>
                <a:ext cx="2069092" cy="525208"/>
              </a:xfrm>
              <a:prstGeom prst="rect">
                <a:avLst/>
              </a:prstGeom>
              <a:blipFill>
                <a:blip r:embed="rId11"/>
                <a:stretch>
                  <a:fillRect/>
                </a:stretch>
              </a:blipFill>
            </p:spPr>
            <p:txBody>
              <a:bodyPr/>
              <a:lstStyle/>
              <a:p>
                <a:r>
                  <a:rPr lang="zh-CN" altLang="en-US">
                    <a:noFill/>
                  </a:rPr>
                  <a:t> </a:t>
                </a:r>
              </a:p>
            </p:txBody>
          </p:sp>
        </mc:Fallback>
      </mc:AlternateContent>
      <p:cxnSp>
        <p:nvCxnSpPr>
          <p:cNvPr id="32" name="直線單箭頭接點 31"/>
          <p:cNvCxnSpPr/>
          <p:nvPr/>
        </p:nvCxnSpPr>
        <p:spPr>
          <a:xfrm flipH="1" flipV="1">
            <a:off x="9100553" y="6265191"/>
            <a:ext cx="549022" cy="53404"/>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6" name="文字方塊 35"/>
          <p:cNvSpPr txBox="1"/>
          <p:nvPr/>
        </p:nvSpPr>
        <p:spPr>
          <a:xfrm>
            <a:off x="6978017" y="1702825"/>
            <a:ext cx="1925090" cy="617541"/>
          </a:xfrm>
          <a:prstGeom prst="rect">
            <a:avLst/>
          </a:prstGeom>
          <a:noFill/>
        </p:spPr>
        <p:txBody>
          <a:bodyPr wrap="square" rtlCol="0">
            <a:spAutoFit/>
          </a:bodyPr>
          <a:lstStyle/>
          <a:p>
            <a:pPr algn="l" defTabSz="650230" hangingPunct="1"/>
            <a:r>
              <a:rPr lang="en-US" altLang="zh-TW" sz="3413" kern="1200" dirty="0">
                <a:solidFill>
                  <a:srgbClr val="FF0000"/>
                </a:solidFill>
                <a:latin typeface="Calibri" panose="020F0502020204030204"/>
                <a:cs typeface="+mn-cs"/>
              </a:rPr>
              <a:t>Best step:</a:t>
            </a:r>
            <a:endParaRPr lang="zh-TW" altLang="en-US" sz="3413" kern="1200" dirty="0">
              <a:solidFill>
                <a:srgbClr val="FF0000"/>
              </a:solidFill>
              <a:latin typeface="Calibri" panose="020F0502020204030204"/>
              <a:cs typeface="+mn-cs"/>
            </a:endParaRPr>
          </a:p>
        </p:txBody>
      </p:sp>
      <mc:AlternateContent xmlns:mc="http://schemas.openxmlformats.org/markup-compatibility/2006">
        <mc:Choice xmlns:a14="http://schemas.microsoft.com/office/drawing/2010/main" Requires="a14">
          <p:sp>
            <p:nvSpPr>
              <p:cNvPr id="25" name="文字方塊 24"/>
              <p:cNvSpPr txBox="1"/>
              <p:nvPr/>
            </p:nvSpPr>
            <p:spPr>
              <a:xfrm>
                <a:off x="2849618" y="8078243"/>
                <a:ext cx="1884618" cy="1054328"/>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f>
                        <m:fPr>
                          <m:ctrlPr>
                            <a:rPr lang="en-US" altLang="zh-TW" sz="3413" i="1" kern="1200">
                              <a:solidFill>
                                <a:prstClr val="black"/>
                              </a:solidFill>
                              <a:latin typeface="Cambria Math" panose="02040503050406030204" pitchFamily="18" charset="0"/>
                              <a:cs typeface="+mn-cs"/>
                            </a:rPr>
                          </m:ctrlPr>
                        </m:fPr>
                        <m:num>
                          <m:sSup>
                            <m:sSupPr>
                              <m:ctrlPr>
                                <a:rPr lang="en-US" altLang="zh-TW" sz="3413" i="1" kern="1200">
                                  <a:solidFill>
                                    <a:prstClr val="black"/>
                                  </a:solidFill>
                                  <a:latin typeface="Cambria Math" panose="02040503050406030204" pitchFamily="18" charset="0"/>
                                  <a:cs typeface="+mn-cs"/>
                                </a:rPr>
                              </m:ctrlPr>
                            </m:sSupPr>
                            <m:e>
                              <m:r>
                                <a:rPr lang="zh-TW" altLang="en-US" sz="3413" i="1" kern="1200">
                                  <a:solidFill>
                                    <a:prstClr val="black"/>
                                  </a:solidFill>
                                  <a:latin typeface="Cambria Math" panose="02040503050406030204" pitchFamily="18" charset="0"/>
                                  <a:cs typeface="+mn-cs"/>
                                </a:rPr>
                                <m:t>𝜕</m:t>
                              </m:r>
                            </m:e>
                            <m:sup>
                              <m:r>
                                <a:rPr lang="en-US" altLang="zh-TW" sz="3413" i="1" kern="1200">
                                  <a:solidFill>
                                    <a:prstClr val="black"/>
                                  </a:solidFill>
                                  <a:latin typeface="Cambria Math" panose="02040503050406030204" pitchFamily="18" charset="0"/>
                                  <a:cs typeface="+mn-cs"/>
                                </a:rPr>
                                <m:t>2</m:t>
                              </m:r>
                            </m:sup>
                          </m:sSup>
                          <m:r>
                            <a:rPr lang="en-US" altLang="zh-TW" sz="3413" i="1" kern="1200">
                              <a:solidFill>
                                <a:prstClr val="black"/>
                              </a:solidFill>
                              <a:latin typeface="Cambria Math" panose="02040503050406030204" pitchFamily="18" charset="0"/>
                              <a:cs typeface="+mn-cs"/>
                            </a:rPr>
                            <m:t>𝑦</m:t>
                          </m:r>
                        </m:num>
                        <m:den>
                          <m:r>
                            <a:rPr lang="zh-TW" altLang="en-US" sz="3413" i="1" kern="1200">
                              <a:solidFill>
                                <a:prstClr val="black"/>
                              </a:solidFill>
                              <a:latin typeface="Cambria Math" panose="02040503050406030204" pitchFamily="18" charset="0"/>
                              <a:cs typeface="+mn-cs"/>
                            </a:rPr>
                            <m:t>𝜕</m:t>
                          </m:r>
                          <m:sSup>
                            <m:sSupPr>
                              <m:ctrlPr>
                                <a:rPr lang="en-US" altLang="zh-TW" sz="3413" i="1" kern="1200">
                                  <a:solidFill>
                                    <a:prstClr val="black"/>
                                  </a:solidFill>
                                  <a:latin typeface="Cambria Math" panose="02040503050406030204" pitchFamily="18" charset="0"/>
                                  <a:cs typeface="+mn-cs"/>
                                </a:rPr>
                              </m:ctrlPr>
                            </m:sSupPr>
                            <m:e>
                              <m:r>
                                <a:rPr lang="en-US" altLang="zh-TW" sz="3413" i="1" kern="1200">
                                  <a:solidFill>
                                    <a:prstClr val="black"/>
                                  </a:solidFill>
                                  <a:latin typeface="Cambria Math" panose="02040503050406030204" pitchFamily="18" charset="0"/>
                                  <a:cs typeface="+mn-cs"/>
                                </a:rPr>
                                <m:t>𝑥</m:t>
                              </m:r>
                            </m:e>
                            <m:sup>
                              <m:r>
                                <a:rPr lang="en-US" altLang="zh-TW" sz="3413" i="1" kern="1200">
                                  <a:solidFill>
                                    <a:prstClr val="black"/>
                                  </a:solidFill>
                                  <a:latin typeface="Cambria Math" panose="02040503050406030204" pitchFamily="18" charset="0"/>
                                  <a:cs typeface="+mn-cs"/>
                                </a:rPr>
                                <m:t>2</m:t>
                              </m:r>
                            </m:sup>
                          </m:sSup>
                        </m:den>
                      </m:f>
                      <m:r>
                        <a:rPr lang="en-US" altLang="zh-TW" sz="3413" i="1" kern="1200">
                          <a:solidFill>
                            <a:prstClr val="black"/>
                          </a:solidFill>
                          <a:latin typeface="Cambria Math" panose="02040503050406030204" pitchFamily="18" charset="0"/>
                          <a:cs typeface="+mn-cs"/>
                        </a:rPr>
                        <m:t>=2</m:t>
                      </m:r>
                      <m:r>
                        <a:rPr lang="en-US" altLang="zh-TW" sz="3413" i="1" kern="1200">
                          <a:solidFill>
                            <a:prstClr val="black"/>
                          </a:solidFill>
                          <a:latin typeface="Cambria Math" panose="02040503050406030204" pitchFamily="18" charset="0"/>
                          <a:cs typeface="+mn-cs"/>
                        </a:rPr>
                        <m:t>𝑎</m:t>
                      </m:r>
                    </m:oMath>
                  </m:oMathPara>
                </a14:m>
                <a:endParaRPr lang="zh-TW" altLang="en-US" sz="3413" kern="1200" dirty="0">
                  <a:solidFill>
                    <a:prstClr val="black"/>
                  </a:solidFill>
                  <a:latin typeface="Calibri" panose="020F0502020204030204"/>
                  <a:cs typeface="+mn-cs"/>
                </a:endParaRPr>
              </a:p>
            </p:txBody>
          </p:sp>
        </mc:Choice>
        <mc:Fallback>
          <p:sp>
            <p:nvSpPr>
              <p:cNvPr id="25" name="文字方塊 24"/>
              <p:cNvSpPr txBox="1">
                <a:spLocks noRot="1" noChangeAspect="1" noMove="1" noResize="1" noEditPoints="1" noAdjustHandles="1" noChangeArrowheads="1" noChangeShapeType="1" noTextEdit="1"/>
              </p:cNvSpPr>
              <p:nvPr/>
            </p:nvSpPr>
            <p:spPr>
              <a:xfrm>
                <a:off x="2849618" y="8078243"/>
                <a:ext cx="1884618" cy="1054328"/>
              </a:xfrm>
              <a:prstGeom prst="rect">
                <a:avLst/>
              </a:prstGeom>
              <a:blipFill>
                <a:blip r:embed="rId12"/>
                <a:stretch>
                  <a:fillRect/>
                </a:stretch>
              </a:blipFill>
            </p:spPr>
            <p:txBody>
              <a:bodyPr/>
              <a:lstStyle/>
              <a:p>
                <a:r>
                  <a:rPr lang="zh-CN" altLang="en-US">
                    <a:noFill/>
                  </a:rPr>
                  <a:t> </a:t>
                </a:r>
              </a:p>
            </p:txBody>
          </p:sp>
        </mc:Fallback>
      </mc:AlternateContent>
      <p:sp>
        <p:nvSpPr>
          <p:cNvPr id="27" name="橢圓 26"/>
          <p:cNvSpPr/>
          <p:nvPr/>
        </p:nvSpPr>
        <p:spPr>
          <a:xfrm>
            <a:off x="6839805" y="4801697"/>
            <a:ext cx="234513" cy="23451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grpSp>
        <p:nvGrpSpPr>
          <p:cNvPr id="5" name="群組 4"/>
          <p:cNvGrpSpPr/>
          <p:nvPr/>
        </p:nvGrpSpPr>
        <p:grpSpPr>
          <a:xfrm>
            <a:off x="5230296" y="7979635"/>
            <a:ext cx="6880425" cy="1407620"/>
            <a:chOff x="4125436" y="5610681"/>
            <a:chExt cx="4837799" cy="989733"/>
          </a:xfrm>
        </p:grpSpPr>
        <p:sp>
          <p:nvSpPr>
            <p:cNvPr id="28" name="文字方塊 27"/>
            <p:cNvSpPr txBox="1"/>
            <p:nvPr/>
          </p:nvSpPr>
          <p:spPr>
            <a:xfrm>
              <a:off x="4125436" y="5850652"/>
              <a:ext cx="3293112" cy="434209"/>
            </a:xfrm>
            <a:prstGeom prst="rect">
              <a:avLst/>
            </a:prstGeom>
            <a:noFill/>
          </p:spPr>
          <p:txBody>
            <a:bodyPr wrap="square" rtlCol="0">
              <a:spAutoFit/>
            </a:bodyPr>
            <a:lstStyle/>
            <a:p>
              <a:pPr algn="l" defTabSz="650230" hangingPunct="1"/>
              <a:r>
                <a:rPr lang="en-US" altLang="zh-TW" sz="3413" kern="1200" dirty="0">
                  <a:solidFill>
                    <a:srgbClr val="FF0000"/>
                  </a:solidFill>
                  <a:latin typeface="Calibri" panose="020F0502020204030204"/>
                  <a:cs typeface="+mn-cs"/>
                </a:rPr>
                <a:t>The best step is</a:t>
              </a:r>
              <a:endParaRPr lang="zh-TW" altLang="en-US" sz="3413" kern="1200" dirty="0">
                <a:solidFill>
                  <a:srgbClr val="FF0000"/>
                </a:solidFill>
                <a:latin typeface="Calibri" panose="020F0502020204030204"/>
                <a:cs typeface="+mn-cs"/>
              </a:endParaRPr>
            </a:p>
          </p:txBody>
        </p:sp>
        <p:grpSp>
          <p:nvGrpSpPr>
            <p:cNvPr id="15" name="群組 14"/>
            <p:cNvGrpSpPr/>
            <p:nvPr/>
          </p:nvGrpSpPr>
          <p:grpSpPr>
            <a:xfrm>
              <a:off x="6066292" y="5610681"/>
              <a:ext cx="2896943" cy="989733"/>
              <a:chOff x="6066292" y="5610681"/>
              <a:chExt cx="2896943" cy="989733"/>
            </a:xfrm>
          </p:grpSpPr>
          <p:sp>
            <p:nvSpPr>
              <p:cNvPr id="13" name="矩形 12"/>
              <p:cNvSpPr/>
              <p:nvPr/>
            </p:nvSpPr>
            <p:spPr>
              <a:xfrm>
                <a:off x="6245007" y="5610681"/>
                <a:ext cx="2584200" cy="98973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grpSp>
            <p:nvGrpSpPr>
              <p:cNvPr id="10" name="群組 9"/>
              <p:cNvGrpSpPr/>
              <p:nvPr/>
            </p:nvGrpSpPr>
            <p:grpSpPr>
              <a:xfrm>
                <a:off x="6066292" y="5610681"/>
                <a:ext cx="2896943" cy="962277"/>
                <a:chOff x="6135564" y="5633435"/>
                <a:chExt cx="2896943" cy="962277"/>
              </a:xfrm>
            </p:grpSpPr>
            <p:sp>
              <p:nvSpPr>
                <p:cNvPr id="34" name="文字方塊 33"/>
                <p:cNvSpPr txBox="1"/>
                <p:nvPr/>
              </p:nvSpPr>
              <p:spPr>
                <a:xfrm>
                  <a:off x="6456919" y="5633435"/>
                  <a:ext cx="2296454" cy="434209"/>
                </a:xfrm>
                <a:prstGeom prst="rect">
                  <a:avLst/>
                </a:prstGeom>
                <a:noFill/>
              </p:spPr>
              <p:txBody>
                <a:bodyPr wrap="square" rtlCol="0">
                  <a:spAutoFit/>
                </a:bodyPr>
                <a:lstStyle/>
                <a:p>
                  <a:pPr defTabSz="650230" hangingPunct="1"/>
                  <a:r>
                    <a:rPr lang="en-US" altLang="zh-TW" sz="3413" kern="1200" dirty="0">
                      <a:solidFill>
                        <a:prstClr val="black"/>
                      </a:solidFill>
                      <a:latin typeface="Calibri" panose="020F0502020204030204"/>
                      <a:cs typeface="+mn-cs"/>
                    </a:rPr>
                    <a:t>|First derivative|</a:t>
                  </a:r>
                  <a:endParaRPr lang="zh-TW" altLang="en-US" sz="3413" kern="1200" dirty="0">
                    <a:solidFill>
                      <a:prstClr val="black"/>
                    </a:solidFill>
                    <a:latin typeface="Calibri" panose="020F0502020204030204"/>
                    <a:cs typeface="+mn-cs"/>
                  </a:endParaRPr>
                </a:p>
              </p:txBody>
            </p:sp>
            <p:cxnSp>
              <p:nvCxnSpPr>
                <p:cNvPr id="6" name="直線接點 5"/>
                <p:cNvCxnSpPr/>
                <p:nvPr/>
              </p:nvCxnSpPr>
              <p:spPr>
                <a:xfrm>
                  <a:off x="6398826" y="6113376"/>
                  <a:ext cx="237042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35" name="文字方塊 34"/>
                <p:cNvSpPr txBox="1"/>
                <p:nvPr/>
              </p:nvSpPr>
              <p:spPr>
                <a:xfrm>
                  <a:off x="6135564" y="6161503"/>
                  <a:ext cx="2896943" cy="434209"/>
                </a:xfrm>
                <a:prstGeom prst="rect">
                  <a:avLst/>
                </a:prstGeom>
                <a:noFill/>
              </p:spPr>
              <p:txBody>
                <a:bodyPr wrap="square" rtlCol="0">
                  <a:spAutoFit/>
                </a:bodyPr>
                <a:lstStyle/>
                <a:p>
                  <a:pPr defTabSz="650230" hangingPunct="1"/>
                  <a:r>
                    <a:rPr lang="en-US" altLang="zh-TW" sz="3413" kern="1200" dirty="0">
                      <a:solidFill>
                        <a:prstClr val="black"/>
                      </a:solidFill>
                      <a:latin typeface="Calibri" panose="020F0502020204030204"/>
                      <a:cs typeface="+mn-cs"/>
                    </a:rPr>
                    <a:t>Second derivative</a:t>
                  </a:r>
                  <a:endParaRPr lang="zh-TW" altLang="en-US" sz="3413" kern="1200" dirty="0">
                    <a:solidFill>
                      <a:prstClr val="black"/>
                    </a:solidFill>
                    <a:latin typeface="Calibri" panose="020F0502020204030204"/>
                    <a:cs typeface="+mn-cs"/>
                  </a:endParaRPr>
                </a:p>
              </p:txBody>
            </p:sp>
          </p:grpSp>
        </p:grpSp>
      </p:grpSp>
      <mc:AlternateContent xmlns:mc="http://schemas.openxmlformats.org/markup-compatibility/2006">
        <mc:Choice xmlns:a14="http://schemas.microsoft.com/office/drawing/2010/main" Requires="a14">
          <p:sp>
            <p:nvSpPr>
              <p:cNvPr id="4" name="矩形 3"/>
              <p:cNvSpPr/>
              <p:nvPr/>
            </p:nvSpPr>
            <p:spPr>
              <a:xfrm>
                <a:off x="10687664" y="2270223"/>
                <a:ext cx="2353144" cy="1090107"/>
              </a:xfrm>
              <a:prstGeom prst="rect">
                <a:avLst/>
              </a:prstGeom>
            </p:spPr>
            <p:txBody>
              <a:bodyPr wrap="none">
                <a:spAutoFit/>
              </a:bodyPr>
              <a:lstStyle/>
              <a:p>
                <a:pPr algn="l" defTabSz="650230" hangingPunct="1"/>
                <a14:m>
                  <m:oMathPara xmlns:m="http://schemas.openxmlformats.org/officeDocument/2006/math">
                    <m:oMathParaPr>
                      <m:jc m:val="centerGroup"/>
                    </m:oMathParaPr>
                    <m:oMath xmlns:m="http://schemas.openxmlformats.org/officeDocument/2006/math">
                      <m:f>
                        <m:fPr>
                          <m:ctrlPr>
                            <a:rPr lang="en-US" altLang="zh-TW" sz="3413" i="1" kern="1200">
                              <a:solidFill>
                                <a:prstClr val="black"/>
                              </a:solidFill>
                              <a:latin typeface="Cambria Math" panose="02040503050406030204" pitchFamily="18" charset="0"/>
                              <a:cs typeface="+mn-cs"/>
                            </a:rPr>
                          </m:ctrlPr>
                        </m:fPr>
                        <m:num>
                          <m:r>
                            <a:rPr lang="en-US" altLang="zh-TW" sz="3413" i="1" kern="1200">
                              <a:solidFill>
                                <a:prstClr val="black"/>
                              </a:solidFill>
                              <a:latin typeface="Cambria Math" panose="02040503050406030204" pitchFamily="18" charset="0"/>
                              <a:cs typeface="+mn-cs"/>
                            </a:rPr>
                            <m:t>|2</m:t>
                          </m:r>
                          <m:r>
                            <a:rPr lang="en-US" altLang="zh-TW" sz="3413" i="1" kern="1200">
                              <a:solidFill>
                                <a:prstClr val="black"/>
                              </a:solidFill>
                              <a:latin typeface="Cambria Math" panose="02040503050406030204" pitchFamily="18" charset="0"/>
                              <a:cs typeface="+mn-cs"/>
                            </a:rPr>
                            <m:t>𝑎</m:t>
                          </m:r>
                          <m:sSub>
                            <m:sSubPr>
                              <m:ctrlPr>
                                <a:rPr lang="en-US" altLang="zh-TW" sz="3413" i="1" kern="1200">
                                  <a:solidFill>
                                    <a:prstClr val="black"/>
                                  </a:solidFill>
                                  <a:latin typeface="Cambria Math" panose="02040503050406030204" pitchFamily="18" charset="0"/>
                                  <a:cs typeface="+mn-cs"/>
                                </a:rPr>
                              </m:ctrlPr>
                            </m:sSubPr>
                            <m:e>
                              <m:r>
                                <a:rPr lang="en-US" altLang="zh-TW" sz="3413" i="1" kern="1200">
                                  <a:solidFill>
                                    <a:prstClr val="black"/>
                                  </a:solidFill>
                                  <a:latin typeface="Cambria Math" panose="02040503050406030204" pitchFamily="18" charset="0"/>
                                  <a:cs typeface="+mn-cs"/>
                                </a:rPr>
                                <m:t>𝑥</m:t>
                              </m:r>
                            </m:e>
                            <m:sub>
                              <m:r>
                                <a:rPr lang="en-US" altLang="zh-TW" sz="3413" i="1" kern="1200">
                                  <a:solidFill>
                                    <a:prstClr val="black"/>
                                  </a:solidFill>
                                  <a:latin typeface="Cambria Math" panose="02040503050406030204" pitchFamily="18" charset="0"/>
                                  <a:cs typeface="+mn-cs"/>
                                </a:rPr>
                                <m:t>0</m:t>
                              </m:r>
                            </m:sub>
                          </m:sSub>
                          <m:r>
                            <a:rPr lang="en-US" altLang="zh-TW" sz="3413" i="1" kern="1200">
                              <a:solidFill>
                                <a:prstClr val="black"/>
                              </a:solidFill>
                              <a:latin typeface="Cambria Math" panose="02040503050406030204" pitchFamily="18" charset="0"/>
                              <a:cs typeface="+mn-cs"/>
                            </a:rPr>
                            <m:t>+</m:t>
                          </m:r>
                          <m:r>
                            <a:rPr lang="en-US" altLang="zh-TW" sz="3413" i="1" kern="1200">
                              <a:solidFill>
                                <a:prstClr val="black"/>
                              </a:solidFill>
                              <a:latin typeface="Cambria Math" panose="02040503050406030204" pitchFamily="18" charset="0"/>
                              <a:cs typeface="+mn-cs"/>
                            </a:rPr>
                            <m:t>𝑏</m:t>
                          </m:r>
                          <m:r>
                            <a:rPr lang="en-US" altLang="zh-TW" sz="3413" i="1" kern="1200">
                              <a:solidFill>
                                <a:prstClr val="black"/>
                              </a:solidFill>
                              <a:latin typeface="Cambria Math" panose="02040503050406030204" pitchFamily="18" charset="0"/>
                              <a:cs typeface="+mn-cs"/>
                            </a:rPr>
                            <m:t>|</m:t>
                          </m:r>
                          <m:r>
                            <m:rPr>
                              <m:nor/>
                            </m:rPr>
                            <a:rPr lang="zh-TW" altLang="en-US" sz="3413" kern="1200" dirty="0">
                              <a:solidFill>
                                <a:prstClr val="black"/>
                              </a:solidFill>
                              <a:latin typeface="Calibri" panose="020F0502020204030204"/>
                              <a:cs typeface="+mn-cs"/>
                            </a:rPr>
                            <m:t> </m:t>
                          </m:r>
                        </m:num>
                        <m:den>
                          <m:r>
                            <a:rPr lang="en-US" altLang="zh-TW" sz="3413" i="1" kern="1200">
                              <a:solidFill>
                                <a:prstClr val="black"/>
                              </a:solidFill>
                              <a:latin typeface="Cambria Math" panose="02040503050406030204" pitchFamily="18" charset="0"/>
                              <a:cs typeface="+mn-cs"/>
                            </a:rPr>
                            <m:t>2</m:t>
                          </m:r>
                          <m:r>
                            <a:rPr lang="en-US" altLang="zh-TW" sz="3413" i="1" kern="1200">
                              <a:solidFill>
                                <a:prstClr val="black"/>
                              </a:solidFill>
                              <a:latin typeface="Cambria Math" panose="02040503050406030204" pitchFamily="18" charset="0"/>
                              <a:cs typeface="+mn-cs"/>
                            </a:rPr>
                            <m:t>𝑎</m:t>
                          </m:r>
                        </m:den>
                      </m:f>
                    </m:oMath>
                  </m:oMathPara>
                </a14:m>
                <a:endParaRPr lang="zh-TW" altLang="en-US" sz="3413" kern="1200" dirty="0">
                  <a:solidFill>
                    <a:prstClr val="black"/>
                  </a:solidFill>
                  <a:latin typeface="Calibri" panose="020F0502020204030204"/>
                  <a:cs typeface="+mn-cs"/>
                </a:endParaRPr>
              </a:p>
            </p:txBody>
          </p:sp>
        </mc:Choice>
        <mc:Fallback>
          <p:sp>
            <p:nvSpPr>
              <p:cNvPr id="4" name="矩形 3"/>
              <p:cNvSpPr>
                <a:spLocks noRot="1" noChangeAspect="1" noMove="1" noResize="1" noEditPoints="1" noAdjustHandles="1" noChangeArrowheads="1" noChangeShapeType="1" noTextEdit="1"/>
              </p:cNvSpPr>
              <p:nvPr/>
            </p:nvSpPr>
            <p:spPr>
              <a:xfrm>
                <a:off x="10687664" y="2270223"/>
                <a:ext cx="2353144" cy="1090107"/>
              </a:xfrm>
              <a:prstGeom prst="rect">
                <a:avLst/>
              </a:prstGeom>
              <a:blipFill>
                <a:blip r:embed="rId13"/>
                <a:stretch>
                  <a:fillRect/>
                </a:stretch>
              </a:blipFill>
            </p:spPr>
            <p:txBody>
              <a:bodyPr/>
              <a:lstStyle/>
              <a:p>
                <a:r>
                  <a:rPr lang="zh-CN" altLang="en-US">
                    <a:noFill/>
                  </a:rPr>
                  <a:t> </a:t>
                </a:r>
              </a:p>
            </p:txBody>
          </p:sp>
        </mc:Fallback>
      </mc:AlternateContent>
      <p:cxnSp>
        <p:nvCxnSpPr>
          <p:cNvPr id="12" name="直線單箭頭接點 11"/>
          <p:cNvCxnSpPr/>
          <p:nvPr/>
        </p:nvCxnSpPr>
        <p:spPr>
          <a:xfrm>
            <a:off x="9282100" y="2911629"/>
            <a:ext cx="1548129"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1584267" y="2964322"/>
            <a:ext cx="636992" cy="4347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Tree>
    <p:extLst>
      <p:ext uri="{BB962C8B-B14F-4D97-AF65-F5344CB8AC3E}">
        <p14:creationId xmlns:p14="http://schemas.microsoft.com/office/powerpoint/2010/main" val="3637312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1"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圖片 18"/>
          <p:cNvPicPr>
            <a:picLocks noChangeAspect="1"/>
          </p:cNvPicPr>
          <p:nvPr/>
        </p:nvPicPr>
        <p:blipFill>
          <a:blip r:embed="rId3"/>
          <a:stretch>
            <a:fillRect/>
          </a:stretch>
        </p:blipFill>
        <p:spPr>
          <a:xfrm>
            <a:off x="7998684" y="5565317"/>
            <a:ext cx="4210742" cy="3761995"/>
          </a:xfrm>
          <a:prstGeom prst="rect">
            <a:avLst/>
          </a:prstGeom>
        </p:spPr>
      </p:pic>
      <p:sp>
        <p:nvSpPr>
          <p:cNvPr id="2" name="標題 1"/>
          <p:cNvSpPr>
            <a:spLocks noGrp="1"/>
          </p:cNvSpPr>
          <p:nvPr>
            <p:ph type="title"/>
          </p:nvPr>
        </p:nvSpPr>
        <p:spPr/>
        <p:txBody>
          <a:bodyPr/>
          <a:lstStyle/>
          <a:p>
            <a:r>
              <a:rPr lang="en-US" altLang="zh-TW" dirty="0"/>
              <a:t>Comparison between </a:t>
            </a:r>
            <a:br>
              <a:rPr lang="en-US" altLang="zh-TW" dirty="0"/>
            </a:br>
            <a:r>
              <a:rPr lang="en-US" altLang="zh-TW" dirty="0"/>
              <a:t>different parameters</a:t>
            </a:r>
            <a:endParaRPr lang="zh-TW" altLang="en-US" dirty="0"/>
          </a:p>
        </p:txBody>
      </p:sp>
      <p:grpSp>
        <p:nvGrpSpPr>
          <p:cNvPr id="5" name="群組 4"/>
          <p:cNvGrpSpPr/>
          <p:nvPr/>
        </p:nvGrpSpPr>
        <p:grpSpPr>
          <a:xfrm>
            <a:off x="64469" y="2817629"/>
            <a:ext cx="7905884" cy="6100450"/>
            <a:chOff x="773413" y="2230720"/>
            <a:chExt cx="5558825" cy="4289379"/>
          </a:xfrm>
        </p:grpSpPr>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413" y="2230720"/>
              <a:ext cx="5558825" cy="4169118"/>
            </a:xfrm>
            <a:prstGeom prst="rect">
              <a:avLst/>
            </a:prstGeom>
          </p:spPr>
        </p:pic>
        <mc:AlternateContent xmlns:mc="http://schemas.openxmlformats.org/markup-compatibility/2006">
          <mc:Choice xmlns:a14="http://schemas.microsoft.com/office/drawing/2010/main" Requires="a14">
            <p:sp>
              <p:nvSpPr>
                <p:cNvPr id="7" name="文字方塊 6"/>
                <p:cNvSpPr txBox="1"/>
                <p:nvPr/>
              </p:nvSpPr>
              <p:spPr>
                <a:xfrm>
                  <a:off x="3552825" y="6150812"/>
                  <a:ext cx="422576" cy="369287"/>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413" i="1" kern="1200">
                                <a:solidFill>
                                  <a:prstClr val="black"/>
                                </a:solidFill>
                                <a:latin typeface="Cambria Math" panose="02040503050406030204" pitchFamily="18" charset="0"/>
                                <a:cs typeface="+mn-cs"/>
                              </a:rPr>
                            </m:ctrlPr>
                          </m:sSubPr>
                          <m:e>
                            <m:r>
                              <a:rPr lang="en-US" altLang="zh-TW" sz="3413" i="1" kern="1200">
                                <a:solidFill>
                                  <a:prstClr val="black"/>
                                </a:solidFill>
                                <a:latin typeface="Cambria Math" panose="02040503050406030204" pitchFamily="18" charset="0"/>
                                <a:cs typeface="+mn-cs"/>
                              </a:rPr>
                              <m:t>𝑤</m:t>
                            </m:r>
                          </m:e>
                          <m:sub>
                            <m:r>
                              <a:rPr lang="en-US" altLang="zh-TW" sz="3413" i="1" kern="1200">
                                <a:solidFill>
                                  <a:prstClr val="black"/>
                                </a:solidFill>
                                <a:latin typeface="Cambria Math" panose="02040503050406030204" pitchFamily="18" charset="0"/>
                                <a:cs typeface="+mn-cs"/>
                              </a:rPr>
                              <m:t>1</m:t>
                            </m:r>
                          </m:sub>
                        </m:sSub>
                      </m:oMath>
                    </m:oMathPara>
                  </a14:m>
                  <a:endParaRPr lang="zh-TW" altLang="en-US" sz="3413" kern="1200" dirty="0">
                    <a:solidFill>
                      <a:prstClr val="black"/>
                    </a:solidFill>
                    <a:latin typeface="Calibri" panose="020F0502020204030204"/>
                    <a:cs typeface="+mn-cs"/>
                  </a:endParaRPr>
                </a:p>
              </p:txBody>
            </p:sp>
          </mc:Choice>
          <mc:Fallback>
            <p:sp>
              <p:nvSpPr>
                <p:cNvPr id="7" name="文字方塊 6"/>
                <p:cNvSpPr txBox="1">
                  <a:spLocks noRot="1" noChangeAspect="1" noMove="1" noResize="1" noEditPoints="1" noAdjustHandles="1" noChangeArrowheads="1" noChangeShapeType="1" noTextEdit="1"/>
                </p:cNvSpPr>
                <p:nvPr/>
              </p:nvSpPr>
              <p:spPr>
                <a:xfrm>
                  <a:off x="3552825" y="6150812"/>
                  <a:ext cx="422576" cy="3692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字方塊 7"/>
                <p:cNvSpPr txBox="1"/>
                <p:nvPr/>
              </p:nvSpPr>
              <p:spPr>
                <a:xfrm>
                  <a:off x="843326" y="4119935"/>
                  <a:ext cx="429699" cy="369287"/>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413" i="1" kern="1200">
                                <a:solidFill>
                                  <a:prstClr val="black"/>
                                </a:solidFill>
                                <a:latin typeface="Cambria Math" panose="02040503050406030204" pitchFamily="18" charset="0"/>
                                <a:cs typeface="+mn-cs"/>
                              </a:rPr>
                            </m:ctrlPr>
                          </m:sSubPr>
                          <m:e>
                            <m:r>
                              <a:rPr lang="en-US" altLang="zh-TW" sz="3413" i="1" kern="1200">
                                <a:solidFill>
                                  <a:prstClr val="black"/>
                                </a:solidFill>
                                <a:latin typeface="Cambria Math" panose="02040503050406030204" pitchFamily="18" charset="0"/>
                                <a:cs typeface="+mn-cs"/>
                              </a:rPr>
                              <m:t>𝑤</m:t>
                            </m:r>
                          </m:e>
                          <m:sub>
                            <m:r>
                              <a:rPr lang="en-US" altLang="zh-TW" sz="3413" i="1" kern="1200">
                                <a:solidFill>
                                  <a:prstClr val="black"/>
                                </a:solidFill>
                                <a:latin typeface="Cambria Math" panose="02040503050406030204" pitchFamily="18" charset="0"/>
                                <a:cs typeface="+mn-cs"/>
                              </a:rPr>
                              <m:t>2</m:t>
                            </m:r>
                          </m:sub>
                        </m:sSub>
                      </m:oMath>
                    </m:oMathPara>
                  </a14:m>
                  <a:endParaRPr lang="zh-TW" altLang="en-US" sz="3413" kern="1200" dirty="0">
                    <a:solidFill>
                      <a:prstClr val="black"/>
                    </a:solidFill>
                    <a:latin typeface="Calibri" panose="020F0502020204030204"/>
                    <a:cs typeface="+mn-cs"/>
                  </a:endParaRPr>
                </a:p>
              </p:txBody>
            </p:sp>
          </mc:Choice>
          <mc:Fallback>
            <p:sp>
              <p:nvSpPr>
                <p:cNvPr id="8" name="文字方塊 7"/>
                <p:cNvSpPr txBox="1">
                  <a:spLocks noRot="1" noChangeAspect="1" noMove="1" noResize="1" noEditPoints="1" noAdjustHandles="1" noChangeArrowheads="1" noChangeShapeType="1" noTextEdit="1"/>
                </p:cNvSpPr>
                <p:nvPr/>
              </p:nvSpPr>
              <p:spPr>
                <a:xfrm>
                  <a:off x="843326" y="4119935"/>
                  <a:ext cx="429699" cy="369287"/>
                </a:xfrm>
                <a:prstGeom prst="rect">
                  <a:avLst/>
                </a:prstGeom>
                <a:blipFill>
                  <a:blip r:embed="rId6"/>
                  <a:stretch>
                    <a:fillRect/>
                  </a:stretch>
                </a:blipFill>
              </p:spPr>
              <p:txBody>
                <a:bodyPr/>
                <a:lstStyle/>
                <a:p>
                  <a:r>
                    <a:rPr lang="zh-CN" altLang="en-US">
                      <a:noFill/>
                    </a:rPr>
                    <a:t> </a:t>
                  </a:r>
                </a:p>
              </p:txBody>
            </p:sp>
          </mc:Fallback>
        </mc:AlternateContent>
      </p:grpSp>
      <p:cxnSp>
        <p:nvCxnSpPr>
          <p:cNvPr id="10" name="直線接點 9"/>
          <p:cNvCxnSpPr/>
          <p:nvPr/>
        </p:nvCxnSpPr>
        <p:spPr>
          <a:xfrm flipH="1">
            <a:off x="773982" y="5767148"/>
            <a:ext cx="6675624"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4121808" y="3077469"/>
            <a:ext cx="0" cy="5379359"/>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pic>
        <p:nvPicPr>
          <p:cNvPr id="16" name="圖片 15"/>
          <p:cNvPicPr>
            <a:picLocks noChangeAspect="1"/>
          </p:cNvPicPr>
          <p:nvPr/>
        </p:nvPicPr>
        <p:blipFill>
          <a:blip r:embed="rId7"/>
          <a:stretch>
            <a:fillRect/>
          </a:stretch>
        </p:blipFill>
        <p:spPr>
          <a:xfrm>
            <a:off x="7469635" y="3340454"/>
            <a:ext cx="5327979" cy="2090173"/>
          </a:xfrm>
          <a:prstGeom prst="rect">
            <a:avLst/>
          </a:prstGeom>
        </p:spPr>
      </p:pic>
      <mc:AlternateContent xmlns:mc="http://schemas.openxmlformats.org/markup-compatibility/2006">
        <mc:Choice xmlns:a14="http://schemas.microsoft.com/office/drawing/2010/main" Requires="a14">
          <p:sp>
            <p:nvSpPr>
              <p:cNvPr id="17" name="文字方塊 16"/>
              <p:cNvSpPr txBox="1"/>
              <p:nvPr/>
            </p:nvSpPr>
            <p:spPr>
              <a:xfrm>
                <a:off x="12021134" y="4791999"/>
                <a:ext cx="600997" cy="525208"/>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413" i="1" kern="1200">
                              <a:solidFill>
                                <a:prstClr val="black"/>
                              </a:solidFill>
                              <a:latin typeface="Cambria Math" panose="02040503050406030204" pitchFamily="18" charset="0"/>
                              <a:cs typeface="+mn-cs"/>
                            </a:rPr>
                          </m:ctrlPr>
                        </m:sSubPr>
                        <m:e>
                          <m:r>
                            <a:rPr lang="en-US" altLang="zh-TW" sz="3413" i="1" kern="1200">
                              <a:solidFill>
                                <a:prstClr val="black"/>
                              </a:solidFill>
                              <a:latin typeface="Cambria Math" panose="02040503050406030204" pitchFamily="18" charset="0"/>
                              <a:cs typeface="+mn-cs"/>
                            </a:rPr>
                            <m:t>𝑤</m:t>
                          </m:r>
                        </m:e>
                        <m:sub>
                          <m:r>
                            <a:rPr lang="en-US" altLang="zh-TW" sz="3413" i="1" kern="1200">
                              <a:solidFill>
                                <a:prstClr val="black"/>
                              </a:solidFill>
                              <a:latin typeface="Cambria Math" panose="02040503050406030204" pitchFamily="18" charset="0"/>
                              <a:cs typeface="+mn-cs"/>
                            </a:rPr>
                            <m:t>1</m:t>
                          </m:r>
                        </m:sub>
                      </m:sSub>
                    </m:oMath>
                  </m:oMathPara>
                </a14:m>
                <a:endParaRPr lang="zh-TW" altLang="en-US" sz="3413" kern="1200" dirty="0">
                  <a:solidFill>
                    <a:prstClr val="black"/>
                  </a:solidFill>
                  <a:latin typeface="Calibri" panose="020F0502020204030204"/>
                  <a:cs typeface="+mn-cs"/>
                </a:endParaRPr>
              </a:p>
            </p:txBody>
          </p:sp>
        </mc:Choice>
        <mc:Fallback>
          <p:sp>
            <p:nvSpPr>
              <p:cNvPr id="17" name="文字方塊 16"/>
              <p:cNvSpPr txBox="1">
                <a:spLocks noRot="1" noChangeAspect="1" noMove="1" noResize="1" noEditPoints="1" noAdjustHandles="1" noChangeArrowheads="1" noChangeShapeType="1" noTextEdit="1"/>
              </p:cNvSpPr>
              <p:nvPr/>
            </p:nvSpPr>
            <p:spPr>
              <a:xfrm>
                <a:off x="12021134" y="4791999"/>
                <a:ext cx="600997" cy="525208"/>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文字方塊 17"/>
              <p:cNvSpPr txBox="1"/>
              <p:nvPr/>
            </p:nvSpPr>
            <p:spPr>
              <a:xfrm>
                <a:off x="12055957" y="8391648"/>
                <a:ext cx="611128" cy="525208"/>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413" i="1" kern="1200">
                              <a:solidFill>
                                <a:prstClr val="black"/>
                              </a:solidFill>
                              <a:latin typeface="Cambria Math" panose="02040503050406030204" pitchFamily="18" charset="0"/>
                              <a:cs typeface="+mn-cs"/>
                            </a:rPr>
                          </m:ctrlPr>
                        </m:sSubPr>
                        <m:e>
                          <m:r>
                            <a:rPr lang="en-US" altLang="zh-TW" sz="3413" i="1" kern="1200">
                              <a:solidFill>
                                <a:prstClr val="black"/>
                              </a:solidFill>
                              <a:latin typeface="Cambria Math" panose="02040503050406030204" pitchFamily="18" charset="0"/>
                              <a:cs typeface="+mn-cs"/>
                            </a:rPr>
                            <m:t>𝑤</m:t>
                          </m:r>
                        </m:e>
                        <m:sub>
                          <m:r>
                            <a:rPr lang="en-US" altLang="zh-TW" sz="3413" i="1" kern="1200">
                              <a:solidFill>
                                <a:prstClr val="black"/>
                              </a:solidFill>
                              <a:latin typeface="Cambria Math" panose="02040503050406030204" pitchFamily="18" charset="0"/>
                              <a:cs typeface="+mn-cs"/>
                            </a:rPr>
                            <m:t>2</m:t>
                          </m:r>
                        </m:sub>
                      </m:sSub>
                    </m:oMath>
                  </m:oMathPara>
                </a14:m>
                <a:endParaRPr lang="zh-TW" altLang="en-US" sz="3413" kern="1200" dirty="0">
                  <a:solidFill>
                    <a:prstClr val="black"/>
                  </a:solidFill>
                  <a:latin typeface="Calibri" panose="020F0502020204030204"/>
                  <a:cs typeface="+mn-cs"/>
                </a:endParaRPr>
              </a:p>
            </p:txBody>
          </p:sp>
        </mc:Choice>
        <mc:Fallback>
          <p:sp>
            <p:nvSpPr>
              <p:cNvPr id="18" name="文字方塊 17"/>
              <p:cNvSpPr txBox="1">
                <a:spLocks noRot="1" noChangeAspect="1" noMove="1" noResize="1" noEditPoints="1" noAdjustHandles="1" noChangeArrowheads="1" noChangeShapeType="1" noTextEdit="1"/>
              </p:cNvSpPr>
              <p:nvPr/>
            </p:nvSpPr>
            <p:spPr>
              <a:xfrm>
                <a:off x="12055957" y="8391648"/>
                <a:ext cx="611128" cy="525208"/>
              </a:xfrm>
              <a:prstGeom prst="rect">
                <a:avLst/>
              </a:prstGeom>
              <a:blipFill>
                <a:blip r:embed="rId9"/>
                <a:stretch>
                  <a:fillRect/>
                </a:stretch>
              </a:blipFill>
            </p:spPr>
            <p:txBody>
              <a:bodyPr/>
              <a:lstStyle/>
              <a:p>
                <a:r>
                  <a:rPr lang="zh-CN" altLang="en-US">
                    <a:noFill/>
                  </a:rPr>
                  <a:t> </a:t>
                </a:r>
              </a:p>
            </p:txBody>
          </p:sp>
        </mc:Fallback>
      </mc:AlternateContent>
      <p:sp>
        <p:nvSpPr>
          <p:cNvPr id="29" name="橢圓 28"/>
          <p:cNvSpPr/>
          <p:nvPr/>
        </p:nvSpPr>
        <p:spPr>
          <a:xfrm>
            <a:off x="8007834" y="4040519"/>
            <a:ext cx="213194" cy="2131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30" name="橢圓 29"/>
          <p:cNvSpPr/>
          <p:nvPr/>
        </p:nvSpPr>
        <p:spPr>
          <a:xfrm>
            <a:off x="9101265" y="4960495"/>
            <a:ext cx="213194" cy="2131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31" name="橢圓 30"/>
          <p:cNvSpPr/>
          <p:nvPr/>
        </p:nvSpPr>
        <p:spPr>
          <a:xfrm>
            <a:off x="8322055" y="6534155"/>
            <a:ext cx="213194" cy="21319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32" name="橢圓 31"/>
          <p:cNvSpPr/>
          <p:nvPr/>
        </p:nvSpPr>
        <p:spPr>
          <a:xfrm>
            <a:off x="9198713" y="8391647"/>
            <a:ext cx="213194" cy="21319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33" name="文字方塊 32"/>
          <p:cNvSpPr txBox="1"/>
          <p:nvPr/>
        </p:nvSpPr>
        <p:spPr>
          <a:xfrm>
            <a:off x="7713907" y="3435641"/>
            <a:ext cx="801047" cy="617541"/>
          </a:xfrm>
          <a:prstGeom prst="rect">
            <a:avLst/>
          </a:prstGeom>
          <a:noFill/>
        </p:spPr>
        <p:txBody>
          <a:bodyPr wrap="square" rtlCol="0">
            <a:spAutoFit/>
          </a:bodyPr>
          <a:lstStyle/>
          <a:p>
            <a:pPr defTabSz="650230" hangingPunct="1"/>
            <a:r>
              <a:rPr lang="en-US" altLang="zh-TW" sz="3413" kern="1200" dirty="0">
                <a:solidFill>
                  <a:srgbClr val="0070C0"/>
                </a:solidFill>
                <a:latin typeface="Calibri" panose="020F0502020204030204"/>
                <a:cs typeface="+mn-cs"/>
              </a:rPr>
              <a:t>a</a:t>
            </a:r>
            <a:endParaRPr lang="zh-TW" altLang="en-US" sz="3413" kern="1200" dirty="0">
              <a:solidFill>
                <a:srgbClr val="0070C0"/>
              </a:solidFill>
              <a:latin typeface="Calibri" panose="020F0502020204030204"/>
              <a:cs typeface="+mn-cs"/>
            </a:endParaRPr>
          </a:p>
        </p:txBody>
      </p:sp>
      <p:sp>
        <p:nvSpPr>
          <p:cNvPr id="34" name="文字方塊 33"/>
          <p:cNvSpPr txBox="1"/>
          <p:nvPr/>
        </p:nvSpPr>
        <p:spPr>
          <a:xfrm>
            <a:off x="8833203" y="4349790"/>
            <a:ext cx="801047" cy="617541"/>
          </a:xfrm>
          <a:prstGeom prst="rect">
            <a:avLst/>
          </a:prstGeom>
          <a:noFill/>
        </p:spPr>
        <p:txBody>
          <a:bodyPr wrap="square" rtlCol="0">
            <a:spAutoFit/>
          </a:bodyPr>
          <a:lstStyle/>
          <a:p>
            <a:pPr defTabSz="650230" hangingPunct="1"/>
            <a:r>
              <a:rPr lang="en-US" altLang="zh-TW" sz="3413" kern="1200" dirty="0">
                <a:solidFill>
                  <a:srgbClr val="0070C0"/>
                </a:solidFill>
                <a:latin typeface="Calibri" panose="020F0502020204030204"/>
                <a:cs typeface="+mn-cs"/>
              </a:rPr>
              <a:t>b</a:t>
            </a:r>
            <a:endParaRPr lang="zh-TW" altLang="en-US" sz="3413" kern="1200" dirty="0">
              <a:solidFill>
                <a:srgbClr val="0070C0"/>
              </a:solidFill>
              <a:latin typeface="Calibri" panose="020F0502020204030204"/>
              <a:cs typeface="+mn-cs"/>
            </a:endParaRPr>
          </a:p>
        </p:txBody>
      </p:sp>
      <p:sp>
        <p:nvSpPr>
          <p:cNvPr id="35" name="文字方塊 34"/>
          <p:cNvSpPr txBox="1"/>
          <p:nvPr/>
        </p:nvSpPr>
        <p:spPr>
          <a:xfrm>
            <a:off x="8166926" y="5952180"/>
            <a:ext cx="801047" cy="617541"/>
          </a:xfrm>
          <a:prstGeom prst="rect">
            <a:avLst/>
          </a:prstGeom>
          <a:noFill/>
        </p:spPr>
        <p:txBody>
          <a:bodyPr wrap="square" rtlCol="0">
            <a:spAutoFit/>
          </a:bodyPr>
          <a:lstStyle/>
          <a:p>
            <a:pPr defTabSz="650230" hangingPunct="1"/>
            <a:r>
              <a:rPr lang="en-US" altLang="zh-TW" sz="3413" kern="1200" dirty="0">
                <a:solidFill>
                  <a:srgbClr val="00B050"/>
                </a:solidFill>
                <a:latin typeface="Calibri" panose="020F0502020204030204"/>
                <a:cs typeface="+mn-cs"/>
              </a:rPr>
              <a:t>c</a:t>
            </a:r>
            <a:endParaRPr lang="zh-TW" altLang="en-US" sz="3413" kern="1200" dirty="0">
              <a:solidFill>
                <a:srgbClr val="00B050"/>
              </a:solidFill>
              <a:latin typeface="Calibri" panose="020F0502020204030204"/>
              <a:cs typeface="+mn-cs"/>
            </a:endParaRPr>
          </a:p>
        </p:txBody>
      </p:sp>
      <p:sp>
        <p:nvSpPr>
          <p:cNvPr id="36" name="文字方塊 35"/>
          <p:cNvSpPr txBox="1"/>
          <p:nvPr/>
        </p:nvSpPr>
        <p:spPr>
          <a:xfrm>
            <a:off x="9011383" y="7817963"/>
            <a:ext cx="801047" cy="617541"/>
          </a:xfrm>
          <a:prstGeom prst="rect">
            <a:avLst/>
          </a:prstGeom>
          <a:noFill/>
        </p:spPr>
        <p:txBody>
          <a:bodyPr wrap="square" rtlCol="0">
            <a:spAutoFit/>
          </a:bodyPr>
          <a:lstStyle/>
          <a:p>
            <a:pPr defTabSz="650230" hangingPunct="1"/>
            <a:r>
              <a:rPr lang="en-US" altLang="zh-TW" sz="3413" kern="1200" dirty="0">
                <a:solidFill>
                  <a:srgbClr val="00B050"/>
                </a:solidFill>
                <a:latin typeface="Calibri" panose="020F0502020204030204"/>
                <a:cs typeface="+mn-cs"/>
              </a:rPr>
              <a:t>d</a:t>
            </a:r>
            <a:endParaRPr lang="zh-TW" altLang="en-US" sz="3413" kern="1200" dirty="0">
              <a:solidFill>
                <a:srgbClr val="00B050"/>
              </a:solidFill>
              <a:latin typeface="Calibri" panose="020F0502020204030204"/>
              <a:cs typeface="+mn-cs"/>
            </a:endParaRPr>
          </a:p>
        </p:txBody>
      </p:sp>
      <p:sp>
        <p:nvSpPr>
          <p:cNvPr id="40" name="文字方塊 39"/>
          <p:cNvSpPr txBox="1"/>
          <p:nvPr/>
        </p:nvSpPr>
        <p:spPr>
          <a:xfrm>
            <a:off x="8547523" y="6471851"/>
            <a:ext cx="1253350" cy="617541"/>
          </a:xfrm>
          <a:prstGeom prst="rect">
            <a:avLst/>
          </a:prstGeom>
          <a:noFill/>
        </p:spPr>
        <p:txBody>
          <a:bodyPr wrap="square" rtlCol="0">
            <a:spAutoFit/>
          </a:bodyPr>
          <a:lstStyle/>
          <a:p>
            <a:pPr defTabSz="650230" hangingPunct="1"/>
            <a:r>
              <a:rPr lang="en-US" altLang="zh-TW" sz="3413" kern="1200" dirty="0">
                <a:solidFill>
                  <a:srgbClr val="00B050"/>
                </a:solidFill>
                <a:latin typeface="Calibri" panose="020F0502020204030204"/>
                <a:cs typeface="+mn-cs"/>
              </a:rPr>
              <a:t>c &gt; d</a:t>
            </a:r>
            <a:endParaRPr lang="zh-TW" altLang="en-US" sz="3413" kern="1200" dirty="0">
              <a:solidFill>
                <a:srgbClr val="00B050"/>
              </a:solidFill>
              <a:latin typeface="Calibri" panose="020F0502020204030204"/>
              <a:cs typeface="+mn-cs"/>
            </a:endParaRPr>
          </a:p>
        </p:txBody>
      </p:sp>
      <p:sp>
        <p:nvSpPr>
          <p:cNvPr id="38" name="文字方塊 37"/>
          <p:cNvSpPr txBox="1"/>
          <p:nvPr/>
        </p:nvSpPr>
        <p:spPr>
          <a:xfrm>
            <a:off x="8455175" y="3078064"/>
            <a:ext cx="1253350" cy="617541"/>
          </a:xfrm>
          <a:prstGeom prst="rect">
            <a:avLst/>
          </a:prstGeom>
          <a:noFill/>
        </p:spPr>
        <p:txBody>
          <a:bodyPr wrap="square" rtlCol="0">
            <a:spAutoFit/>
          </a:bodyPr>
          <a:lstStyle/>
          <a:p>
            <a:pPr defTabSz="650230" hangingPunct="1"/>
            <a:r>
              <a:rPr lang="en-US" altLang="zh-TW" sz="3413" kern="1200" dirty="0">
                <a:solidFill>
                  <a:srgbClr val="0070C0"/>
                </a:solidFill>
                <a:latin typeface="Calibri" panose="020F0502020204030204"/>
                <a:cs typeface="+mn-cs"/>
              </a:rPr>
              <a:t>a &gt; b</a:t>
            </a:r>
            <a:endParaRPr lang="zh-TW" altLang="en-US" sz="3413" kern="1200" dirty="0">
              <a:solidFill>
                <a:srgbClr val="0070C0"/>
              </a:solidFill>
              <a:latin typeface="Calibri" panose="020F0502020204030204"/>
              <a:cs typeface="+mn-cs"/>
            </a:endParaRPr>
          </a:p>
        </p:txBody>
      </p:sp>
      <p:sp>
        <p:nvSpPr>
          <p:cNvPr id="46" name="文字方塊 45"/>
          <p:cNvSpPr txBox="1"/>
          <p:nvPr/>
        </p:nvSpPr>
        <p:spPr>
          <a:xfrm>
            <a:off x="8496639" y="383128"/>
            <a:ext cx="4044264" cy="1667957"/>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l" defTabSz="650230" hangingPunct="1"/>
            <a:r>
              <a:rPr lang="en-US" altLang="zh-TW" sz="3413" kern="1200" dirty="0">
                <a:solidFill>
                  <a:prstClr val="black"/>
                </a:solidFill>
                <a:latin typeface="Calibri" panose="020F0502020204030204"/>
              </a:rPr>
              <a:t>Larger 1</a:t>
            </a:r>
            <a:r>
              <a:rPr lang="en-US" altLang="zh-TW" sz="3413" kern="1200" baseline="30000" dirty="0">
                <a:solidFill>
                  <a:prstClr val="black"/>
                </a:solidFill>
                <a:latin typeface="Calibri" panose="020F0502020204030204"/>
              </a:rPr>
              <a:t>st</a:t>
            </a:r>
            <a:r>
              <a:rPr lang="en-US" altLang="zh-TW" sz="3413" kern="1200" dirty="0">
                <a:solidFill>
                  <a:prstClr val="black"/>
                </a:solidFill>
                <a:latin typeface="Calibri" panose="020F0502020204030204"/>
              </a:rPr>
              <a:t> order derivative means far from the minima</a:t>
            </a:r>
            <a:endParaRPr lang="zh-TW" altLang="en-US" sz="3413" kern="1200" dirty="0">
              <a:solidFill>
                <a:prstClr val="black"/>
              </a:solidFill>
              <a:latin typeface="Calibri" panose="020F0502020204030204"/>
            </a:endParaRPr>
          </a:p>
        </p:txBody>
      </p:sp>
      <p:sp>
        <p:nvSpPr>
          <p:cNvPr id="4" name="矩形 3"/>
          <p:cNvSpPr/>
          <p:nvPr/>
        </p:nvSpPr>
        <p:spPr>
          <a:xfrm>
            <a:off x="7749631" y="3505136"/>
            <a:ext cx="650240" cy="9739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47" name="矩形 46"/>
          <p:cNvSpPr/>
          <p:nvPr/>
        </p:nvSpPr>
        <p:spPr>
          <a:xfrm>
            <a:off x="8032105" y="5997316"/>
            <a:ext cx="650240" cy="9739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9" name="文字方塊 8"/>
          <p:cNvSpPr txBox="1"/>
          <p:nvPr/>
        </p:nvSpPr>
        <p:spPr>
          <a:xfrm>
            <a:off x="8221028" y="2068802"/>
            <a:ext cx="4586711" cy="617541"/>
          </a:xfrm>
          <a:prstGeom prst="rect">
            <a:avLst/>
          </a:prstGeom>
          <a:noFill/>
        </p:spPr>
        <p:txBody>
          <a:bodyPr wrap="square" rtlCol="0">
            <a:spAutoFit/>
          </a:bodyPr>
          <a:lstStyle/>
          <a:p>
            <a:pPr algn="l" defTabSz="650230" hangingPunct="1"/>
            <a:r>
              <a:rPr lang="en-US" altLang="zh-TW" sz="3413" kern="1200" dirty="0">
                <a:solidFill>
                  <a:srgbClr val="FF0000"/>
                </a:solidFill>
                <a:latin typeface="Calibri" panose="020F0502020204030204"/>
                <a:cs typeface="+mn-cs"/>
              </a:rPr>
              <a:t>Do not cross parameters</a:t>
            </a:r>
            <a:endParaRPr lang="zh-TW" altLang="en-US" sz="3413" kern="1200" dirty="0">
              <a:solidFill>
                <a:srgbClr val="FF0000"/>
              </a:solidFill>
              <a:latin typeface="Calibri" panose="020F0502020204030204"/>
              <a:cs typeface="+mn-cs"/>
            </a:endParaRPr>
          </a:p>
        </p:txBody>
      </p:sp>
      <p:cxnSp>
        <p:nvCxnSpPr>
          <p:cNvPr id="48" name="直線接點 47"/>
          <p:cNvCxnSpPr/>
          <p:nvPr/>
        </p:nvCxnSpPr>
        <p:spPr>
          <a:xfrm>
            <a:off x="8357225" y="653914"/>
            <a:ext cx="4408226" cy="139232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8" name="群組 27"/>
          <p:cNvGrpSpPr/>
          <p:nvPr/>
        </p:nvGrpSpPr>
        <p:grpSpPr>
          <a:xfrm>
            <a:off x="629779" y="2398113"/>
            <a:ext cx="6819827" cy="1407620"/>
            <a:chOff x="450463" y="1098472"/>
            <a:chExt cx="4795191" cy="989733"/>
          </a:xfrm>
        </p:grpSpPr>
        <p:grpSp>
          <p:nvGrpSpPr>
            <p:cNvPr id="37" name="群組 36"/>
            <p:cNvGrpSpPr/>
            <p:nvPr/>
          </p:nvGrpSpPr>
          <p:grpSpPr>
            <a:xfrm>
              <a:off x="2348711" y="1098472"/>
              <a:ext cx="2896943" cy="989733"/>
              <a:chOff x="6066292" y="5610681"/>
              <a:chExt cx="2896943" cy="989733"/>
            </a:xfrm>
          </p:grpSpPr>
          <p:sp>
            <p:nvSpPr>
              <p:cNvPr id="41" name="矩形 40"/>
              <p:cNvSpPr/>
              <p:nvPr/>
            </p:nvSpPr>
            <p:spPr>
              <a:xfrm>
                <a:off x="6245007" y="5610681"/>
                <a:ext cx="2584200" cy="98973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grpSp>
            <p:nvGrpSpPr>
              <p:cNvPr id="42" name="群組 41"/>
              <p:cNvGrpSpPr/>
              <p:nvPr/>
            </p:nvGrpSpPr>
            <p:grpSpPr>
              <a:xfrm>
                <a:off x="6066292" y="5610681"/>
                <a:ext cx="2896943" cy="962277"/>
                <a:chOff x="6135564" y="5633435"/>
                <a:chExt cx="2896943" cy="962277"/>
              </a:xfrm>
            </p:grpSpPr>
            <p:sp>
              <p:nvSpPr>
                <p:cNvPr id="43" name="文字方塊 42"/>
                <p:cNvSpPr txBox="1"/>
                <p:nvPr/>
              </p:nvSpPr>
              <p:spPr>
                <a:xfrm>
                  <a:off x="6456919" y="5633435"/>
                  <a:ext cx="2296454" cy="434209"/>
                </a:xfrm>
                <a:prstGeom prst="rect">
                  <a:avLst/>
                </a:prstGeom>
                <a:noFill/>
              </p:spPr>
              <p:txBody>
                <a:bodyPr wrap="square" rtlCol="0">
                  <a:spAutoFit/>
                </a:bodyPr>
                <a:lstStyle/>
                <a:p>
                  <a:pPr defTabSz="650230" hangingPunct="1"/>
                  <a:r>
                    <a:rPr lang="en-US" altLang="zh-TW" sz="3413" kern="1200" dirty="0">
                      <a:solidFill>
                        <a:prstClr val="black"/>
                      </a:solidFill>
                      <a:latin typeface="Calibri" panose="020F0502020204030204"/>
                      <a:cs typeface="+mn-cs"/>
                    </a:rPr>
                    <a:t>|First derivative|</a:t>
                  </a:r>
                  <a:endParaRPr lang="zh-TW" altLang="en-US" sz="3413" kern="1200" dirty="0">
                    <a:solidFill>
                      <a:prstClr val="black"/>
                    </a:solidFill>
                    <a:latin typeface="Calibri" panose="020F0502020204030204"/>
                    <a:cs typeface="+mn-cs"/>
                  </a:endParaRPr>
                </a:p>
              </p:txBody>
            </p:sp>
            <p:cxnSp>
              <p:nvCxnSpPr>
                <p:cNvPr id="44" name="直線接點 43"/>
                <p:cNvCxnSpPr/>
                <p:nvPr/>
              </p:nvCxnSpPr>
              <p:spPr>
                <a:xfrm>
                  <a:off x="6398826" y="6113376"/>
                  <a:ext cx="237042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45" name="文字方塊 44"/>
                <p:cNvSpPr txBox="1"/>
                <p:nvPr/>
              </p:nvSpPr>
              <p:spPr>
                <a:xfrm>
                  <a:off x="6135564" y="6161503"/>
                  <a:ext cx="2896943" cy="434209"/>
                </a:xfrm>
                <a:prstGeom prst="rect">
                  <a:avLst/>
                </a:prstGeom>
                <a:noFill/>
              </p:spPr>
              <p:txBody>
                <a:bodyPr wrap="square" rtlCol="0">
                  <a:spAutoFit/>
                </a:bodyPr>
                <a:lstStyle/>
                <a:p>
                  <a:pPr defTabSz="650230" hangingPunct="1"/>
                  <a:r>
                    <a:rPr lang="en-US" altLang="zh-TW" sz="3413" kern="1200" dirty="0">
                      <a:solidFill>
                        <a:prstClr val="black"/>
                      </a:solidFill>
                      <a:latin typeface="Calibri" panose="020F0502020204030204"/>
                      <a:cs typeface="+mn-cs"/>
                    </a:rPr>
                    <a:t>Second derivative</a:t>
                  </a:r>
                  <a:endParaRPr lang="zh-TW" altLang="en-US" sz="3413" kern="1200" dirty="0">
                    <a:solidFill>
                      <a:prstClr val="black"/>
                    </a:solidFill>
                    <a:latin typeface="Calibri" panose="020F0502020204030204"/>
                    <a:cs typeface="+mn-cs"/>
                  </a:endParaRPr>
                </a:p>
              </p:txBody>
            </p:sp>
          </p:grpSp>
        </p:grpSp>
        <p:sp>
          <p:nvSpPr>
            <p:cNvPr id="39" name="文字方塊 38"/>
            <p:cNvSpPr txBox="1"/>
            <p:nvPr/>
          </p:nvSpPr>
          <p:spPr>
            <a:xfrm>
              <a:off x="450463" y="1283138"/>
              <a:ext cx="2732674" cy="434209"/>
            </a:xfrm>
            <a:prstGeom prst="rect">
              <a:avLst/>
            </a:prstGeom>
            <a:noFill/>
          </p:spPr>
          <p:txBody>
            <a:bodyPr wrap="square" rtlCol="0">
              <a:spAutoFit/>
            </a:bodyPr>
            <a:lstStyle/>
            <a:p>
              <a:pPr algn="l" defTabSz="650230" hangingPunct="1"/>
              <a:r>
                <a:rPr lang="en-US" altLang="zh-TW" sz="3413" kern="1200" dirty="0">
                  <a:solidFill>
                    <a:srgbClr val="FF0000"/>
                  </a:solidFill>
                  <a:latin typeface="Calibri" panose="020F0502020204030204"/>
                  <a:cs typeface="+mn-cs"/>
                </a:rPr>
                <a:t>The best step is</a:t>
              </a:r>
              <a:endParaRPr lang="zh-TW" altLang="en-US" sz="3413" kern="1200" dirty="0">
                <a:solidFill>
                  <a:srgbClr val="FF0000"/>
                </a:solidFill>
                <a:latin typeface="Calibri" panose="020F0502020204030204"/>
                <a:cs typeface="+mn-cs"/>
              </a:endParaRPr>
            </a:p>
          </p:txBody>
        </p:sp>
      </p:grpSp>
      <p:sp>
        <p:nvSpPr>
          <p:cNvPr id="49" name="矩形 48"/>
          <p:cNvSpPr/>
          <p:nvPr/>
        </p:nvSpPr>
        <p:spPr>
          <a:xfrm>
            <a:off x="4640687" y="6823762"/>
            <a:ext cx="2447396" cy="1146867"/>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defTabSz="650230" hangingPunct="1"/>
            <a:r>
              <a:rPr lang="en-US" altLang="zh-TW" sz="3413" kern="1200" dirty="0">
                <a:solidFill>
                  <a:prstClr val="white"/>
                </a:solidFill>
                <a:latin typeface="Calibri" panose="020F0502020204030204"/>
              </a:rPr>
              <a:t>Smaller </a:t>
            </a:r>
          </a:p>
          <a:p>
            <a:pPr defTabSz="650230" hangingPunct="1"/>
            <a:r>
              <a:rPr lang="en-US" altLang="zh-TW" sz="3413" kern="1200" dirty="0">
                <a:solidFill>
                  <a:prstClr val="white"/>
                </a:solidFill>
                <a:latin typeface="Calibri" panose="020F0502020204030204"/>
              </a:rPr>
              <a:t>Second</a:t>
            </a:r>
            <a:endParaRPr lang="zh-TW" altLang="en-US" sz="3413" kern="1200" dirty="0">
              <a:solidFill>
                <a:prstClr val="white"/>
              </a:solidFill>
              <a:latin typeface="Calibri" panose="020F0502020204030204"/>
            </a:endParaRPr>
          </a:p>
        </p:txBody>
      </p:sp>
      <p:cxnSp>
        <p:nvCxnSpPr>
          <p:cNvPr id="50" name="直線單箭頭接點 49"/>
          <p:cNvCxnSpPr/>
          <p:nvPr/>
        </p:nvCxnSpPr>
        <p:spPr>
          <a:xfrm>
            <a:off x="1792131" y="7417434"/>
            <a:ext cx="2844800" cy="0"/>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1101568" y="3584847"/>
            <a:ext cx="2122618" cy="1146867"/>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defTabSz="650230" hangingPunct="1"/>
            <a:r>
              <a:rPr lang="en-US" altLang="zh-TW" sz="3413" kern="1200" dirty="0">
                <a:solidFill>
                  <a:prstClr val="white"/>
                </a:solidFill>
                <a:latin typeface="Calibri" panose="020F0502020204030204"/>
              </a:rPr>
              <a:t>Larger</a:t>
            </a:r>
          </a:p>
          <a:p>
            <a:pPr defTabSz="650230" hangingPunct="1"/>
            <a:r>
              <a:rPr lang="en-US" altLang="zh-TW" sz="3413" kern="1200" dirty="0">
                <a:solidFill>
                  <a:prstClr val="white"/>
                </a:solidFill>
                <a:latin typeface="Calibri" panose="020F0502020204030204"/>
              </a:rPr>
              <a:t>Second</a:t>
            </a:r>
            <a:endParaRPr lang="zh-TW" altLang="en-US" sz="3413" kern="1200" dirty="0">
              <a:solidFill>
                <a:prstClr val="white"/>
              </a:solidFill>
              <a:latin typeface="Calibri" panose="020F0502020204030204"/>
            </a:endParaRPr>
          </a:p>
        </p:txBody>
      </p:sp>
      <p:cxnSp>
        <p:nvCxnSpPr>
          <p:cNvPr id="52" name="直線單箭頭接點 51"/>
          <p:cNvCxnSpPr/>
          <p:nvPr/>
        </p:nvCxnSpPr>
        <p:spPr>
          <a:xfrm rot="5400000" flipH="1">
            <a:off x="767002" y="6161886"/>
            <a:ext cx="2844800"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3" name="文字方塊 52"/>
          <p:cNvSpPr txBox="1"/>
          <p:nvPr/>
        </p:nvSpPr>
        <p:spPr>
          <a:xfrm>
            <a:off x="7213914" y="8955937"/>
            <a:ext cx="5674745" cy="617541"/>
          </a:xfrm>
          <a:prstGeom prst="rect">
            <a:avLst/>
          </a:prstGeom>
          <a:noFill/>
        </p:spPr>
        <p:txBody>
          <a:bodyPr wrap="square" rtlCol="0">
            <a:spAutoFit/>
          </a:bodyPr>
          <a:lstStyle/>
          <a:p>
            <a:pPr defTabSz="650230" hangingPunct="1"/>
            <a:r>
              <a:rPr lang="en-US" altLang="zh-TW" sz="3413" kern="1200" dirty="0">
                <a:solidFill>
                  <a:srgbClr val="00B050"/>
                </a:solidFill>
                <a:latin typeface="Calibri" panose="020F0502020204030204"/>
                <a:cs typeface="+mn-cs"/>
              </a:rPr>
              <a:t>Larger second derivative</a:t>
            </a:r>
            <a:endParaRPr lang="zh-TW" altLang="en-US" sz="3413" kern="1200" dirty="0">
              <a:solidFill>
                <a:srgbClr val="00B050"/>
              </a:solidFill>
              <a:latin typeface="Calibri" panose="020F0502020204030204"/>
              <a:cs typeface="+mn-cs"/>
            </a:endParaRPr>
          </a:p>
        </p:txBody>
      </p:sp>
      <p:sp>
        <p:nvSpPr>
          <p:cNvPr id="54" name="文字方塊 53"/>
          <p:cNvSpPr txBox="1"/>
          <p:nvPr/>
        </p:nvSpPr>
        <p:spPr>
          <a:xfrm>
            <a:off x="7296251" y="5212546"/>
            <a:ext cx="5674745" cy="617541"/>
          </a:xfrm>
          <a:prstGeom prst="rect">
            <a:avLst/>
          </a:prstGeom>
          <a:noFill/>
        </p:spPr>
        <p:txBody>
          <a:bodyPr wrap="square" rtlCol="0">
            <a:spAutoFit/>
          </a:bodyPr>
          <a:lstStyle/>
          <a:p>
            <a:pPr defTabSz="650230" hangingPunct="1"/>
            <a:r>
              <a:rPr lang="en-US" altLang="zh-TW" sz="3413" kern="1200" dirty="0">
                <a:solidFill>
                  <a:srgbClr val="0070C0"/>
                </a:solidFill>
                <a:latin typeface="Calibri" panose="020F0502020204030204"/>
                <a:cs typeface="+mn-cs"/>
              </a:rPr>
              <a:t>smaller second derivative</a:t>
            </a:r>
            <a:endParaRPr lang="zh-TW" altLang="en-US" sz="3413" kern="1200" dirty="0">
              <a:solidFill>
                <a:srgbClr val="0070C0"/>
              </a:solidFill>
              <a:latin typeface="Calibri" panose="020F0502020204030204"/>
              <a:cs typeface="+mn-cs"/>
            </a:endParaRPr>
          </a:p>
        </p:txBody>
      </p:sp>
    </p:spTree>
    <p:extLst>
      <p:ext uri="{BB962C8B-B14F-4D97-AF65-F5344CB8AC3E}">
        <p14:creationId xmlns:p14="http://schemas.microsoft.com/office/powerpoint/2010/main" val="3830740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1" grpId="0" animBg="1"/>
      <p:bldP spid="53" grpId="0"/>
      <p:bldP spid="5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群組 15"/>
          <p:cNvGrpSpPr/>
          <p:nvPr/>
        </p:nvGrpSpPr>
        <p:grpSpPr>
          <a:xfrm>
            <a:off x="8093354" y="324429"/>
            <a:ext cx="4120097" cy="2103338"/>
            <a:chOff x="6022886" y="43863"/>
            <a:chExt cx="2896943" cy="1478910"/>
          </a:xfrm>
        </p:grpSpPr>
        <p:grpSp>
          <p:nvGrpSpPr>
            <p:cNvPr id="7" name="群組 6"/>
            <p:cNvGrpSpPr/>
            <p:nvPr/>
          </p:nvGrpSpPr>
          <p:grpSpPr>
            <a:xfrm>
              <a:off x="6022886" y="533040"/>
              <a:ext cx="2896943" cy="989733"/>
              <a:chOff x="6066292" y="5610681"/>
              <a:chExt cx="2896943" cy="989733"/>
            </a:xfrm>
          </p:grpSpPr>
          <p:sp>
            <p:nvSpPr>
              <p:cNvPr id="9" name="矩形 8"/>
              <p:cNvSpPr/>
              <p:nvPr/>
            </p:nvSpPr>
            <p:spPr>
              <a:xfrm>
                <a:off x="6245007" y="5610681"/>
                <a:ext cx="2584200" cy="98973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grpSp>
            <p:nvGrpSpPr>
              <p:cNvPr id="10" name="群組 9"/>
              <p:cNvGrpSpPr/>
              <p:nvPr/>
            </p:nvGrpSpPr>
            <p:grpSpPr>
              <a:xfrm>
                <a:off x="6066292" y="5610681"/>
                <a:ext cx="2896943" cy="962277"/>
                <a:chOff x="6135564" y="5633435"/>
                <a:chExt cx="2896943" cy="962277"/>
              </a:xfrm>
            </p:grpSpPr>
            <p:sp>
              <p:nvSpPr>
                <p:cNvPr id="11" name="文字方塊 10"/>
                <p:cNvSpPr txBox="1"/>
                <p:nvPr/>
              </p:nvSpPr>
              <p:spPr>
                <a:xfrm>
                  <a:off x="6456919" y="5633435"/>
                  <a:ext cx="2296454" cy="434209"/>
                </a:xfrm>
                <a:prstGeom prst="rect">
                  <a:avLst/>
                </a:prstGeom>
                <a:noFill/>
              </p:spPr>
              <p:txBody>
                <a:bodyPr wrap="square" rtlCol="0">
                  <a:spAutoFit/>
                </a:bodyPr>
                <a:lstStyle/>
                <a:p>
                  <a:pPr defTabSz="650230" hangingPunct="1"/>
                  <a:r>
                    <a:rPr lang="en-US" altLang="zh-TW" sz="3413" kern="1200" dirty="0">
                      <a:solidFill>
                        <a:prstClr val="black"/>
                      </a:solidFill>
                      <a:latin typeface="Calibri" panose="020F0502020204030204"/>
                      <a:cs typeface="+mn-cs"/>
                    </a:rPr>
                    <a:t>|First derivative|</a:t>
                  </a:r>
                  <a:endParaRPr lang="zh-TW" altLang="en-US" sz="3413" kern="1200" dirty="0">
                    <a:solidFill>
                      <a:prstClr val="black"/>
                    </a:solidFill>
                    <a:latin typeface="Calibri" panose="020F0502020204030204"/>
                    <a:cs typeface="+mn-cs"/>
                  </a:endParaRPr>
                </a:p>
              </p:txBody>
            </p:sp>
            <p:cxnSp>
              <p:nvCxnSpPr>
                <p:cNvPr id="12" name="直線接點 11"/>
                <p:cNvCxnSpPr/>
                <p:nvPr/>
              </p:nvCxnSpPr>
              <p:spPr>
                <a:xfrm>
                  <a:off x="6398826" y="6113376"/>
                  <a:ext cx="237042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6135564" y="6161503"/>
                  <a:ext cx="2896943" cy="434209"/>
                </a:xfrm>
                <a:prstGeom prst="rect">
                  <a:avLst/>
                </a:prstGeom>
                <a:noFill/>
              </p:spPr>
              <p:txBody>
                <a:bodyPr wrap="square" rtlCol="0">
                  <a:spAutoFit/>
                </a:bodyPr>
                <a:lstStyle/>
                <a:p>
                  <a:pPr defTabSz="650230" hangingPunct="1"/>
                  <a:r>
                    <a:rPr lang="en-US" altLang="zh-TW" sz="3413" kern="1200" dirty="0">
                      <a:solidFill>
                        <a:prstClr val="black"/>
                      </a:solidFill>
                      <a:latin typeface="Calibri" panose="020F0502020204030204"/>
                      <a:cs typeface="+mn-cs"/>
                    </a:rPr>
                    <a:t>Second derivative</a:t>
                  </a:r>
                  <a:endParaRPr lang="zh-TW" altLang="en-US" sz="3413" kern="1200" dirty="0">
                    <a:solidFill>
                      <a:prstClr val="black"/>
                    </a:solidFill>
                    <a:latin typeface="Calibri" panose="020F0502020204030204"/>
                    <a:cs typeface="+mn-cs"/>
                  </a:endParaRPr>
                </a:p>
              </p:txBody>
            </p:sp>
          </p:grpSp>
        </p:grpSp>
        <p:sp>
          <p:nvSpPr>
            <p:cNvPr id="8" name="文字方塊 7"/>
            <p:cNvSpPr txBox="1"/>
            <p:nvPr/>
          </p:nvSpPr>
          <p:spPr>
            <a:xfrm>
              <a:off x="6105020" y="43863"/>
              <a:ext cx="2732674" cy="434209"/>
            </a:xfrm>
            <a:prstGeom prst="rect">
              <a:avLst/>
            </a:prstGeom>
            <a:noFill/>
          </p:spPr>
          <p:txBody>
            <a:bodyPr wrap="square" rtlCol="0">
              <a:spAutoFit/>
            </a:bodyPr>
            <a:lstStyle/>
            <a:p>
              <a:pPr defTabSz="650230" hangingPunct="1"/>
              <a:r>
                <a:rPr lang="en-US" altLang="zh-TW" sz="3413" kern="1200" dirty="0">
                  <a:solidFill>
                    <a:srgbClr val="FF0000"/>
                  </a:solidFill>
                  <a:latin typeface="Calibri" panose="020F0502020204030204"/>
                  <a:cs typeface="+mn-cs"/>
                </a:rPr>
                <a:t>The best step is</a:t>
              </a:r>
              <a:endParaRPr lang="zh-TW" altLang="en-US" sz="3413" kern="1200" dirty="0">
                <a:solidFill>
                  <a:srgbClr val="FF0000"/>
                </a:solidFill>
                <a:latin typeface="Calibri" panose="020F0502020204030204"/>
                <a:cs typeface="+mn-cs"/>
              </a:endParaRPr>
            </a:p>
          </p:txBody>
        </p:sp>
      </p:grpSp>
      <p:sp>
        <p:nvSpPr>
          <p:cNvPr id="14" name="文字方塊 13"/>
          <p:cNvSpPr txBox="1"/>
          <p:nvPr/>
        </p:nvSpPr>
        <p:spPr>
          <a:xfrm>
            <a:off x="1478688" y="2898874"/>
            <a:ext cx="10211967" cy="617541"/>
          </a:xfrm>
          <a:prstGeom prst="rect">
            <a:avLst/>
          </a:prstGeom>
          <a:noFill/>
        </p:spPr>
        <p:txBody>
          <a:bodyPr wrap="square" rtlCol="0">
            <a:spAutoFit/>
          </a:bodyPr>
          <a:lstStyle/>
          <a:p>
            <a:pPr defTabSz="650230" hangingPunct="1"/>
            <a:r>
              <a:rPr lang="en-US" altLang="zh-TW" sz="3413" kern="1200" dirty="0">
                <a:solidFill>
                  <a:prstClr val="black"/>
                </a:solidFill>
                <a:latin typeface="Calibri" panose="020F0502020204030204"/>
                <a:cs typeface="+mn-cs"/>
              </a:rPr>
              <a:t>Use </a:t>
            </a:r>
            <a:r>
              <a:rPr lang="en-US" altLang="zh-TW" sz="3413" i="1" kern="1200" dirty="0">
                <a:solidFill>
                  <a:prstClr val="black"/>
                </a:solidFill>
                <a:latin typeface="Calibri" panose="020F0502020204030204"/>
                <a:cs typeface="+mn-cs"/>
              </a:rPr>
              <a:t>first derivative </a:t>
            </a:r>
            <a:r>
              <a:rPr lang="en-US" altLang="zh-TW" sz="3413" kern="1200" dirty="0">
                <a:solidFill>
                  <a:prstClr val="black"/>
                </a:solidFill>
                <a:latin typeface="Calibri" panose="020F0502020204030204"/>
                <a:cs typeface="+mn-cs"/>
              </a:rPr>
              <a:t>to estimate </a:t>
            </a:r>
            <a:r>
              <a:rPr lang="en-US" altLang="zh-TW" sz="3413" i="1" kern="1200" dirty="0">
                <a:solidFill>
                  <a:prstClr val="black"/>
                </a:solidFill>
                <a:latin typeface="Calibri" panose="020F0502020204030204"/>
                <a:cs typeface="+mn-cs"/>
              </a:rPr>
              <a:t>second derivative</a:t>
            </a:r>
            <a:endParaRPr lang="zh-TW" altLang="en-US" sz="3413" i="1" kern="1200" dirty="0">
              <a:solidFill>
                <a:prstClr val="black"/>
              </a:solidFill>
              <a:latin typeface="Calibri" panose="020F0502020204030204"/>
              <a:cs typeface="+mn-cs"/>
            </a:endParaRPr>
          </a:p>
        </p:txBody>
      </p:sp>
      <p:pic>
        <p:nvPicPr>
          <p:cNvPr id="17" name="圖片 16"/>
          <p:cNvPicPr>
            <a:picLocks noChangeAspect="1"/>
          </p:cNvPicPr>
          <p:nvPr/>
        </p:nvPicPr>
        <p:blipFill>
          <a:blip r:embed="rId3"/>
          <a:stretch>
            <a:fillRect/>
          </a:stretch>
        </p:blipFill>
        <p:spPr>
          <a:xfrm>
            <a:off x="7394229" y="4004156"/>
            <a:ext cx="4429760" cy="2560320"/>
          </a:xfrm>
          <a:prstGeom prst="rect">
            <a:avLst/>
          </a:prstGeom>
        </p:spPr>
      </p:pic>
      <p:pic>
        <p:nvPicPr>
          <p:cNvPr id="19" name="圖片 18"/>
          <p:cNvPicPr>
            <a:picLocks noChangeAspect="1"/>
          </p:cNvPicPr>
          <p:nvPr/>
        </p:nvPicPr>
        <p:blipFill>
          <a:blip r:embed="rId4"/>
          <a:stretch>
            <a:fillRect/>
          </a:stretch>
        </p:blipFill>
        <p:spPr>
          <a:xfrm>
            <a:off x="8185099" y="6584636"/>
            <a:ext cx="2777067" cy="2777067"/>
          </a:xfrm>
          <a:prstGeom prst="rect">
            <a:avLst/>
          </a:prstGeom>
        </p:spPr>
      </p:pic>
      <p:pic>
        <p:nvPicPr>
          <p:cNvPr id="20" name="圖片 19"/>
          <p:cNvPicPr>
            <a:picLocks noChangeAspect="1"/>
          </p:cNvPicPr>
          <p:nvPr/>
        </p:nvPicPr>
        <p:blipFill>
          <a:blip r:embed="rId5"/>
          <a:stretch>
            <a:fillRect/>
          </a:stretch>
        </p:blipFill>
        <p:spPr>
          <a:xfrm>
            <a:off x="1708439" y="4110752"/>
            <a:ext cx="5327979" cy="2090173"/>
          </a:xfrm>
          <a:prstGeom prst="rect">
            <a:avLst/>
          </a:prstGeom>
        </p:spPr>
      </p:pic>
      <p:pic>
        <p:nvPicPr>
          <p:cNvPr id="21" name="圖片 20"/>
          <p:cNvPicPr>
            <a:picLocks noChangeAspect="1"/>
          </p:cNvPicPr>
          <p:nvPr/>
        </p:nvPicPr>
        <p:blipFill>
          <a:blip r:embed="rId6"/>
          <a:stretch>
            <a:fillRect/>
          </a:stretch>
        </p:blipFill>
        <p:spPr>
          <a:xfrm>
            <a:off x="1751078" y="6693291"/>
            <a:ext cx="5313822" cy="2641600"/>
          </a:xfrm>
          <a:prstGeom prst="rect">
            <a:avLst/>
          </a:prstGeom>
        </p:spPr>
      </p:pic>
      <p:sp>
        <p:nvSpPr>
          <p:cNvPr id="22" name="橢圓 21"/>
          <p:cNvSpPr/>
          <p:nvPr/>
        </p:nvSpPr>
        <p:spPr>
          <a:xfrm>
            <a:off x="2270300" y="7953578"/>
            <a:ext cx="183095" cy="18309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23" name="橢圓 22"/>
          <p:cNvSpPr/>
          <p:nvPr/>
        </p:nvSpPr>
        <p:spPr>
          <a:xfrm>
            <a:off x="3607059" y="8510072"/>
            <a:ext cx="183095" cy="18309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24" name="橢圓 23"/>
          <p:cNvSpPr/>
          <p:nvPr/>
        </p:nvSpPr>
        <p:spPr>
          <a:xfrm>
            <a:off x="4937544" y="8523912"/>
            <a:ext cx="183095" cy="18309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25" name="橢圓 24"/>
          <p:cNvSpPr/>
          <p:nvPr/>
        </p:nvSpPr>
        <p:spPr>
          <a:xfrm>
            <a:off x="5568237" y="8277461"/>
            <a:ext cx="183095" cy="18309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26" name="橢圓 25"/>
          <p:cNvSpPr/>
          <p:nvPr/>
        </p:nvSpPr>
        <p:spPr>
          <a:xfrm>
            <a:off x="8991620" y="7091720"/>
            <a:ext cx="183095" cy="18309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27" name="橢圓 26"/>
          <p:cNvSpPr/>
          <p:nvPr/>
        </p:nvSpPr>
        <p:spPr>
          <a:xfrm>
            <a:off x="9156653" y="7734446"/>
            <a:ext cx="183095" cy="18309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28" name="橢圓 27"/>
          <p:cNvSpPr/>
          <p:nvPr/>
        </p:nvSpPr>
        <p:spPr>
          <a:xfrm>
            <a:off x="9580363" y="8471436"/>
            <a:ext cx="183095" cy="18309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29" name="橢圓 28"/>
          <p:cNvSpPr/>
          <p:nvPr/>
        </p:nvSpPr>
        <p:spPr>
          <a:xfrm>
            <a:off x="9714548" y="7770481"/>
            <a:ext cx="183095" cy="18309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mc:AlternateContent xmlns:mc="http://schemas.openxmlformats.org/markup-compatibility/2006">
        <mc:Choice xmlns:a14="http://schemas.microsoft.com/office/drawing/2010/main" Requires="a14">
          <p:sp>
            <p:nvSpPr>
              <p:cNvPr id="30" name="文字方塊 29"/>
              <p:cNvSpPr txBox="1"/>
              <p:nvPr/>
            </p:nvSpPr>
            <p:spPr>
              <a:xfrm>
                <a:off x="503229" y="6771501"/>
                <a:ext cx="3715376" cy="636072"/>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rad>
                        <m:radPr>
                          <m:degHide m:val="on"/>
                          <m:ctrlPr>
                            <a:rPr lang="zh-TW" altLang="en-US" sz="3413" i="1" kern="1200">
                              <a:solidFill>
                                <a:prstClr val="black"/>
                              </a:solidFill>
                              <a:latin typeface="Cambria Math" panose="02040503050406030204" pitchFamily="18" charset="0"/>
                              <a:cs typeface="+mn-cs"/>
                            </a:rPr>
                          </m:ctrlPr>
                        </m:radPr>
                        <m:deg/>
                        <m:e>
                          <m:sSup>
                            <m:sSupPr>
                              <m:ctrlPr>
                                <a:rPr lang="en-US" altLang="zh-TW" sz="3413" i="1" kern="1200">
                                  <a:solidFill>
                                    <a:prstClr val="black"/>
                                  </a:solidFill>
                                  <a:latin typeface="Cambria Math" panose="02040503050406030204" pitchFamily="18" charset="0"/>
                                  <a:cs typeface="+mn-cs"/>
                                </a:rPr>
                              </m:ctrlPr>
                            </m:sSupPr>
                            <m:e>
                              <m:d>
                                <m:dPr>
                                  <m:ctrlPr>
                                    <a:rPr lang="en-US" altLang="zh-TW" sz="3413" i="1" kern="1200">
                                      <a:solidFill>
                                        <a:prstClr val="black"/>
                                      </a:solidFill>
                                      <a:latin typeface="Cambria Math" panose="02040503050406030204" pitchFamily="18" charset="0"/>
                                      <a:cs typeface="+mn-cs"/>
                                    </a:rPr>
                                  </m:ctrlPr>
                                </m:dPr>
                                <m:e>
                                  <m:r>
                                    <m:rPr>
                                      <m:sty m:val="p"/>
                                    </m:rPr>
                                    <a:rPr lang="en-US" altLang="zh-TW" sz="3413" kern="1200">
                                      <a:solidFill>
                                        <a:prstClr val="black"/>
                                      </a:solidFill>
                                      <a:latin typeface="Cambria Math" panose="02040503050406030204" pitchFamily="18" charset="0"/>
                                      <a:cs typeface="+mn-cs"/>
                                    </a:rPr>
                                    <m:t>first</m:t>
                                  </m:r>
                                  <m:r>
                                    <a:rPr lang="en-US" altLang="zh-TW" sz="3413" kern="1200">
                                      <a:solidFill>
                                        <a:prstClr val="black"/>
                                      </a:solidFill>
                                      <a:latin typeface="Cambria Math" panose="02040503050406030204" pitchFamily="18" charset="0"/>
                                      <a:cs typeface="+mn-cs"/>
                                    </a:rPr>
                                    <m:t> </m:t>
                                  </m:r>
                                  <m:r>
                                    <m:rPr>
                                      <m:sty m:val="p"/>
                                    </m:rPr>
                                    <a:rPr lang="en-US" altLang="zh-TW" sz="3413" kern="1200">
                                      <a:solidFill>
                                        <a:prstClr val="black"/>
                                      </a:solidFill>
                                      <a:latin typeface="Cambria Math" panose="02040503050406030204" pitchFamily="18" charset="0"/>
                                      <a:cs typeface="+mn-cs"/>
                                    </a:rPr>
                                    <m:t>derivative</m:t>
                                  </m:r>
                                </m:e>
                              </m:d>
                            </m:e>
                            <m:sup>
                              <m:r>
                                <a:rPr lang="en-US" altLang="zh-TW" sz="3413" kern="1200">
                                  <a:solidFill>
                                    <a:prstClr val="black"/>
                                  </a:solidFill>
                                  <a:latin typeface="Cambria Math" panose="02040503050406030204" pitchFamily="18" charset="0"/>
                                  <a:cs typeface="+mn-cs"/>
                                </a:rPr>
                                <m:t>2</m:t>
                              </m:r>
                            </m:sup>
                          </m:sSup>
                        </m:e>
                      </m:rad>
                    </m:oMath>
                  </m:oMathPara>
                </a14:m>
                <a:endParaRPr lang="zh-TW" altLang="en-US" sz="3413" kern="1200" dirty="0">
                  <a:solidFill>
                    <a:prstClr val="black"/>
                  </a:solidFill>
                  <a:latin typeface="Calibri" panose="020F0502020204030204"/>
                  <a:cs typeface="+mn-cs"/>
                </a:endParaRPr>
              </a:p>
            </p:txBody>
          </p:sp>
        </mc:Choice>
        <mc:Fallback>
          <p:sp>
            <p:nvSpPr>
              <p:cNvPr id="30" name="文字方塊 29"/>
              <p:cNvSpPr txBox="1">
                <a:spLocks noRot="1" noChangeAspect="1" noMove="1" noResize="1" noEditPoints="1" noAdjustHandles="1" noChangeArrowheads="1" noChangeShapeType="1" noTextEdit="1"/>
              </p:cNvSpPr>
              <p:nvPr/>
            </p:nvSpPr>
            <p:spPr>
              <a:xfrm>
                <a:off x="503229" y="6771501"/>
                <a:ext cx="3715376" cy="63607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文字方塊 30"/>
              <p:cNvSpPr txBox="1"/>
              <p:nvPr/>
            </p:nvSpPr>
            <p:spPr>
              <a:xfrm>
                <a:off x="6171117" y="5560367"/>
                <a:ext cx="600997" cy="525208"/>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413" i="1" kern="1200">
                              <a:solidFill>
                                <a:prstClr val="black"/>
                              </a:solidFill>
                              <a:latin typeface="Cambria Math" panose="02040503050406030204" pitchFamily="18" charset="0"/>
                              <a:cs typeface="+mn-cs"/>
                            </a:rPr>
                          </m:ctrlPr>
                        </m:sSubPr>
                        <m:e>
                          <m:r>
                            <a:rPr lang="en-US" altLang="zh-TW" sz="3413" i="1" kern="1200">
                              <a:solidFill>
                                <a:prstClr val="black"/>
                              </a:solidFill>
                              <a:latin typeface="Cambria Math" panose="02040503050406030204" pitchFamily="18" charset="0"/>
                              <a:cs typeface="+mn-cs"/>
                            </a:rPr>
                            <m:t>𝑤</m:t>
                          </m:r>
                        </m:e>
                        <m:sub>
                          <m:r>
                            <a:rPr lang="en-US" altLang="zh-TW" sz="3413" i="1" kern="1200">
                              <a:solidFill>
                                <a:prstClr val="black"/>
                              </a:solidFill>
                              <a:latin typeface="Cambria Math" panose="02040503050406030204" pitchFamily="18" charset="0"/>
                              <a:cs typeface="+mn-cs"/>
                            </a:rPr>
                            <m:t>1</m:t>
                          </m:r>
                        </m:sub>
                      </m:sSub>
                    </m:oMath>
                  </m:oMathPara>
                </a14:m>
                <a:endParaRPr lang="zh-TW" altLang="en-US" sz="3413" kern="1200" dirty="0">
                  <a:solidFill>
                    <a:prstClr val="black"/>
                  </a:solidFill>
                  <a:latin typeface="Calibri" panose="020F0502020204030204"/>
                  <a:cs typeface="+mn-cs"/>
                </a:endParaRPr>
              </a:p>
            </p:txBody>
          </p:sp>
        </mc:Choice>
        <mc:Fallback>
          <p:sp>
            <p:nvSpPr>
              <p:cNvPr id="31" name="文字方塊 30"/>
              <p:cNvSpPr txBox="1">
                <a:spLocks noRot="1" noChangeAspect="1" noMove="1" noResize="1" noEditPoints="1" noAdjustHandles="1" noChangeArrowheads="1" noChangeShapeType="1" noTextEdit="1"/>
              </p:cNvSpPr>
              <p:nvPr/>
            </p:nvSpPr>
            <p:spPr>
              <a:xfrm>
                <a:off x="6171117" y="5560367"/>
                <a:ext cx="600997" cy="525208"/>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 name="文字方塊 31"/>
              <p:cNvSpPr txBox="1"/>
              <p:nvPr/>
            </p:nvSpPr>
            <p:spPr>
              <a:xfrm>
                <a:off x="10962165" y="5560367"/>
                <a:ext cx="611128" cy="525208"/>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413" i="1" kern="1200">
                              <a:solidFill>
                                <a:prstClr val="black"/>
                              </a:solidFill>
                              <a:latin typeface="Cambria Math" panose="02040503050406030204" pitchFamily="18" charset="0"/>
                              <a:cs typeface="+mn-cs"/>
                            </a:rPr>
                          </m:ctrlPr>
                        </m:sSubPr>
                        <m:e>
                          <m:r>
                            <a:rPr lang="en-US" altLang="zh-TW" sz="3413" i="1" kern="1200">
                              <a:solidFill>
                                <a:prstClr val="black"/>
                              </a:solidFill>
                              <a:latin typeface="Cambria Math" panose="02040503050406030204" pitchFamily="18" charset="0"/>
                              <a:cs typeface="+mn-cs"/>
                            </a:rPr>
                            <m:t>𝑤</m:t>
                          </m:r>
                        </m:e>
                        <m:sub>
                          <m:r>
                            <a:rPr lang="en-US" altLang="zh-TW" sz="3413" i="1" kern="1200">
                              <a:solidFill>
                                <a:prstClr val="black"/>
                              </a:solidFill>
                              <a:latin typeface="Cambria Math" panose="02040503050406030204" pitchFamily="18" charset="0"/>
                              <a:cs typeface="+mn-cs"/>
                            </a:rPr>
                            <m:t>2</m:t>
                          </m:r>
                        </m:sub>
                      </m:sSub>
                    </m:oMath>
                  </m:oMathPara>
                </a14:m>
                <a:endParaRPr lang="zh-TW" altLang="en-US" sz="3413" kern="1200" dirty="0">
                  <a:solidFill>
                    <a:prstClr val="black"/>
                  </a:solidFill>
                  <a:latin typeface="Calibri" panose="020F0502020204030204"/>
                  <a:cs typeface="+mn-cs"/>
                </a:endParaRPr>
              </a:p>
            </p:txBody>
          </p:sp>
        </mc:Choice>
        <mc:Fallback>
          <p:sp>
            <p:nvSpPr>
              <p:cNvPr id="32" name="文字方塊 31"/>
              <p:cNvSpPr txBox="1">
                <a:spLocks noRot="1" noChangeAspect="1" noMove="1" noResize="1" noEditPoints="1" noAdjustHandles="1" noChangeArrowheads="1" noChangeShapeType="1" noTextEdit="1"/>
              </p:cNvSpPr>
              <p:nvPr/>
            </p:nvSpPr>
            <p:spPr>
              <a:xfrm>
                <a:off x="10962165" y="5560367"/>
                <a:ext cx="611128" cy="525208"/>
              </a:xfrm>
              <a:prstGeom prst="rect">
                <a:avLst/>
              </a:prstGeom>
              <a:blipFill>
                <a:blip r:embed="rId9"/>
                <a:stretch>
                  <a:fillRect/>
                </a:stretch>
              </a:blipFill>
            </p:spPr>
            <p:txBody>
              <a:bodyPr/>
              <a:lstStyle/>
              <a:p>
                <a:r>
                  <a:rPr lang="zh-CN" altLang="en-US">
                    <a:noFill/>
                  </a:rPr>
                  <a:t> </a:t>
                </a:r>
              </a:p>
            </p:txBody>
          </p:sp>
        </mc:Fallback>
      </mc:AlternateContent>
      <p:sp>
        <p:nvSpPr>
          <p:cNvPr id="33" name="文字方塊 32"/>
          <p:cNvSpPr txBox="1"/>
          <p:nvPr/>
        </p:nvSpPr>
        <p:spPr>
          <a:xfrm>
            <a:off x="7527562" y="3570127"/>
            <a:ext cx="4163092" cy="1142749"/>
          </a:xfrm>
          <a:prstGeom prst="rect">
            <a:avLst/>
          </a:prstGeom>
          <a:noFill/>
        </p:spPr>
        <p:txBody>
          <a:bodyPr wrap="square" rtlCol="0">
            <a:spAutoFit/>
          </a:bodyPr>
          <a:lstStyle/>
          <a:p>
            <a:pPr defTabSz="650230" hangingPunct="1"/>
            <a:r>
              <a:rPr lang="en-US" altLang="zh-TW" sz="3413" kern="1200" dirty="0">
                <a:solidFill>
                  <a:srgbClr val="00B050"/>
                </a:solidFill>
                <a:latin typeface="Calibri" panose="020F0502020204030204"/>
                <a:cs typeface="+mn-cs"/>
              </a:rPr>
              <a:t>larger second derivative</a:t>
            </a:r>
            <a:endParaRPr lang="zh-TW" altLang="en-US" sz="3413" kern="1200" dirty="0">
              <a:solidFill>
                <a:srgbClr val="00B050"/>
              </a:solidFill>
              <a:latin typeface="Calibri" panose="020F0502020204030204"/>
              <a:cs typeface="+mn-cs"/>
            </a:endParaRPr>
          </a:p>
        </p:txBody>
      </p:sp>
      <p:sp>
        <p:nvSpPr>
          <p:cNvPr id="34" name="文字方塊 33"/>
          <p:cNvSpPr txBox="1"/>
          <p:nvPr/>
        </p:nvSpPr>
        <p:spPr>
          <a:xfrm>
            <a:off x="2586436" y="3876251"/>
            <a:ext cx="3571982" cy="1142749"/>
          </a:xfrm>
          <a:prstGeom prst="rect">
            <a:avLst/>
          </a:prstGeom>
          <a:noFill/>
        </p:spPr>
        <p:txBody>
          <a:bodyPr wrap="square" rtlCol="0">
            <a:spAutoFit/>
          </a:bodyPr>
          <a:lstStyle/>
          <a:p>
            <a:pPr defTabSz="650230" hangingPunct="1"/>
            <a:r>
              <a:rPr lang="en-US" altLang="zh-TW" sz="3413" kern="1200" dirty="0">
                <a:solidFill>
                  <a:srgbClr val="0070C0"/>
                </a:solidFill>
                <a:latin typeface="Calibri" panose="020F0502020204030204"/>
                <a:cs typeface="+mn-cs"/>
              </a:rPr>
              <a:t>smaller second derivative</a:t>
            </a:r>
            <a:endParaRPr lang="zh-TW" altLang="en-US" sz="3413" kern="1200" dirty="0">
              <a:solidFill>
                <a:srgbClr val="0070C0"/>
              </a:solidFill>
              <a:latin typeface="Calibri" panose="020F0502020204030204"/>
              <a:cs typeface="+mn-cs"/>
            </a:endParaRPr>
          </a:p>
        </p:txBody>
      </p:sp>
      <mc:AlternateContent xmlns:mc="http://schemas.openxmlformats.org/markup-compatibility/2006">
        <mc:Choice xmlns:a14="http://schemas.microsoft.com/office/drawing/2010/main" Requires="a14">
          <p:sp>
            <p:nvSpPr>
              <p:cNvPr id="35" name="文字方塊 34"/>
              <p:cNvSpPr txBox="1"/>
              <p:nvPr/>
            </p:nvSpPr>
            <p:spPr>
              <a:xfrm>
                <a:off x="958754" y="698851"/>
                <a:ext cx="6259593" cy="1811137"/>
              </a:xfrm>
              <a:prstGeom prst="rect">
                <a:avLst/>
              </a:prstGeom>
              <a:noFill/>
            </p:spPr>
            <p:txBody>
              <a:bodyPr wrap="squar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p>
                        <m:sSupPr>
                          <m:ctrlPr>
                            <a:rPr lang="en-US" altLang="zh-TW" sz="3982" i="1" kern="1200">
                              <a:solidFill>
                                <a:prstClr val="black"/>
                              </a:solidFill>
                              <a:latin typeface="Cambria Math" panose="02040503050406030204" pitchFamily="18" charset="0"/>
                              <a:ea typeface="Cambria Math" panose="02040503050406030204" pitchFamily="18" charset="0"/>
                              <a:cs typeface="+mn-cs"/>
                            </a:rPr>
                          </m:ctrlPr>
                        </m:sSupPr>
                        <m:e>
                          <m:r>
                            <a:rPr lang="en-US" altLang="zh-TW" sz="3982" i="1" kern="1200">
                              <a:solidFill>
                                <a:prstClr val="black"/>
                              </a:solidFill>
                              <a:latin typeface="Cambria Math" panose="02040503050406030204" pitchFamily="18" charset="0"/>
                              <a:ea typeface="Cambria Math" panose="02040503050406030204" pitchFamily="18" charset="0"/>
                              <a:cs typeface="+mn-cs"/>
                            </a:rPr>
                            <m:t>𝑤</m:t>
                          </m:r>
                        </m:e>
                        <m:sup>
                          <m:r>
                            <a:rPr lang="en-US" altLang="zh-TW" sz="3982" i="1" kern="1200">
                              <a:solidFill>
                                <a:prstClr val="black"/>
                              </a:solidFill>
                              <a:latin typeface="Cambria Math" panose="02040503050406030204" pitchFamily="18" charset="0"/>
                              <a:ea typeface="Cambria Math" panose="02040503050406030204" pitchFamily="18" charset="0"/>
                              <a:cs typeface="+mn-cs"/>
                            </a:rPr>
                            <m:t>𝑡</m:t>
                          </m:r>
                          <m:r>
                            <a:rPr lang="en-US" altLang="zh-TW" sz="3982" i="1" kern="1200">
                              <a:solidFill>
                                <a:prstClr val="black"/>
                              </a:solidFill>
                              <a:latin typeface="Cambria Math" panose="02040503050406030204" pitchFamily="18" charset="0"/>
                              <a:ea typeface="Cambria Math" panose="02040503050406030204" pitchFamily="18" charset="0"/>
                              <a:cs typeface="+mn-cs"/>
                            </a:rPr>
                            <m:t>+1</m:t>
                          </m:r>
                        </m:sup>
                      </m:sSup>
                      <m:r>
                        <a:rPr lang="en-US" altLang="zh-TW" sz="3982" i="1" kern="1200">
                          <a:solidFill>
                            <a:prstClr val="black"/>
                          </a:solidFill>
                          <a:latin typeface="Cambria Math" panose="02040503050406030204" pitchFamily="18" charset="0"/>
                          <a:ea typeface="Cambria Math" panose="02040503050406030204" pitchFamily="18" charset="0"/>
                          <a:cs typeface="+mn-cs"/>
                        </a:rPr>
                        <m:t>←</m:t>
                      </m:r>
                      <m:sSup>
                        <m:sSupPr>
                          <m:ctrlPr>
                            <a:rPr lang="en-US" altLang="zh-TW" sz="3982" i="1" kern="1200">
                              <a:solidFill>
                                <a:prstClr val="black"/>
                              </a:solidFill>
                              <a:latin typeface="Cambria Math" panose="02040503050406030204" pitchFamily="18" charset="0"/>
                              <a:ea typeface="Cambria Math" panose="02040503050406030204" pitchFamily="18" charset="0"/>
                              <a:cs typeface="+mn-cs"/>
                            </a:rPr>
                          </m:ctrlPr>
                        </m:sSupPr>
                        <m:e>
                          <m:r>
                            <a:rPr lang="en-US" altLang="zh-TW" sz="3982" i="1" kern="1200">
                              <a:solidFill>
                                <a:prstClr val="black"/>
                              </a:solidFill>
                              <a:latin typeface="Cambria Math" panose="02040503050406030204" pitchFamily="18" charset="0"/>
                              <a:ea typeface="Cambria Math" panose="02040503050406030204" pitchFamily="18" charset="0"/>
                              <a:cs typeface="+mn-cs"/>
                            </a:rPr>
                            <m:t>𝑤</m:t>
                          </m:r>
                        </m:e>
                        <m:sup>
                          <m:r>
                            <a:rPr lang="en-US" altLang="zh-TW" sz="3982" i="1" kern="1200">
                              <a:solidFill>
                                <a:prstClr val="black"/>
                              </a:solidFill>
                              <a:latin typeface="Cambria Math" panose="02040503050406030204" pitchFamily="18" charset="0"/>
                              <a:ea typeface="Cambria Math" panose="02040503050406030204" pitchFamily="18" charset="0"/>
                              <a:cs typeface="+mn-cs"/>
                            </a:rPr>
                            <m:t>𝑡</m:t>
                          </m:r>
                        </m:sup>
                      </m:sSup>
                      <m:r>
                        <a:rPr lang="en-US" altLang="zh-TW" sz="3982" i="1" kern="1200">
                          <a:solidFill>
                            <a:prstClr val="black"/>
                          </a:solidFill>
                          <a:latin typeface="Cambria Math" panose="02040503050406030204" pitchFamily="18" charset="0"/>
                          <a:cs typeface="+mn-cs"/>
                        </a:rPr>
                        <m:t>−</m:t>
                      </m:r>
                      <m:f>
                        <m:fPr>
                          <m:ctrlPr>
                            <a:rPr lang="en-US" altLang="zh-TW" sz="3982" i="1" kern="1200">
                              <a:solidFill>
                                <a:prstClr val="black"/>
                              </a:solidFill>
                              <a:latin typeface="Cambria Math" panose="02040503050406030204" pitchFamily="18" charset="0"/>
                              <a:cs typeface="+mn-cs"/>
                            </a:rPr>
                          </m:ctrlPr>
                        </m:fPr>
                        <m:num>
                          <m:r>
                            <a:rPr lang="zh-TW" altLang="en-US" sz="3982" i="1" kern="1200">
                              <a:solidFill>
                                <a:prstClr val="black"/>
                              </a:solidFill>
                              <a:latin typeface="Cambria Math" panose="02040503050406030204" pitchFamily="18" charset="0"/>
                              <a:cs typeface="+mn-cs"/>
                            </a:rPr>
                            <m:t>𝜂</m:t>
                          </m:r>
                        </m:num>
                        <m:den>
                          <m:rad>
                            <m:radPr>
                              <m:degHide m:val="on"/>
                              <m:ctrlPr>
                                <a:rPr lang="en-US" altLang="zh-TW" sz="3982" i="1" kern="1200">
                                  <a:solidFill>
                                    <a:prstClr val="black"/>
                                  </a:solidFill>
                                  <a:latin typeface="Cambria Math" panose="02040503050406030204" pitchFamily="18" charset="0"/>
                                  <a:cs typeface="+mn-cs"/>
                                </a:rPr>
                              </m:ctrlPr>
                            </m:radPr>
                            <m:deg/>
                            <m:e>
                              <m:nary>
                                <m:naryPr>
                                  <m:chr m:val="∑"/>
                                  <m:ctrlPr>
                                    <a:rPr lang="en-US" altLang="zh-TW" sz="3982" i="1" kern="1200">
                                      <a:solidFill>
                                        <a:prstClr val="black"/>
                                      </a:solidFill>
                                      <a:latin typeface="Cambria Math" panose="02040503050406030204" pitchFamily="18" charset="0"/>
                                      <a:cs typeface="+mn-cs"/>
                                    </a:rPr>
                                  </m:ctrlPr>
                                </m:naryPr>
                                <m:sub>
                                  <m:r>
                                    <a:rPr lang="en-US" altLang="zh-TW" sz="3982" i="1" kern="1200">
                                      <a:solidFill>
                                        <a:prstClr val="black"/>
                                      </a:solidFill>
                                      <a:latin typeface="Cambria Math" panose="02040503050406030204" pitchFamily="18" charset="0"/>
                                      <a:cs typeface="+mn-cs"/>
                                    </a:rPr>
                                    <m:t>𝑖</m:t>
                                  </m:r>
                                  <m:r>
                                    <a:rPr lang="en-US" altLang="zh-TW" sz="3982" i="1" kern="1200">
                                      <a:solidFill>
                                        <a:prstClr val="black"/>
                                      </a:solidFill>
                                      <a:latin typeface="Cambria Math" panose="02040503050406030204" pitchFamily="18" charset="0"/>
                                      <a:cs typeface="+mn-cs"/>
                                    </a:rPr>
                                    <m:t>=0</m:t>
                                  </m:r>
                                </m:sub>
                                <m:sup>
                                  <m:r>
                                    <a:rPr lang="en-US" altLang="zh-TW" sz="3982" i="1" kern="1200">
                                      <a:solidFill>
                                        <a:prstClr val="black"/>
                                      </a:solidFill>
                                      <a:latin typeface="Cambria Math" panose="02040503050406030204" pitchFamily="18" charset="0"/>
                                      <a:cs typeface="+mn-cs"/>
                                    </a:rPr>
                                    <m:t>𝑡</m:t>
                                  </m:r>
                                </m:sup>
                                <m:e>
                                  <m:sSup>
                                    <m:sSupPr>
                                      <m:ctrlPr>
                                        <a:rPr lang="en-US" altLang="zh-TW" sz="3982" i="1" kern="1200">
                                          <a:solidFill>
                                            <a:prstClr val="black"/>
                                          </a:solidFill>
                                          <a:latin typeface="Cambria Math" panose="02040503050406030204" pitchFamily="18" charset="0"/>
                                          <a:cs typeface="+mn-cs"/>
                                        </a:rPr>
                                      </m:ctrlPr>
                                    </m:sSupPr>
                                    <m:e>
                                      <m:d>
                                        <m:dPr>
                                          <m:ctrlPr>
                                            <a:rPr lang="en-US" altLang="zh-TW" sz="3982" i="1" kern="1200">
                                              <a:solidFill>
                                                <a:prstClr val="black"/>
                                              </a:solidFill>
                                              <a:latin typeface="Cambria Math" panose="02040503050406030204" pitchFamily="18" charset="0"/>
                                              <a:cs typeface="+mn-cs"/>
                                            </a:rPr>
                                          </m:ctrlPr>
                                        </m:dPr>
                                        <m:e>
                                          <m:sSup>
                                            <m:sSupPr>
                                              <m:ctrlPr>
                                                <a:rPr lang="en-US" altLang="zh-TW" sz="3982" i="1" kern="1200">
                                                  <a:solidFill>
                                                    <a:prstClr val="black"/>
                                                  </a:solidFill>
                                                  <a:latin typeface="Cambria Math" panose="02040503050406030204" pitchFamily="18" charset="0"/>
                                                  <a:cs typeface="+mn-cs"/>
                                                </a:rPr>
                                              </m:ctrlPr>
                                            </m:sSupPr>
                                            <m:e>
                                              <m:r>
                                                <a:rPr lang="en-US" altLang="zh-TW" sz="3982" i="1" kern="1200">
                                                  <a:solidFill>
                                                    <a:prstClr val="black"/>
                                                  </a:solidFill>
                                                  <a:latin typeface="Cambria Math" panose="02040503050406030204" pitchFamily="18" charset="0"/>
                                                  <a:cs typeface="+mn-cs"/>
                                                </a:rPr>
                                                <m:t>𝑔</m:t>
                                              </m:r>
                                            </m:e>
                                            <m:sup>
                                              <m:r>
                                                <a:rPr lang="en-US" altLang="zh-TW" sz="3982" i="1" kern="1200">
                                                  <a:solidFill>
                                                    <a:prstClr val="black"/>
                                                  </a:solidFill>
                                                  <a:latin typeface="Cambria Math" panose="02040503050406030204" pitchFamily="18" charset="0"/>
                                                  <a:cs typeface="+mn-cs"/>
                                                </a:rPr>
                                                <m:t>𝑖</m:t>
                                              </m:r>
                                            </m:sup>
                                          </m:sSup>
                                        </m:e>
                                      </m:d>
                                    </m:e>
                                    <m:sup>
                                      <m:r>
                                        <a:rPr lang="en-US" altLang="zh-TW" sz="3982" i="1" kern="1200">
                                          <a:solidFill>
                                            <a:prstClr val="black"/>
                                          </a:solidFill>
                                          <a:latin typeface="Cambria Math" panose="02040503050406030204" pitchFamily="18" charset="0"/>
                                          <a:cs typeface="+mn-cs"/>
                                        </a:rPr>
                                        <m:t>2</m:t>
                                      </m:r>
                                    </m:sup>
                                  </m:sSup>
                                </m:e>
                              </m:nary>
                            </m:e>
                          </m:rad>
                        </m:den>
                      </m:f>
                      <m:sSup>
                        <m:sSupPr>
                          <m:ctrlPr>
                            <a:rPr lang="en-US" altLang="zh-TW" sz="3982" i="1" kern="1200">
                              <a:solidFill>
                                <a:prstClr val="black"/>
                              </a:solidFill>
                              <a:latin typeface="Cambria Math" panose="02040503050406030204" pitchFamily="18" charset="0"/>
                              <a:cs typeface="+mn-cs"/>
                            </a:rPr>
                          </m:ctrlPr>
                        </m:sSupPr>
                        <m:e>
                          <m:r>
                            <a:rPr lang="en-US" altLang="zh-TW" sz="3982" i="1" kern="1200">
                              <a:solidFill>
                                <a:prstClr val="black"/>
                              </a:solidFill>
                              <a:latin typeface="Cambria Math" panose="02040503050406030204" pitchFamily="18" charset="0"/>
                              <a:cs typeface="+mn-cs"/>
                            </a:rPr>
                            <m:t>𝑔</m:t>
                          </m:r>
                        </m:e>
                        <m:sup>
                          <m:r>
                            <a:rPr lang="en-US" altLang="zh-TW" sz="3982" i="1" kern="1200">
                              <a:solidFill>
                                <a:prstClr val="black"/>
                              </a:solidFill>
                              <a:latin typeface="Cambria Math" panose="02040503050406030204" pitchFamily="18" charset="0"/>
                              <a:cs typeface="+mn-cs"/>
                            </a:rPr>
                            <m:t>𝑡</m:t>
                          </m:r>
                        </m:sup>
                      </m:sSup>
                    </m:oMath>
                  </m:oMathPara>
                </a14:m>
                <a:endParaRPr lang="zh-TW" altLang="en-US" sz="3982" kern="1200" dirty="0">
                  <a:solidFill>
                    <a:prstClr val="black"/>
                  </a:solidFill>
                  <a:latin typeface="Calibri" panose="020F0502020204030204"/>
                  <a:cs typeface="+mn-cs"/>
                </a:endParaRPr>
              </a:p>
            </p:txBody>
          </p:sp>
        </mc:Choice>
        <mc:Fallback>
          <p:sp>
            <p:nvSpPr>
              <p:cNvPr id="35" name="文字方塊 34"/>
              <p:cNvSpPr txBox="1">
                <a:spLocks noRot="1" noChangeAspect="1" noMove="1" noResize="1" noEditPoints="1" noAdjustHandles="1" noChangeArrowheads="1" noChangeShapeType="1" noTextEdit="1"/>
              </p:cNvSpPr>
              <p:nvPr/>
            </p:nvSpPr>
            <p:spPr>
              <a:xfrm>
                <a:off x="958754" y="698851"/>
                <a:ext cx="6259593" cy="1811137"/>
              </a:xfrm>
              <a:prstGeom prst="rect">
                <a:avLst/>
              </a:prstGeom>
              <a:blipFill>
                <a:blip r:embed="rId10"/>
                <a:stretch>
                  <a:fillRect/>
                </a:stretch>
              </a:blipFill>
            </p:spPr>
            <p:txBody>
              <a:bodyPr/>
              <a:lstStyle/>
              <a:p>
                <a:r>
                  <a:rPr lang="zh-CN" altLang="en-US">
                    <a:noFill/>
                  </a:rPr>
                  <a:t> </a:t>
                </a:r>
              </a:p>
            </p:txBody>
          </p:sp>
        </mc:Fallback>
      </mc:AlternateContent>
      <p:cxnSp>
        <p:nvCxnSpPr>
          <p:cNvPr id="5" name="直線單箭頭接點 4"/>
          <p:cNvCxnSpPr/>
          <p:nvPr/>
        </p:nvCxnSpPr>
        <p:spPr>
          <a:xfrm>
            <a:off x="7036418" y="1300481"/>
            <a:ext cx="1736661" cy="103212"/>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a:off x="6483779" y="2037067"/>
            <a:ext cx="2066613" cy="53427"/>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文字方塊 14"/>
          <p:cNvSpPr txBox="1"/>
          <p:nvPr/>
        </p:nvSpPr>
        <p:spPr>
          <a:xfrm>
            <a:off x="7233965" y="2005323"/>
            <a:ext cx="501963" cy="705129"/>
          </a:xfrm>
          <a:prstGeom prst="rect">
            <a:avLst/>
          </a:prstGeom>
          <a:noFill/>
        </p:spPr>
        <p:txBody>
          <a:bodyPr wrap="square" rtlCol="0">
            <a:spAutoFit/>
          </a:bodyPr>
          <a:lstStyle/>
          <a:p>
            <a:pPr algn="l" defTabSz="650230" hangingPunct="1"/>
            <a:r>
              <a:rPr lang="en-US" altLang="zh-TW" sz="3982" b="1" kern="1200" dirty="0">
                <a:solidFill>
                  <a:srgbClr val="FF0000"/>
                </a:solidFill>
                <a:latin typeface="Calibri" panose="020F0502020204030204"/>
                <a:cs typeface="+mn-cs"/>
              </a:rPr>
              <a:t>?</a:t>
            </a:r>
            <a:endParaRPr lang="zh-TW" altLang="en-US" sz="3982" b="1" kern="1200" dirty="0">
              <a:solidFill>
                <a:srgbClr val="FF0000"/>
              </a:solidFill>
              <a:latin typeface="Calibri" panose="020F0502020204030204"/>
              <a:cs typeface="+mn-cs"/>
            </a:endParaRPr>
          </a:p>
        </p:txBody>
      </p:sp>
    </p:spTree>
    <p:extLst>
      <p:ext uri="{BB962C8B-B14F-4D97-AF65-F5344CB8AC3E}">
        <p14:creationId xmlns:p14="http://schemas.microsoft.com/office/powerpoint/2010/main" val="68302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animBg="1"/>
      <p:bldP spid="23" grpId="0" animBg="1"/>
      <p:bldP spid="24" grpId="0" animBg="1"/>
      <p:bldP spid="25" grpId="0" animBg="1"/>
      <p:bldP spid="26" grpId="0" animBg="1"/>
      <p:bldP spid="27" grpId="0" animBg="1"/>
      <p:bldP spid="28" grpId="0" animBg="1"/>
      <p:bldP spid="29" grpId="0" animBg="1"/>
      <p:bldP spid="30" grpId="0"/>
      <p:bldP spid="31" grpId="0"/>
      <p:bldP spid="32" grpId="0"/>
      <p:bldP spid="33" grpId="0"/>
      <p:bldP spid="34"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p:cNvPicPr>
          <p:nvPr/>
        </p:nvPicPr>
        <p:blipFill>
          <a:blip r:embed="rId2">
            <a:extLst>
              <a:ext uri="{28A0092B-C50C-407E-A947-70E740481C1C}">
                <a14:useLocalDpi xmlns:a14="http://schemas.microsoft.com/office/drawing/2010/main" val="0"/>
              </a:ext>
            </a:extLst>
          </a:blip>
          <a:stretch>
            <a:fillRect/>
          </a:stretch>
        </p:blipFill>
        <p:spPr>
          <a:xfrm>
            <a:off x="-18033" y="0"/>
            <a:ext cx="13004800" cy="9753600"/>
          </a:xfrm>
          <a:prstGeom prst="rect">
            <a:avLst/>
          </a:prstGeom>
        </p:spPr>
      </p:pic>
      <p:sp>
        <p:nvSpPr>
          <p:cNvPr id="3" name="TextBox 2"/>
          <p:cNvSpPr txBox="1"/>
          <p:nvPr/>
        </p:nvSpPr>
        <p:spPr>
          <a:xfrm>
            <a:off x="497209" y="482808"/>
            <a:ext cx="67326" cy="192360"/>
          </a:xfrm>
          <a:prstGeom prst="rect">
            <a:avLst/>
          </a:prstGeom>
          <a:noFill/>
        </p:spPr>
        <p:txBody>
          <a:bodyPr vert="horz" wrap="none" lIns="0" tIns="0" rIns="0" bIns="0" rtlCol="0">
            <a:spAutoFit/>
          </a:bodyPr>
          <a:lstStyle/>
          <a:p>
            <a:pPr>
              <a:lnSpc>
                <a:spcPts val="1500"/>
              </a:lnSpc>
            </a:pPr>
            <a:r>
              <a:rPr lang="en-US" altLang="zh-CN" sz="1500">
                <a:solidFill>
                  <a:srgbClr val="FFFFFF"/>
                </a:solidFill>
                <a:latin typeface="Times New Roman"/>
              </a:rPr>
              <a:t>•</a:t>
            </a:r>
            <a:endParaRPr lang="zh-CN" altLang="en-US" sz="1500">
              <a:solidFill>
                <a:srgbClr val="FFFFFF"/>
              </a:solidFill>
              <a:latin typeface="Times New Roman"/>
            </a:endParaRPr>
          </a:p>
        </p:txBody>
      </p:sp>
      <p:sp>
        <p:nvSpPr>
          <p:cNvPr id="4" name="TextBox 3"/>
          <p:cNvSpPr txBox="1"/>
          <p:nvPr/>
        </p:nvSpPr>
        <p:spPr>
          <a:xfrm>
            <a:off x="24828" y="44569"/>
            <a:ext cx="2051845"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深度前馈神经网络</a:t>
            </a:r>
          </a:p>
        </p:txBody>
      </p:sp>
      <p:sp>
        <p:nvSpPr>
          <p:cNvPr id="5" name="TextBox 4"/>
          <p:cNvSpPr txBox="1"/>
          <p:nvPr/>
        </p:nvSpPr>
        <p:spPr>
          <a:xfrm>
            <a:off x="558285" y="434548"/>
            <a:ext cx="1538884"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两层神经网络</a:t>
            </a:r>
          </a:p>
        </p:txBody>
      </p:sp>
      <p:sp>
        <p:nvSpPr>
          <p:cNvPr id="6" name="TextBox 5"/>
          <p:cNvSpPr txBox="1"/>
          <p:nvPr/>
        </p:nvSpPr>
        <p:spPr>
          <a:xfrm>
            <a:off x="-18033" y="691028"/>
            <a:ext cx="12571030" cy="1893019"/>
          </a:xfrm>
          <a:prstGeom prst="rect">
            <a:avLst/>
          </a:prstGeom>
          <a:noFill/>
        </p:spPr>
        <p:txBody>
          <a:bodyPr vert="horz" wrap="square" lIns="0" tIns="0" rIns="0" bIns="0" rtlCol="0">
            <a:spAutoFit/>
          </a:bodyPr>
          <a:lstStyle/>
          <a:p>
            <a:pPr algn="l">
              <a:lnSpc>
                <a:spcPts val="8000"/>
              </a:lnSpc>
            </a:pPr>
            <a:r>
              <a:rPr lang="zh-CN" altLang="en-US" sz="3200" dirty="0">
                <a:solidFill>
                  <a:srgbClr val="000000"/>
                </a:solidFill>
                <a:latin typeface="微软雅黑"/>
              </a:rPr>
              <a:t>整个网络表示的函数为：</a:t>
            </a:r>
            <a:endParaRPr lang="en-US" altLang="zh-CN" sz="3200" dirty="0">
              <a:solidFill>
                <a:srgbClr val="000000"/>
              </a:solidFill>
              <a:latin typeface="微软雅黑"/>
            </a:endParaRPr>
          </a:p>
          <a:p>
            <a:pPr algn="l">
              <a:lnSpc>
                <a:spcPts val="8000"/>
              </a:lnSpc>
            </a:pPr>
            <a:endParaRPr lang="en-US" altLang="zh-CN" sz="3200" dirty="0">
              <a:solidFill>
                <a:srgbClr val="000000"/>
              </a:solidFill>
              <a:latin typeface="微软雅黑"/>
            </a:endParaRPr>
          </a:p>
        </p:txBody>
      </p:sp>
      <p:pic>
        <p:nvPicPr>
          <p:cNvPr id="28" name="图片 27">
            <a:extLst>
              <a:ext uri="{FF2B5EF4-FFF2-40B4-BE49-F238E27FC236}">
                <a16:creationId xmlns:a16="http://schemas.microsoft.com/office/drawing/2014/main" id="{8B2886B9-188E-4060-926E-EDD2D69C3C24}"/>
              </a:ext>
            </a:extLst>
          </p:cNvPr>
          <p:cNvPicPr>
            <a:picLocks noChangeAspect="1"/>
          </p:cNvPicPr>
          <p:nvPr/>
        </p:nvPicPr>
        <p:blipFill>
          <a:blip r:embed="rId3"/>
          <a:stretch>
            <a:fillRect/>
          </a:stretch>
        </p:blipFill>
        <p:spPr>
          <a:xfrm>
            <a:off x="7835014" y="3704269"/>
            <a:ext cx="5054868" cy="4350784"/>
          </a:xfrm>
          <a:prstGeom prst="rect">
            <a:avLst/>
          </a:prstGeom>
        </p:spPr>
      </p:pic>
      <p:pic>
        <p:nvPicPr>
          <p:cNvPr id="8" name="图片 7">
            <a:extLst>
              <a:ext uri="{FF2B5EF4-FFF2-40B4-BE49-F238E27FC236}">
                <a16:creationId xmlns:a16="http://schemas.microsoft.com/office/drawing/2014/main" id="{5829DF75-6AC1-4ED4-A656-1ECF2BAC05D4}"/>
              </a:ext>
            </a:extLst>
          </p:cNvPr>
          <p:cNvPicPr>
            <a:picLocks noChangeAspect="1"/>
          </p:cNvPicPr>
          <p:nvPr/>
        </p:nvPicPr>
        <p:blipFill>
          <a:blip r:embed="rId4"/>
          <a:stretch>
            <a:fillRect/>
          </a:stretch>
        </p:blipFill>
        <p:spPr>
          <a:xfrm>
            <a:off x="605601" y="2005721"/>
            <a:ext cx="11425978" cy="1498183"/>
          </a:xfrm>
          <a:prstGeom prst="rect">
            <a:avLst/>
          </a:prstGeom>
        </p:spPr>
      </p:pic>
    </p:spTree>
    <p:extLst>
      <p:ext uri="{BB962C8B-B14F-4D97-AF65-F5344CB8AC3E}">
        <p14:creationId xmlns:p14="http://schemas.microsoft.com/office/powerpoint/2010/main" val="29709646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Gradient Descent</a:t>
            </a:r>
            <a:endParaRPr lang="zh-TW" altLang="en-US" dirty="0"/>
          </a:p>
        </p:txBody>
      </p:sp>
      <p:sp>
        <p:nvSpPr>
          <p:cNvPr id="3" name="副標題 2"/>
          <p:cNvSpPr>
            <a:spLocks noGrp="1"/>
          </p:cNvSpPr>
          <p:nvPr>
            <p:ph type="subTitle" idx="1"/>
          </p:nvPr>
        </p:nvSpPr>
        <p:spPr/>
        <p:txBody>
          <a:bodyPr>
            <a:normAutofit/>
          </a:bodyPr>
          <a:lstStyle/>
          <a:p>
            <a:r>
              <a:rPr lang="en-US" altLang="zh-TW" sz="6258" dirty="0"/>
              <a:t>Tip 2: Stochastic </a:t>
            </a:r>
          </a:p>
          <a:p>
            <a:r>
              <a:rPr lang="en-US" altLang="zh-TW" sz="6258" dirty="0"/>
              <a:t>Gradient Descent </a:t>
            </a:r>
            <a:endParaRPr lang="zh-TW" altLang="en-US" sz="6258" dirty="0"/>
          </a:p>
        </p:txBody>
      </p:sp>
      <p:sp>
        <p:nvSpPr>
          <p:cNvPr id="4" name="文字方塊 3"/>
          <p:cNvSpPr txBox="1"/>
          <p:nvPr/>
        </p:nvSpPr>
        <p:spPr>
          <a:xfrm>
            <a:off x="3716913" y="7608712"/>
            <a:ext cx="5570975" cy="705129"/>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defTabSz="650230" hangingPunct="1"/>
            <a:r>
              <a:rPr lang="en-US" altLang="zh-TW" sz="3982" kern="1200" dirty="0">
                <a:solidFill>
                  <a:prstClr val="white"/>
                </a:solidFill>
                <a:latin typeface="Calibri" panose="020F0502020204030204"/>
              </a:rPr>
              <a:t>Make the training faster</a:t>
            </a:r>
            <a:endParaRPr lang="zh-TW" altLang="en-US" sz="3982" kern="1200" dirty="0">
              <a:solidFill>
                <a:prstClr val="white"/>
              </a:solidFill>
              <a:latin typeface="Calibri" panose="020F0502020204030204"/>
            </a:endParaRPr>
          </a:p>
        </p:txBody>
      </p:sp>
    </p:spTree>
    <p:extLst>
      <p:ext uri="{BB962C8B-B14F-4D97-AF65-F5344CB8AC3E}">
        <p14:creationId xmlns:p14="http://schemas.microsoft.com/office/powerpoint/2010/main" val="34689628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Stochastic Gradient Descent</a:t>
            </a:r>
            <a:endParaRPr lang="zh-TW" altLang="en-US" dirty="0"/>
          </a:p>
        </p:txBody>
      </p:sp>
      <p:sp>
        <p:nvSpPr>
          <p:cNvPr id="6" name="文字方塊 5"/>
          <p:cNvSpPr txBox="1"/>
          <p:nvPr/>
        </p:nvSpPr>
        <p:spPr>
          <a:xfrm>
            <a:off x="645303" y="4149877"/>
            <a:ext cx="4741372" cy="705129"/>
          </a:xfrm>
          <a:prstGeom prst="rect">
            <a:avLst/>
          </a:prstGeom>
          <a:noFill/>
        </p:spPr>
        <p:txBody>
          <a:bodyPr wrap="square" rtlCol="0">
            <a:spAutoFit/>
          </a:bodyPr>
          <a:lstStyle/>
          <a:p>
            <a:pPr marL="406394" indent="-406394" algn="l" defTabSz="650230" hangingPunct="1">
              <a:buFont typeface="Wingdings" panose="05000000000000000000" pitchFamily="2" charset="2"/>
              <a:buChar char="u"/>
            </a:pPr>
            <a:r>
              <a:rPr lang="en-US" altLang="zh-TW" sz="3982" b="1" i="1" u="sng" kern="1200" dirty="0">
                <a:solidFill>
                  <a:prstClr val="black"/>
                </a:solidFill>
                <a:latin typeface="Calibri" panose="020F0502020204030204"/>
                <a:cs typeface="+mn-cs"/>
              </a:rPr>
              <a:t>Gradient Descent</a:t>
            </a:r>
            <a:endParaRPr lang="zh-TW" altLang="en-US" sz="3982" b="1" i="1" u="sng" kern="1200" dirty="0">
              <a:solidFill>
                <a:prstClr val="black"/>
              </a:solidFill>
              <a:latin typeface="Calibri" panose="020F0502020204030204"/>
              <a:cs typeface="+mn-cs"/>
            </a:endParaRPr>
          </a:p>
        </p:txBody>
      </p:sp>
      <p:sp>
        <p:nvSpPr>
          <p:cNvPr id="7" name="文字方塊 6"/>
          <p:cNvSpPr txBox="1"/>
          <p:nvPr/>
        </p:nvSpPr>
        <p:spPr>
          <a:xfrm>
            <a:off x="641268" y="5351332"/>
            <a:ext cx="6959056" cy="705129"/>
          </a:xfrm>
          <a:prstGeom prst="rect">
            <a:avLst/>
          </a:prstGeom>
          <a:noFill/>
        </p:spPr>
        <p:txBody>
          <a:bodyPr wrap="square" rtlCol="0">
            <a:spAutoFit/>
          </a:bodyPr>
          <a:lstStyle/>
          <a:p>
            <a:pPr marL="406394" indent="-406394" algn="l" defTabSz="650230" hangingPunct="1">
              <a:buFont typeface="Wingdings" panose="05000000000000000000" pitchFamily="2" charset="2"/>
              <a:buChar char="u"/>
            </a:pPr>
            <a:r>
              <a:rPr lang="en-US" altLang="zh-TW" sz="3982" b="1" i="1" u="sng" kern="1200" dirty="0">
                <a:solidFill>
                  <a:prstClr val="black"/>
                </a:solidFill>
                <a:latin typeface="Calibri" panose="020F0502020204030204"/>
                <a:cs typeface="+mn-cs"/>
              </a:rPr>
              <a:t>Stochastic Gradient Descent</a:t>
            </a:r>
            <a:endParaRPr lang="zh-TW" altLang="en-US" sz="3982" b="1" i="1" u="sng" kern="1200" dirty="0">
              <a:solidFill>
                <a:prstClr val="black"/>
              </a:solidFill>
              <a:latin typeface="Calibri" panose="020F0502020204030204"/>
              <a:cs typeface="+mn-cs"/>
            </a:endParaRPr>
          </a:p>
        </p:txBody>
      </p:sp>
      <p:graphicFrame>
        <p:nvGraphicFramePr>
          <p:cNvPr id="8" name="Object 12"/>
          <p:cNvGraphicFramePr>
            <a:graphicFrameLocks noChangeAspect="1"/>
          </p:cNvGraphicFramePr>
          <p:nvPr>
            <p:extLst/>
          </p:nvPr>
        </p:nvGraphicFramePr>
        <p:xfrm>
          <a:off x="5217299" y="4198985"/>
          <a:ext cx="5397198" cy="721953"/>
        </p:xfrm>
        <a:graphic>
          <a:graphicData uri="http://schemas.openxmlformats.org/presentationml/2006/ole">
            <mc:AlternateContent xmlns:mc="http://schemas.openxmlformats.org/markup-compatibility/2006">
              <mc:Choice xmlns:v="urn:schemas-microsoft-com:vml" Requires="v">
                <p:oleObj spid="_x0000_s77830" name="方程式" r:id="rId4" imgW="1257120" imgH="228600" progId="Equation.3">
                  <p:embed/>
                </p:oleObj>
              </mc:Choice>
              <mc:Fallback>
                <p:oleObj name="方程式" r:id="rId4" imgW="1257120" imgH="228600" progId="Equation.3">
                  <p:embed/>
                  <p:pic>
                    <p:nvPicPr>
                      <p:cNvPr id="8" name="Object 12"/>
                      <p:cNvPicPr>
                        <a:picLocks noChangeAspect="1" noChangeArrowheads="1"/>
                      </p:cNvPicPr>
                      <p:nvPr/>
                    </p:nvPicPr>
                    <p:blipFill>
                      <a:blip r:embed="rId5"/>
                      <a:srcRect/>
                      <a:stretch>
                        <a:fillRect/>
                      </a:stretch>
                    </p:blipFill>
                    <p:spPr bwMode="auto">
                      <a:xfrm>
                        <a:off x="5217299" y="4198985"/>
                        <a:ext cx="5397198" cy="721953"/>
                      </a:xfrm>
                      <a:prstGeom prst="rect">
                        <a:avLst/>
                      </a:prstGeom>
                      <a:noFill/>
                      <a:extLst/>
                    </p:spPr>
                  </p:pic>
                </p:oleObj>
              </mc:Fallback>
            </mc:AlternateContent>
          </a:graphicData>
        </a:graphic>
      </p:graphicFrame>
      <p:graphicFrame>
        <p:nvGraphicFramePr>
          <p:cNvPr id="10" name="Object 12"/>
          <p:cNvGraphicFramePr>
            <a:graphicFrameLocks noChangeAspect="1"/>
          </p:cNvGraphicFramePr>
          <p:nvPr>
            <p:extLst/>
          </p:nvPr>
        </p:nvGraphicFramePr>
        <p:xfrm>
          <a:off x="7375420" y="7621904"/>
          <a:ext cx="4680374" cy="815057"/>
        </p:xfrm>
        <a:graphic>
          <a:graphicData uri="http://schemas.openxmlformats.org/presentationml/2006/ole">
            <mc:AlternateContent xmlns:mc="http://schemas.openxmlformats.org/markup-compatibility/2006">
              <mc:Choice xmlns:v="urn:schemas-microsoft-com:vml" Requires="v">
                <p:oleObj spid="_x0000_s77831" name="方程式" r:id="rId6" imgW="1307880" imgH="228600" progId="Equation.3">
                  <p:embed/>
                </p:oleObj>
              </mc:Choice>
              <mc:Fallback>
                <p:oleObj name="方程式" r:id="rId6" imgW="1307880" imgH="228600" progId="Equation.3">
                  <p:embed/>
                  <p:pic>
                    <p:nvPicPr>
                      <p:cNvPr id="10" name="Object 12"/>
                      <p:cNvPicPr>
                        <a:picLocks noChangeAspect="1" noChangeArrowheads="1"/>
                      </p:cNvPicPr>
                      <p:nvPr/>
                    </p:nvPicPr>
                    <p:blipFill>
                      <a:blip r:embed="rId7"/>
                      <a:srcRect/>
                      <a:stretch>
                        <a:fillRect/>
                      </a:stretch>
                    </p:blipFill>
                    <p:spPr bwMode="auto">
                      <a:xfrm>
                        <a:off x="7375420" y="7621904"/>
                        <a:ext cx="4680374" cy="815057"/>
                      </a:xfrm>
                      <a:prstGeom prst="rect">
                        <a:avLst/>
                      </a:prstGeom>
                      <a:noFill/>
                      <a:extLst/>
                    </p:spPr>
                  </p:pic>
                </p:oleObj>
              </mc:Fallback>
            </mc:AlternateContent>
          </a:graphicData>
        </a:graphic>
      </p:graphicFrame>
      <p:sp>
        <p:nvSpPr>
          <p:cNvPr id="11" name="文字方塊 10"/>
          <p:cNvSpPr txBox="1"/>
          <p:nvPr/>
        </p:nvSpPr>
        <p:spPr>
          <a:xfrm>
            <a:off x="1075794" y="6377129"/>
            <a:ext cx="5426607" cy="705129"/>
          </a:xfrm>
          <a:prstGeom prst="rect">
            <a:avLst/>
          </a:prstGeom>
          <a:noFill/>
        </p:spPr>
        <p:txBody>
          <a:bodyPr wrap="square" rtlCol="0">
            <a:spAutoFit/>
          </a:bodyPr>
          <a:lstStyle/>
          <a:p>
            <a:pPr algn="l" defTabSz="650230" hangingPunct="1"/>
            <a:r>
              <a:rPr lang="en-US" altLang="zh-TW" sz="3982" kern="1200" dirty="0">
                <a:solidFill>
                  <a:prstClr val="black"/>
                </a:solidFill>
                <a:latin typeface="Calibri" panose="020F0502020204030204"/>
                <a:cs typeface="+mn-cs"/>
              </a:rPr>
              <a:t>Pick an example </a:t>
            </a:r>
            <a:r>
              <a:rPr lang="en-US" altLang="zh-TW" sz="3982" kern="1200" dirty="0" err="1">
                <a:solidFill>
                  <a:prstClr val="black"/>
                </a:solidFill>
                <a:latin typeface="Calibri" panose="020F0502020204030204"/>
                <a:cs typeface="+mn-cs"/>
              </a:rPr>
              <a:t>x</a:t>
            </a:r>
            <a:r>
              <a:rPr lang="en-US" altLang="zh-TW" sz="3982" kern="1200" baseline="30000" dirty="0" err="1">
                <a:solidFill>
                  <a:prstClr val="black"/>
                </a:solidFill>
                <a:latin typeface="Calibri" panose="020F0502020204030204"/>
                <a:cs typeface="+mn-cs"/>
              </a:rPr>
              <a:t>n</a:t>
            </a:r>
            <a:endParaRPr lang="zh-TW" altLang="en-US" sz="3982" kern="1200" baseline="30000" dirty="0">
              <a:solidFill>
                <a:prstClr val="black"/>
              </a:solidFill>
              <a:latin typeface="Calibri" panose="020F0502020204030204"/>
              <a:cs typeface="+mn-cs"/>
            </a:endParaRPr>
          </a:p>
        </p:txBody>
      </p:sp>
      <p:sp>
        <p:nvSpPr>
          <p:cNvPr id="3" name="矩形 2"/>
          <p:cNvSpPr/>
          <p:nvPr/>
        </p:nvSpPr>
        <p:spPr>
          <a:xfrm>
            <a:off x="7360020" y="5351332"/>
            <a:ext cx="2355587" cy="7441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defTabSz="650230" hangingPunct="1"/>
            <a:r>
              <a:rPr lang="en-US" altLang="zh-TW" sz="3982" kern="1200" dirty="0">
                <a:solidFill>
                  <a:prstClr val="white"/>
                </a:solidFill>
                <a:latin typeface="Calibri" panose="020F0502020204030204"/>
              </a:rPr>
              <a:t>Faster!</a:t>
            </a:r>
            <a:endParaRPr lang="zh-TW" altLang="en-US" sz="3982" kern="1200" dirty="0">
              <a:solidFill>
                <a:prstClr val="white"/>
              </a:solidFill>
              <a:latin typeface="Calibri" panose="020F0502020204030204"/>
            </a:endParaRPr>
          </a:p>
        </p:txBody>
      </p:sp>
      <mc:AlternateContent xmlns:mc="http://schemas.openxmlformats.org/markup-compatibility/2006">
        <mc:Choice xmlns:a14="http://schemas.microsoft.com/office/drawing/2010/main" Requires="a14">
          <p:sp>
            <p:nvSpPr>
              <p:cNvPr id="15" name="矩形 14"/>
              <p:cNvSpPr/>
              <p:nvPr/>
            </p:nvSpPr>
            <p:spPr>
              <a:xfrm>
                <a:off x="444139" y="1968962"/>
                <a:ext cx="6553974" cy="1886927"/>
              </a:xfrm>
              <a:prstGeom prst="rect">
                <a:avLst/>
              </a:prstGeom>
            </p:spPr>
            <p:txBody>
              <a:bodyPr wrap="none">
                <a:spAutoFit/>
              </a:bodyPr>
              <a:lstStyle/>
              <a:p>
                <a:pPr algn="l" defTabSz="650230" hangingPunct="1"/>
                <a14:m>
                  <m:oMathPara xmlns:m="http://schemas.openxmlformats.org/officeDocument/2006/math">
                    <m:oMathParaPr>
                      <m:jc m:val="centerGroup"/>
                    </m:oMathParaPr>
                    <m:oMath xmlns:m="http://schemas.openxmlformats.org/officeDocument/2006/math">
                      <m:r>
                        <a:rPr lang="en-US" altLang="zh-TW" sz="3413" i="1" kern="1200">
                          <a:solidFill>
                            <a:prstClr val="black"/>
                          </a:solidFill>
                          <a:latin typeface="Cambria Math" panose="02040503050406030204" pitchFamily="18" charset="0"/>
                          <a:cs typeface="+mn-cs"/>
                        </a:rPr>
                        <m:t>𝐿</m:t>
                      </m:r>
                      <m:r>
                        <a:rPr lang="en-US" altLang="zh-TW" sz="3413" i="1" kern="1200">
                          <a:solidFill>
                            <a:prstClr val="black"/>
                          </a:solidFill>
                          <a:latin typeface="Cambria Math" panose="02040503050406030204" pitchFamily="18" charset="0"/>
                          <a:cs typeface="+mn-cs"/>
                        </a:rPr>
                        <m:t>=</m:t>
                      </m:r>
                      <m:nary>
                        <m:naryPr>
                          <m:chr m:val="∑"/>
                          <m:supHide m:val="on"/>
                          <m:ctrlPr>
                            <a:rPr lang="en-US" altLang="zh-TW" sz="3413" i="1" kern="1200">
                              <a:solidFill>
                                <a:prstClr val="black"/>
                              </a:solidFill>
                              <a:latin typeface="Cambria Math" panose="02040503050406030204" pitchFamily="18" charset="0"/>
                              <a:cs typeface="+mn-cs"/>
                            </a:rPr>
                          </m:ctrlPr>
                        </m:naryPr>
                        <m:sub>
                          <m:r>
                            <m:rPr>
                              <m:brk m:alnAt="7"/>
                            </m:rPr>
                            <a:rPr lang="en-US" altLang="zh-TW" sz="3413" i="1" kern="1200">
                              <a:solidFill>
                                <a:prstClr val="black"/>
                              </a:solidFill>
                              <a:latin typeface="Cambria Math" panose="02040503050406030204" pitchFamily="18" charset="0"/>
                              <a:cs typeface="+mn-cs"/>
                            </a:rPr>
                            <m:t>𝑛</m:t>
                          </m:r>
                        </m:sub>
                        <m:sup/>
                        <m:e>
                          <m:sSup>
                            <m:sSupPr>
                              <m:ctrlPr>
                                <a:rPr lang="en-US" altLang="zh-TW" sz="3413" i="1" kern="1200">
                                  <a:solidFill>
                                    <a:prstClr val="black"/>
                                  </a:solidFill>
                                  <a:latin typeface="Cambria Math" panose="02040503050406030204" pitchFamily="18" charset="0"/>
                                  <a:cs typeface="+mn-cs"/>
                                </a:rPr>
                              </m:ctrlPr>
                            </m:sSupPr>
                            <m:e>
                              <m:d>
                                <m:dPr>
                                  <m:ctrlPr>
                                    <a:rPr lang="en-US" altLang="zh-TW" sz="3413" i="1" kern="1200">
                                      <a:solidFill>
                                        <a:prstClr val="black"/>
                                      </a:solidFill>
                                      <a:latin typeface="Cambria Math" panose="02040503050406030204" pitchFamily="18" charset="0"/>
                                      <a:cs typeface="+mn-cs"/>
                                    </a:rPr>
                                  </m:ctrlPr>
                                </m:dPr>
                                <m:e>
                                  <m:sSup>
                                    <m:sSupPr>
                                      <m:ctrlPr>
                                        <a:rPr lang="en-US" altLang="zh-TW" sz="3413" i="1" kern="1200">
                                          <a:solidFill>
                                            <a:prstClr val="black"/>
                                          </a:solidFill>
                                          <a:latin typeface="Cambria Math" panose="02040503050406030204" pitchFamily="18" charset="0"/>
                                          <a:cs typeface="+mn-cs"/>
                                        </a:rPr>
                                      </m:ctrlPr>
                                    </m:sSupPr>
                                    <m:e>
                                      <m:acc>
                                        <m:accPr>
                                          <m:chr m:val="̂"/>
                                          <m:ctrlPr>
                                            <a:rPr lang="en-US" altLang="zh-TW" sz="3413" i="1" kern="1200">
                                              <a:solidFill>
                                                <a:prstClr val="black"/>
                                              </a:solidFill>
                                              <a:latin typeface="Cambria Math" panose="02040503050406030204" pitchFamily="18" charset="0"/>
                                              <a:cs typeface="+mn-cs"/>
                                            </a:rPr>
                                          </m:ctrlPr>
                                        </m:accPr>
                                        <m:e>
                                          <m:r>
                                            <a:rPr lang="en-US" altLang="zh-TW" sz="3413" i="1" kern="1200">
                                              <a:solidFill>
                                                <a:prstClr val="black"/>
                                              </a:solidFill>
                                              <a:latin typeface="Cambria Math" panose="02040503050406030204" pitchFamily="18" charset="0"/>
                                              <a:cs typeface="+mn-cs"/>
                                            </a:rPr>
                                            <m:t>𝑦</m:t>
                                          </m:r>
                                        </m:e>
                                      </m:acc>
                                    </m:e>
                                    <m:sup>
                                      <m:r>
                                        <a:rPr lang="en-US" altLang="zh-TW" sz="3413" i="1" kern="1200">
                                          <a:solidFill>
                                            <a:prstClr val="black"/>
                                          </a:solidFill>
                                          <a:latin typeface="Cambria Math" panose="02040503050406030204" pitchFamily="18" charset="0"/>
                                          <a:cs typeface="+mn-cs"/>
                                        </a:rPr>
                                        <m:t>𝑛</m:t>
                                      </m:r>
                                    </m:sup>
                                  </m:sSup>
                                  <m:r>
                                    <a:rPr lang="en-US" altLang="zh-TW" sz="3413" i="1" kern="1200">
                                      <a:solidFill>
                                        <a:prstClr val="black"/>
                                      </a:solidFill>
                                      <a:latin typeface="Cambria Math" panose="02040503050406030204" pitchFamily="18" charset="0"/>
                                      <a:cs typeface="+mn-cs"/>
                                    </a:rPr>
                                    <m:t>−</m:t>
                                  </m:r>
                                  <m:d>
                                    <m:dPr>
                                      <m:ctrlPr>
                                        <a:rPr lang="en-US" altLang="zh-TW" sz="3413" i="1" kern="1200">
                                          <a:solidFill>
                                            <a:prstClr val="black"/>
                                          </a:solidFill>
                                          <a:latin typeface="Cambria Math" panose="02040503050406030204" pitchFamily="18" charset="0"/>
                                          <a:cs typeface="+mn-cs"/>
                                        </a:rPr>
                                      </m:ctrlPr>
                                    </m:dPr>
                                    <m:e>
                                      <m:r>
                                        <a:rPr lang="en-US" altLang="zh-TW" sz="3413" i="1" kern="1200">
                                          <a:solidFill>
                                            <a:prstClr val="black"/>
                                          </a:solidFill>
                                          <a:latin typeface="Cambria Math" panose="02040503050406030204" pitchFamily="18" charset="0"/>
                                          <a:cs typeface="+mn-cs"/>
                                        </a:rPr>
                                        <m:t>𝑏</m:t>
                                      </m:r>
                                      <m:r>
                                        <a:rPr lang="en-US" altLang="zh-TW" sz="3413" i="1" kern="1200">
                                          <a:solidFill>
                                            <a:prstClr val="black"/>
                                          </a:solidFill>
                                          <a:latin typeface="Cambria Math" panose="02040503050406030204" pitchFamily="18" charset="0"/>
                                          <a:cs typeface="+mn-cs"/>
                                        </a:rPr>
                                        <m:t>+ </m:t>
                                      </m:r>
                                      <m:nary>
                                        <m:naryPr>
                                          <m:chr m:val="∑"/>
                                          <m:subHide m:val="on"/>
                                          <m:supHide m:val="on"/>
                                          <m:ctrlPr>
                                            <a:rPr lang="en-US" altLang="zh-TW" sz="3413" i="1" kern="1200">
                                              <a:solidFill>
                                                <a:prstClr val="black"/>
                                              </a:solidFill>
                                              <a:latin typeface="Cambria Math" panose="02040503050406030204" pitchFamily="18" charset="0"/>
                                              <a:cs typeface="+mn-cs"/>
                                            </a:rPr>
                                          </m:ctrlPr>
                                        </m:naryPr>
                                        <m:sub/>
                                        <m:sup/>
                                        <m:e>
                                          <m:sSub>
                                            <m:sSubPr>
                                              <m:ctrlPr>
                                                <a:rPr lang="en-US" altLang="zh-TW" sz="3413" i="1" kern="1200">
                                                  <a:solidFill>
                                                    <a:prstClr val="black"/>
                                                  </a:solidFill>
                                                  <a:latin typeface="Cambria Math" panose="02040503050406030204" pitchFamily="18" charset="0"/>
                                                  <a:cs typeface="+mn-cs"/>
                                                </a:rPr>
                                              </m:ctrlPr>
                                            </m:sSubPr>
                                            <m:e>
                                              <m:r>
                                                <a:rPr lang="en-US" altLang="zh-TW" sz="3413" i="1" kern="1200">
                                                  <a:solidFill>
                                                    <a:prstClr val="black"/>
                                                  </a:solidFill>
                                                  <a:latin typeface="Cambria Math" panose="02040503050406030204" pitchFamily="18" charset="0"/>
                                                  <a:cs typeface="+mn-cs"/>
                                                </a:rPr>
                                                <m:t>𝑤</m:t>
                                              </m:r>
                                            </m:e>
                                            <m:sub>
                                              <m:r>
                                                <a:rPr lang="en-US" altLang="zh-TW" sz="3413" i="1" kern="1200">
                                                  <a:solidFill>
                                                    <a:prstClr val="black"/>
                                                  </a:solidFill>
                                                  <a:latin typeface="Cambria Math" panose="02040503050406030204" pitchFamily="18" charset="0"/>
                                                  <a:cs typeface="+mn-cs"/>
                                                </a:rPr>
                                                <m:t>𝑖</m:t>
                                              </m:r>
                                            </m:sub>
                                          </m:sSub>
                                          <m:sSubSup>
                                            <m:sSubSupPr>
                                              <m:ctrlPr>
                                                <a:rPr lang="en-US" altLang="zh-TW" sz="3413" i="1" kern="1200">
                                                  <a:solidFill>
                                                    <a:prstClr val="black"/>
                                                  </a:solidFill>
                                                  <a:latin typeface="Cambria Math" panose="02040503050406030204" pitchFamily="18" charset="0"/>
                                                  <a:cs typeface="+mn-cs"/>
                                                </a:rPr>
                                              </m:ctrlPr>
                                            </m:sSubSupPr>
                                            <m:e>
                                              <m:r>
                                                <a:rPr lang="en-US" altLang="zh-TW" sz="3413" i="1" kern="1200">
                                                  <a:solidFill>
                                                    <a:prstClr val="black"/>
                                                  </a:solidFill>
                                                  <a:latin typeface="Cambria Math" panose="02040503050406030204" pitchFamily="18" charset="0"/>
                                                  <a:cs typeface="+mn-cs"/>
                                                </a:rPr>
                                                <m:t>𝑥</m:t>
                                              </m:r>
                                            </m:e>
                                            <m:sub>
                                              <m:r>
                                                <a:rPr lang="en-US" altLang="zh-TW" sz="3413" i="1" kern="1200">
                                                  <a:solidFill>
                                                    <a:prstClr val="black"/>
                                                  </a:solidFill>
                                                  <a:latin typeface="Cambria Math" panose="02040503050406030204" pitchFamily="18" charset="0"/>
                                                  <a:cs typeface="+mn-cs"/>
                                                </a:rPr>
                                                <m:t>𝑖</m:t>
                                              </m:r>
                                            </m:sub>
                                            <m:sup>
                                              <m:r>
                                                <a:rPr lang="en-US" altLang="zh-TW" sz="3413" i="1" kern="1200">
                                                  <a:solidFill>
                                                    <a:prstClr val="black"/>
                                                  </a:solidFill>
                                                  <a:latin typeface="Cambria Math" panose="02040503050406030204" pitchFamily="18" charset="0"/>
                                                  <a:cs typeface="+mn-cs"/>
                                                </a:rPr>
                                                <m:t>𝑛</m:t>
                                              </m:r>
                                            </m:sup>
                                          </m:sSubSup>
                                        </m:e>
                                      </m:nary>
                                    </m:e>
                                  </m:d>
                                </m:e>
                              </m:d>
                            </m:e>
                            <m:sup>
                              <m:r>
                                <a:rPr lang="en-US" altLang="zh-TW" sz="3413" i="1" kern="1200">
                                  <a:solidFill>
                                    <a:prstClr val="black"/>
                                  </a:solidFill>
                                  <a:latin typeface="Cambria Math" panose="02040503050406030204" pitchFamily="18" charset="0"/>
                                  <a:cs typeface="+mn-cs"/>
                                </a:rPr>
                                <m:t>2</m:t>
                              </m:r>
                            </m:sup>
                          </m:sSup>
                        </m:e>
                      </m:nary>
                    </m:oMath>
                  </m:oMathPara>
                </a14:m>
                <a:endParaRPr lang="zh-TW" altLang="en-US" sz="3413" kern="1200" dirty="0">
                  <a:solidFill>
                    <a:prstClr val="black"/>
                  </a:solidFill>
                  <a:latin typeface="Calibri" panose="020F0502020204030204"/>
                  <a:cs typeface="+mn-cs"/>
                </a:endParaRPr>
              </a:p>
            </p:txBody>
          </p:sp>
        </mc:Choice>
        <mc:Fallback>
          <p:sp>
            <p:nvSpPr>
              <p:cNvPr id="15" name="矩形 14"/>
              <p:cNvSpPr>
                <a:spLocks noRot="1" noChangeAspect="1" noMove="1" noResize="1" noEditPoints="1" noAdjustHandles="1" noChangeArrowheads="1" noChangeShapeType="1" noTextEdit="1"/>
              </p:cNvSpPr>
              <p:nvPr/>
            </p:nvSpPr>
            <p:spPr>
              <a:xfrm>
                <a:off x="444139" y="1968962"/>
                <a:ext cx="6553974" cy="1886927"/>
              </a:xfrm>
              <a:prstGeom prst="rect">
                <a:avLst/>
              </a:prstGeom>
              <a:blipFill>
                <a:blip r:embed="rId8"/>
                <a:stretch>
                  <a:fillRect/>
                </a:stretch>
              </a:blipFill>
            </p:spPr>
            <p:txBody>
              <a:bodyPr/>
              <a:lstStyle/>
              <a:p>
                <a:r>
                  <a:rPr lang="zh-CN" altLang="en-US">
                    <a:noFill/>
                  </a:rPr>
                  <a:t> </a:t>
                </a:r>
              </a:p>
            </p:txBody>
          </p:sp>
        </mc:Fallback>
      </mc:AlternateContent>
      <p:sp>
        <p:nvSpPr>
          <p:cNvPr id="18" name="矩形 17"/>
          <p:cNvSpPr/>
          <p:nvPr/>
        </p:nvSpPr>
        <p:spPr>
          <a:xfrm>
            <a:off x="7142637" y="2403381"/>
            <a:ext cx="5339142" cy="1262633"/>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defTabSz="650230" hangingPunct="1"/>
            <a:r>
              <a:rPr lang="en-US" altLang="zh-TW" sz="3413" kern="1200" dirty="0">
                <a:solidFill>
                  <a:prstClr val="white"/>
                </a:solidFill>
                <a:latin typeface="Calibri" panose="020F0502020204030204"/>
              </a:rPr>
              <a:t>Loss is the summation over all training examples</a:t>
            </a:r>
            <a:endParaRPr lang="zh-TW" altLang="en-US" sz="3413" kern="1200" dirty="0">
              <a:solidFill>
                <a:prstClr val="white"/>
              </a:solidFill>
              <a:latin typeface="Calibri" panose="020F0502020204030204"/>
            </a:endParaRPr>
          </a:p>
        </p:txBody>
      </p:sp>
      <mc:AlternateContent xmlns:mc="http://schemas.openxmlformats.org/markup-compatibility/2006">
        <mc:Choice xmlns:a14="http://schemas.microsoft.com/office/drawing/2010/main" Requires="a14">
          <p:sp>
            <p:nvSpPr>
              <p:cNvPr id="19" name="矩形 18"/>
              <p:cNvSpPr/>
              <p:nvPr/>
            </p:nvSpPr>
            <p:spPr>
              <a:xfrm>
                <a:off x="1056122" y="6997732"/>
                <a:ext cx="6096925" cy="1886927"/>
              </a:xfrm>
              <a:prstGeom prst="rect">
                <a:avLst/>
              </a:prstGeom>
            </p:spPr>
            <p:txBody>
              <a:bodyPr wrap="none">
                <a:spAutoFit/>
              </a:bodyPr>
              <a:lstStyle/>
              <a:p>
                <a:pPr algn="l" defTabSz="650230" hangingPunct="1"/>
                <a14:m>
                  <m:oMathPara xmlns:m="http://schemas.openxmlformats.org/officeDocument/2006/math">
                    <m:oMathParaPr>
                      <m:jc m:val="centerGroup"/>
                    </m:oMathParaPr>
                    <m:oMath xmlns:m="http://schemas.openxmlformats.org/officeDocument/2006/math">
                      <m:sSup>
                        <m:sSupPr>
                          <m:ctrlPr>
                            <a:rPr lang="en-US" altLang="zh-TW" sz="3413" i="1" kern="1200">
                              <a:solidFill>
                                <a:prstClr val="black"/>
                              </a:solidFill>
                              <a:latin typeface="Cambria Math" panose="02040503050406030204" pitchFamily="18" charset="0"/>
                              <a:cs typeface="+mn-cs"/>
                            </a:rPr>
                          </m:ctrlPr>
                        </m:sSupPr>
                        <m:e>
                          <m:r>
                            <a:rPr lang="en-US" altLang="zh-TW" sz="3413" i="1" kern="1200">
                              <a:solidFill>
                                <a:prstClr val="black"/>
                              </a:solidFill>
                              <a:latin typeface="Cambria Math" panose="02040503050406030204" pitchFamily="18" charset="0"/>
                              <a:cs typeface="+mn-cs"/>
                            </a:rPr>
                            <m:t>𝐿</m:t>
                          </m:r>
                        </m:e>
                        <m:sup>
                          <m:r>
                            <a:rPr lang="en-US" altLang="zh-TW" sz="3413" i="1" kern="1200">
                              <a:solidFill>
                                <a:prstClr val="black"/>
                              </a:solidFill>
                              <a:latin typeface="Cambria Math" panose="02040503050406030204" pitchFamily="18" charset="0"/>
                              <a:cs typeface="+mn-cs"/>
                            </a:rPr>
                            <m:t>𝑛</m:t>
                          </m:r>
                        </m:sup>
                      </m:sSup>
                      <m:r>
                        <a:rPr lang="en-US" altLang="zh-TW" sz="3413" i="1" kern="1200">
                          <a:solidFill>
                            <a:prstClr val="black"/>
                          </a:solidFill>
                          <a:latin typeface="Cambria Math" panose="02040503050406030204" pitchFamily="18" charset="0"/>
                          <a:cs typeface="+mn-cs"/>
                        </a:rPr>
                        <m:t>=</m:t>
                      </m:r>
                      <m:sSup>
                        <m:sSupPr>
                          <m:ctrlPr>
                            <a:rPr lang="en-US" altLang="zh-TW" sz="3413" i="1" kern="1200">
                              <a:solidFill>
                                <a:prstClr val="black"/>
                              </a:solidFill>
                              <a:latin typeface="Cambria Math" panose="02040503050406030204" pitchFamily="18" charset="0"/>
                              <a:cs typeface="+mn-cs"/>
                            </a:rPr>
                          </m:ctrlPr>
                        </m:sSupPr>
                        <m:e>
                          <m:d>
                            <m:dPr>
                              <m:ctrlPr>
                                <a:rPr lang="en-US" altLang="zh-TW" sz="3413" i="1" kern="1200">
                                  <a:solidFill>
                                    <a:prstClr val="black"/>
                                  </a:solidFill>
                                  <a:latin typeface="Cambria Math" panose="02040503050406030204" pitchFamily="18" charset="0"/>
                                  <a:cs typeface="+mn-cs"/>
                                </a:rPr>
                              </m:ctrlPr>
                            </m:dPr>
                            <m:e>
                              <m:sSup>
                                <m:sSupPr>
                                  <m:ctrlPr>
                                    <a:rPr lang="en-US" altLang="zh-TW" sz="3413" i="1" kern="1200">
                                      <a:solidFill>
                                        <a:prstClr val="black"/>
                                      </a:solidFill>
                                      <a:latin typeface="Cambria Math" panose="02040503050406030204" pitchFamily="18" charset="0"/>
                                      <a:cs typeface="+mn-cs"/>
                                    </a:rPr>
                                  </m:ctrlPr>
                                </m:sSupPr>
                                <m:e>
                                  <m:acc>
                                    <m:accPr>
                                      <m:chr m:val="̂"/>
                                      <m:ctrlPr>
                                        <a:rPr lang="en-US" altLang="zh-TW" sz="3413" i="1" kern="1200">
                                          <a:solidFill>
                                            <a:prstClr val="black"/>
                                          </a:solidFill>
                                          <a:latin typeface="Cambria Math" panose="02040503050406030204" pitchFamily="18" charset="0"/>
                                          <a:cs typeface="+mn-cs"/>
                                        </a:rPr>
                                      </m:ctrlPr>
                                    </m:accPr>
                                    <m:e>
                                      <m:r>
                                        <a:rPr lang="en-US" altLang="zh-TW" sz="3413" i="1" kern="1200">
                                          <a:solidFill>
                                            <a:prstClr val="black"/>
                                          </a:solidFill>
                                          <a:latin typeface="Cambria Math" panose="02040503050406030204" pitchFamily="18" charset="0"/>
                                          <a:cs typeface="+mn-cs"/>
                                        </a:rPr>
                                        <m:t>𝑦</m:t>
                                      </m:r>
                                    </m:e>
                                  </m:acc>
                                </m:e>
                                <m:sup>
                                  <m:r>
                                    <a:rPr lang="en-US" altLang="zh-TW" sz="3413" i="1" kern="1200">
                                      <a:solidFill>
                                        <a:prstClr val="black"/>
                                      </a:solidFill>
                                      <a:latin typeface="Cambria Math" panose="02040503050406030204" pitchFamily="18" charset="0"/>
                                      <a:cs typeface="+mn-cs"/>
                                    </a:rPr>
                                    <m:t>𝑛</m:t>
                                  </m:r>
                                </m:sup>
                              </m:sSup>
                              <m:r>
                                <a:rPr lang="en-US" altLang="zh-TW" sz="3413" i="1" kern="1200">
                                  <a:solidFill>
                                    <a:prstClr val="black"/>
                                  </a:solidFill>
                                  <a:latin typeface="Cambria Math" panose="02040503050406030204" pitchFamily="18" charset="0"/>
                                  <a:cs typeface="+mn-cs"/>
                                </a:rPr>
                                <m:t>−</m:t>
                              </m:r>
                              <m:d>
                                <m:dPr>
                                  <m:ctrlPr>
                                    <a:rPr lang="en-US" altLang="zh-TW" sz="3413" i="1" kern="1200">
                                      <a:solidFill>
                                        <a:prstClr val="black"/>
                                      </a:solidFill>
                                      <a:latin typeface="Cambria Math" panose="02040503050406030204" pitchFamily="18" charset="0"/>
                                      <a:cs typeface="+mn-cs"/>
                                    </a:rPr>
                                  </m:ctrlPr>
                                </m:dPr>
                                <m:e>
                                  <m:r>
                                    <a:rPr lang="en-US" altLang="zh-TW" sz="3413" i="1" kern="1200">
                                      <a:solidFill>
                                        <a:prstClr val="black"/>
                                      </a:solidFill>
                                      <a:latin typeface="Cambria Math" panose="02040503050406030204" pitchFamily="18" charset="0"/>
                                      <a:cs typeface="+mn-cs"/>
                                    </a:rPr>
                                    <m:t>𝑏</m:t>
                                  </m:r>
                                  <m:r>
                                    <a:rPr lang="en-US" altLang="zh-TW" sz="3413" i="1" kern="1200">
                                      <a:solidFill>
                                        <a:prstClr val="black"/>
                                      </a:solidFill>
                                      <a:latin typeface="Cambria Math" panose="02040503050406030204" pitchFamily="18" charset="0"/>
                                      <a:cs typeface="+mn-cs"/>
                                    </a:rPr>
                                    <m:t>+ </m:t>
                                  </m:r>
                                  <m:nary>
                                    <m:naryPr>
                                      <m:chr m:val="∑"/>
                                      <m:subHide m:val="on"/>
                                      <m:supHide m:val="on"/>
                                      <m:ctrlPr>
                                        <a:rPr lang="en-US" altLang="zh-TW" sz="3413" i="1" kern="1200">
                                          <a:solidFill>
                                            <a:prstClr val="black"/>
                                          </a:solidFill>
                                          <a:latin typeface="Cambria Math" panose="02040503050406030204" pitchFamily="18" charset="0"/>
                                          <a:cs typeface="+mn-cs"/>
                                        </a:rPr>
                                      </m:ctrlPr>
                                    </m:naryPr>
                                    <m:sub/>
                                    <m:sup/>
                                    <m:e>
                                      <m:sSub>
                                        <m:sSubPr>
                                          <m:ctrlPr>
                                            <a:rPr lang="en-US" altLang="zh-TW" sz="3413" i="1" kern="1200">
                                              <a:solidFill>
                                                <a:prstClr val="black"/>
                                              </a:solidFill>
                                              <a:latin typeface="Cambria Math" panose="02040503050406030204" pitchFamily="18" charset="0"/>
                                              <a:cs typeface="+mn-cs"/>
                                            </a:rPr>
                                          </m:ctrlPr>
                                        </m:sSubPr>
                                        <m:e>
                                          <m:r>
                                            <a:rPr lang="en-US" altLang="zh-TW" sz="3413" i="1" kern="1200">
                                              <a:solidFill>
                                                <a:prstClr val="black"/>
                                              </a:solidFill>
                                              <a:latin typeface="Cambria Math" panose="02040503050406030204" pitchFamily="18" charset="0"/>
                                              <a:cs typeface="+mn-cs"/>
                                            </a:rPr>
                                            <m:t>𝑤</m:t>
                                          </m:r>
                                        </m:e>
                                        <m:sub>
                                          <m:r>
                                            <a:rPr lang="en-US" altLang="zh-TW" sz="3413" i="1" kern="1200">
                                              <a:solidFill>
                                                <a:prstClr val="black"/>
                                              </a:solidFill>
                                              <a:latin typeface="Cambria Math" panose="02040503050406030204" pitchFamily="18" charset="0"/>
                                              <a:cs typeface="+mn-cs"/>
                                            </a:rPr>
                                            <m:t>𝑖</m:t>
                                          </m:r>
                                        </m:sub>
                                      </m:sSub>
                                      <m:sSubSup>
                                        <m:sSubSupPr>
                                          <m:ctrlPr>
                                            <a:rPr lang="en-US" altLang="zh-TW" sz="3413" i="1" kern="1200">
                                              <a:solidFill>
                                                <a:prstClr val="black"/>
                                              </a:solidFill>
                                              <a:latin typeface="Cambria Math" panose="02040503050406030204" pitchFamily="18" charset="0"/>
                                              <a:cs typeface="+mn-cs"/>
                                            </a:rPr>
                                          </m:ctrlPr>
                                        </m:sSubSupPr>
                                        <m:e>
                                          <m:r>
                                            <a:rPr lang="en-US" altLang="zh-TW" sz="3413" i="1" kern="1200">
                                              <a:solidFill>
                                                <a:prstClr val="black"/>
                                              </a:solidFill>
                                              <a:latin typeface="Cambria Math" panose="02040503050406030204" pitchFamily="18" charset="0"/>
                                              <a:cs typeface="+mn-cs"/>
                                            </a:rPr>
                                            <m:t>𝑥</m:t>
                                          </m:r>
                                        </m:e>
                                        <m:sub>
                                          <m:r>
                                            <a:rPr lang="en-US" altLang="zh-TW" sz="3413" i="1" kern="1200">
                                              <a:solidFill>
                                                <a:prstClr val="black"/>
                                              </a:solidFill>
                                              <a:latin typeface="Cambria Math" panose="02040503050406030204" pitchFamily="18" charset="0"/>
                                              <a:cs typeface="+mn-cs"/>
                                            </a:rPr>
                                            <m:t>𝑖</m:t>
                                          </m:r>
                                        </m:sub>
                                        <m:sup>
                                          <m:r>
                                            <a:rPr lang="en-US" altLang="zh-TW" sz="3413" i="1" kern="1200">
                                              <a:solidFill>
                                                <a:prstClr val="black"/>
                                              </a:solidFill>
                                              <a:latin typeface="Cambria Math" panose="02040503050406030204" pitchFamily="18" charset="0"/>
                                              <a:cs typeface="+mn-cs"/>
                                            </a:rPr>
                                            <m:t>𝑛</m:t>
                                          </m:r>
                                        </m:sup>
                                      </m:sSubSup>
                                    </m:e>
                                  </m:nary>
                                </m:e>
                              </m:d>
                            </m:e>
                          </m:d>
                        </m:e>
                        <m:sup>
                          <m:r>
                            <a:rPr lang="en-US" altLang="zh-TW" sz="3413" i="1" kern="1200">
                              <a:solidFill>
                                <a:prstClr val="black"/>
                              </a:solidFill>
                              <a:latin typeface="Cambria Math" panose="02040503050406030204" pitchFamily="18" charset="0"/>
                              <a:cs typeface="+mn-cs"/>
                            </a:rPr>
                            <m:t>2</m:t>
                          </m:r>
                        </m:sup>
                      </m:sSup>
                    </m:oMath>
                  </m:oMathPara>
                </a14:m>
                <a:endParaRPr lang="zh-TW" altLang="en-US" sz="3413" kern="1200" dirty="0">
                  <a:solidFill>
                    <a:prstClr val="black"/>
                  </a:solidFill>
                  <a:latin typeface="Calibri" panose="020F0502020204030204"/>
                  <a:cs typeface="+mn-cs"/>
                </a:endParaRPr>
              </a:p>
            </p:txBody>
          </p:sp>
        </mc:Choice>
        <mc:Fallback>
          <p:sp>
            <p:nvSpPr>
              <p:cNvPr id="19" name="矩形 18"/>
              <p:cNvSpPr>
                <a:spLocks noRot="1" noChangeAspect="1" noMove="1" noResize="1" noEditPoints="1" noAdjustHandles="1" noChangeArrowheads="1" noChangeShapeType="1" noTextEdit="1"/>
              </p:cNvSpPr>
              <p:nvPr/>
            </p:nvSpPr>
            <p:spPr>
              <a:xfrm>
                <a:off x="1056122" y="6997732"/>
                <a:ext cx="6096925" cy="1886927"/>
              </a:xfrm>
              <a:prstGeom prst="rect">
                <a:avLst/>
              </a:prstGeom>
              <a:blipFill>
                <a:blip r:embed="rId9"/>
                <a:stretch>
                  <a:fillRect/>
                </a:stretch>
              </a:blipFill>
            </p:spPr>
            <p:txBody>
              <a:bodyPr/>
              <a:lstStyle/>
              <a:p>
                <a:r>
                  <a:rPr lang="zh-CN" altLang="en-US">
                    <a:noFill/>
                  </a:rPr>
                  <a:t> </a:t>
                </a:r>
              </a:p>
            </p:txBody>
          </p:sp>
        </mc:Fallback>
      </mc:AlternateContent>
      <p:sp>
        <p:nvSpPr>
          <p:cNvPr id="20" name="文字方塊 19"/>
          <p:cNvSpPr txBox="1"/>
          <p:nvPr/>
        </p:nvSpPr>
        <p:spPr>
          <a:xfrm>
            <a:off x="1845775" y="8595616"/>
            <a:ext cx="5200630" cy="617541"/>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defTabSz="650230" hangingPunct="1"/>
            <a:r>
              <a:rPr lang="en-US" altLang="zh-TW" sz="3413" kern="1200" dirty="0">
                <a:solidFill>
                  <a:prstClr val="white"/>
                </a:solidFill>
                <a:latin typeface="Calibri" panose="020F0502020204030204"/>
              </a:rPr>
              <a:t>Loss for only one example</a:t>
            </a:r>
            <a:endParaRPr lang="zh-TW" altLang="en-US" sz="3413" kern="1200" dirty="0">
              <a:solidFill>
                <a:prstClr val="white"/>
              </a:solidFill>
              <a:latin typeface="Calibri" panose="020F0502020204030204"/>
            </a:endParaRPr>
          </a:p>
        </p:txBody>
      </p:sp>
    </p:spTree>
    <p:extLst>
      <p:ext uri="{BB962C8B-B14F-4D97-AF65-F5344CB8AC3E}">
        <p14:creationId xmlns:p14="http://schemas.microsoft.com/office/powerpoint/2010/main" val="1899311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P spid="3" grpId="0" animBg="1"/>
      <p:bldP spid="15" grpId="0"/>
      <p:bldP spid="18" grpId="0" animBg="1"/>
      <p:bldP spid="19" grpId="0"/>
      <p:bldP spid="20"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0783" y="4153414"/>
            <a:ext cx="6826668" cy="5120000"/>
          </a:xfrm>
          <a:prstGeom prst="rect">
            <a:avLst/>
          </a:prstGeom>
        </p:spPr>
      </p:pic>
      <p:sp>
        <p:nvSpPr>
          <p:cNvPr id="2" name="標題 1"/>
          <p:cNvSpPr>
            <a:spLocks noGrp="1"/>
          </p:cNvSpPr>
          <p:nvPr>
            <p:ph type="title"/>
          </p:nvPr>
        </p:nvSpPr>
        <p:spPr/>
        <p:txBody>
          <a:bodyPr/>
          <a:lstStyle/>
          <a:p>
            <a:r>
              <a:rPr lang="en-US" altLang="zh-TW" dirty="0"/>
              <a:t>Stochastic Gradient Descent</a:t>
            </a:r>
            <a:endParaRPr lang="zh-TW" altLang="en-US" dirty="0"/>
          </a:p>
        </p:txBody>
      </p:sp>
      <p:pic>
        <p:nvPicPr>
          <p:cNvPr id="4" name="內容版面配置區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96877"/>
            <a:ext cx="6826667" cy="5120000"/>
          </a:xfrm>
          <a:prstGeom prst="rect">
            <a:avLst/>
          </a:prstGeom>
        </p:spPr>
      </p:pic>
      <p:sp>
        <p:nvSpPr>
          <p:cNvPr id="6" name="文字方塊 5"/>
          <p:cNvSpPr txBox="1"/>
          <p:nvPr/>
        </p:nvSpPr>
        <p:spPr>
          <a:xfrm>
            <a:off x="840768" y="2756280"/>
            <a:ext cx="4890345" cy="617541"/>
          </a:xfrm>
          <a:prstGeom prst="rect">
            <a:avLst/>
          </a:prstGeom>
          <a:noFill/>
        </p:spPr>
        <p:txBody>
          <a:bodyPr wrap="square" rtlCol="0">
            <a:spAutoFit/>
          </a:bodyPr>
          <a:lstStyle/>
          <a:p>
            <a:pPr algn="l" defTabSz="650230" hangingPunct="1"/>
            <a:r>
              <a:rPr lang="en-US" altLang="zh-TW" sz="3413" b="1" i="1" u="sng" kern="1200" dirty="0">
                <a:solidFill>
                  <a:prstClr val="black"/>
                </a:solidFill>
                <a:latin typeface="Calibri" panose="020F0502020204030204"/>
                <a:cs typeface="+mn-cs"/>
              </a:rPr>
              <a:t>Gradient Descent</a:t>
            </a:r>
            <a:endParaRPr lang="zh-TW" altLang="en-US" sz="3413" b="1" i="1" u="sng" kern="1200" dirty="0">
              <a:solidFill>
                <a:prstClr val="black"/>
              </a:solidFill>
              <a:latin typeface="Calibri" panose="020F0502020204030204"/>
              <a:cs typeface="+mn-cs"/>
            </a:endParaRPr>
          </a:p>
        </p:txBody>
      </p:sp>
      <p:sp>
        <p:nvSpPr>
          <p:cNvPr id="7" name="文字方塊 6"/>
          <p:cNvSpPr txBox="1"/>
          <p:nvPr/>
        </p:nvSpPr>
        <p:spPr>
          <a:xfrm>
            <a:off x="6713985" y="2005621"/>
            <a:ext cx="5390720" cy="617541"/>
          </a:xfrm>
          <a:prstGeom prst="rect">
            <a:avLst/>
          </a:prstGeom>
          <a:noFill/>
        </p:spPr>
        <p:txBody>
          <a:bodyPr wrap="square" rtlCol="0">
            <a:spAutoFit/>
          </a:bodyPr>
          <a:lstStyle/>
          <a:p>
            <a:pPr defTabSz="650230" hangingPunct="1"/>
            <a:r>
              <a:rPr lang="en-US" altLang="zh-TW" sz="3413" b="1" i="1" u="sng" kern="1200" dirty="0">
                <a:solidFill>
                  <a:prstClr val="black"/>
                </a:solidFill>
                <a:latin typeface="Calibri" panose="020F0502020204030204"/>
                <a:cs typeface="+mn-cs"/>
              </a:rPr>
              <a:t>Stochastic Gradient Descent</a:t>
            </a:r>
            <a:endParaRPr lang="zh-TW" altLang="en-US" sz="3413" b="1" i="1" u="sng" kern="1200" dirty="0">
              <a:solidFill>
                <a:prstClr val="black"/>
              </a:solidFill>
              <a:latin typeface="Calibri" panose="020F0502020204030204"/>
              <a:cs typeface="+mn-cs"/>
            </a:endParaRPr>
          </a:p>
        </p:txBody>
      </p:sp>
      <p:sp>
        <p:nvSpPr>
          <p:cNvPr id="8" name="文字方塊 7"/>
          <p:cNvSpPr txBox="1"/>
          <p:nvPr/>
        </p:nvSpPr>
        <p:spPr>
          <a:xfrm>
            <a:off x="7421411" y="7823828"/>
            <a:ext cx="2503741" cy="1142749"/>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defTabSz="650230" hangingPunct="1"/>
            <a:r>
              <a:rPr lang="en-US" altLang="zh-TW" sz="3413" kern="1200" dirty="0">
                <a:solidFill>
                  <a:prstClr val="white"/>
                </a:solidFill>
                <a:latin typeface="Calibri" panose="020F0502020204030204"/>
              </a:rPr>
              <a:t>See all examples</a:t>
            </a:r>
            <a:endParaRPr lang="zh-TW" altLang="en-US" sz="3413" kern="1200" dirty="0">
              <a:solidFill>
                <a:prstClr val="white"/>
              </a:solidFill>
              <a:latin typeface="Calibri" panose="020F0502020204030204"/>
            </a:endParaRPr>
          </a:p>
        </p:txBody>
      </p:sp>
      <p:sp>
        <p:nvSpPr>
          <p:cNvPr id="9" name="文字方塊 8"/>
          <p:cNvSpPr txBox="1"/>
          <p:nvPr/>
        </p:nvSpPr>
        <p:spPr>
          <a:xfrm>
            <a:off x="1860810" y="5240895"/>
            <a:ext cx="2415177" cy="1142749"/>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defTabSz="650230" hangingPunct="1"/>
            <a:r>
              <a:rPr lang="en-US" altLang="zh-TW" sz="3413" kern="1200" dirty="0">
                <a:solidFill>
                  <a:prstClr val="white"/>
                </a:solidFill>
                <a:latin typeface="Calibri" panose="020F0502020204030204"/>
              </a:rPr>
              <a:t>See all examples</a:t>
            </a:r>
            <a:endParaRPr lang="zh-TW" altLang="en-US" sz="3413" kern="1200" dirty="0">
              <a:solidFill>
                <a:prstClr val="white"/>
              </a:solidFill>
              <a:latin typeface="Calibri" panose="020F0502020204030204"/>
            </a:endParaRPr>
          </a:p>
        </p:txBody>
      </p:sp>
      <p:sp>
        <p:nvSpPr>
          <p:cNvPr id="11" name="文字方塊 10"/>
          <p:cNvSpPr txBox="1"/>
          <p:nvPr/>
        </p:nvSpPr>
        <p:spPr>
          <a:xfrm>
            <a:off x="7483146" y="5107300"/>
            <a:ext cx="2570186" cy="1142749"/>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l" defTabSz="650230" hangingPunct="1"/>
            <a:r>
              <a:rPr lang="en-US" altLang="zh-TW" sz="3413" kern="1200" dirty="0">
                <a:solidFill>
                  <a:prstClr val="white"/>
                </a:solidFill>
                <a:latin typeface="Calibri" panose="020F0502020204030204"/>
              </a:rPr>
              <a:t>See only one example</a:t>
            </a:r>
            <a:endParaRPr lang="zh-TW" altLang="en-US" sz="3413" kern="1200" dirty="0">
              <a:solidFill>
                <a:prstClr val="white"/>
              </a:solidFill>
              <a:latin typeface="Calibri" panose="020F0502020204030204"/>
            </a:endParaRPr>
          </a:p>
        </p:txBody>
      </p:sp>
      <p:cxnSp>
        <p:nvCxnSpPr>
          <p:cNvPr id="14" name="直線單箭頭接點 13"/>
          <p:cNvCxnSpPr>
            <a:endCxn id="8" idx="3"/>
          </p:cNvCxnSpPr>
          <p:nvPr/>
        </p:nvCxnSpPr>
        <p:spPr>
          <a:xfrm flipH="1">
            <a:off x="9925151" y="7823829"/>
            <a:ext cx="277666" cy="59093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文字方塊 14"/>
          <p:cNvSpPr txBox="1"/>
          <p:nvPr/>
        </p:nvSpPr>
        <p:spPr>
          <a:xfrm>
            <a:off x="1148916" y="3405175"/>
            <a:ext cx="4702030" cy="1142749"/>
          </a:xfrm>
          <a:prstGeom prst="rect">
            <a:avLst/>
          </a:prstGeom>
          <a:noFill/>
        </p:spPr>
        <p:txBody>
          <a:bodyPr wrap="square" rtlCol="0">
            <a:spAutoFit/>
          </a:bodyPr>
          <a:lstStyle/>
          <a:p>
            <a:pPr algn="l" defTabSz="650230" hangingPunct="1"/>
            <a:r>
              <a:rPr lang="en-US" altLang="zh-TW" sz="3413" kern="1200" dirty="0">
                <a:solidFill>
                  <a:prstClr val="black"/>
                </a:solidFill>
                <a:latin typeface="Calibri" panose="020F0502020204030204"/>
                <a:cs typeface="+mn-cs"/>
              </a:rPr>
              <a:t>Update after seeing all examples</a:t>
            </a:r>
            <a:endParaRPr lang="zh-TW" altLang="en-US" sz="3413" kern="1200" dirty="0">
              <a:solidFill>
                <a:prstClr val="black"/>
              </a:solidFill>
              <a:latin typeface="Calibri" panose="020F0502020204030204"/>
              <a:cs typeface="+mn-cs"/>
            </a:endParaRPr>
          </a:p>
        </p:txBody>
      </p:sp>
      <p:sp>
        <p:nvSpPr>
          <p:cNvPr id="18" name="文字方塊 17"/>
          <p:cNvSpPr txBox="1"/>
          <p:nvPr/>
        </p:nvSpPr>
        <p:spPr>
          <a:xfrm>
            <a:off x="7101593" y="3333826"/>
            <a:ext cx="5700931" cy="1142749"/>
          </a:xfrm>
          <a:prstGeom prst="rect">
            <a:avLst/>
          </a:prstGeom>
          <a:noFill/>
        </p:spPr>
        <p:txBody>
          <a:bodyPr wrap="square" rtlCol="0">
            <a:spAutoFit/>
          </a:bodyPr>
          <a:lstStyle/>
          <a:p>
            <a:pPr algn="l" defTabSz="650230" hangingPunct="1"/>
            <a:r>
              <a:rPr lang="en-US" altLang="zh-TW" sz="3413" kern="1200" dirty="0">
                <a:solidFill>
                  <a:prstClr val="black"/>
                </a:solidFill>
                <a:latin typeface="Calibri" panose="020F0502020204030204"/>
                <a:cs typeface="+mn-cs"/>
              </a:rPr>
              <a:t>If there are 20 examples, </a:t>
            </a:r>
          </a:p>
          <a:p>
            <a:pPr algn="l" defTabSz="650230" hangingPunct="1"/>
            <a:r>
              <a:rPr lang="en-US" altLang="zh-TW" sz="3413" kern="1200" dirty="0">
                <a:solidFill>
                  <a:prstClr val="black"/>
                </a:solidFill>
                <a:latin typeface="Calibri" panose="020F0502020204030204"/>
                <a:cs typeface="+mn-cs"/>
              </a:rPr>
              <a:t>20 times faster.</a:t>
            </a:r>
            <a:endParaRPr lang="zh-TW" altLang="en-US" sz="3413" kern="1200" dirty="0">
              <a:solidFill>
                <a:prstClr val="black"/>
              </a:solidFill>
              <a:latin typeface="Calibri" panose="020F0502020204030204"/>
              <a:cs typeface="+mn-cs"/>
            </a:endParaRPr>
          </a:p>
        </p:txBody>
      </p:sp>
      <p:cxnSp>
        <p:nvCxnSpPr>
          <p:cNvPr id="21" name="直線單箭頭接點 20"/>
          <p:cNvCxnSpPr/>
          <p:nvPr/>
        </p:nvCxnSpPr>
        <p:spPr>
          <a:xfrm flipH="1">
            <a:off x="10033769" y="5058985"/>
            <a:ext cx="840768" cy="63924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7101593" y="2733883"/>
            <a:ext cx="4702030" cy="617541"/>
          </a:xfrm>
          <a:prstGeom prst="rect">
            <a:avLst/>
          </a:prstGeom>
          <a:noFill/>
        </p:spPr>
        <p:txBody>
          <a:bodyPr wrap="square" rtlCol="0">
            <a:spAutoFit/>
          </a:bodyPr>
          <a:lstStyle/>
          <a:p>
            <a:pPr algn="l" defTabSz="650230" hangingPunct="1"/>
            <a:r>
              <a:rPr lang="en-US" altLang="zh-TW" sz="3413" kern="1200" dirty="0">
                <a:solidFill>
                  <a:prstClr val="black"/>
                </a:solidFill>
                <a:latin typeface="Calibri" panose="020F0502020204030204"/>
                <a:cs typeface="+mn-cs"/>
              </a:rPr>
              <a:t>Update for each example</a:t>
            </a:r>
            <a:endParaRPr lang="zh-TW" altLang="en-US" sz="3413" kern="1200" dirty="0">
              <a:solidFill>
                <a:prstClr val="black"/>
              </a:solidFill>
              <a:latin typeface="Calibri" panose="020F0502020204030204"/>
              <a:cs typeface="+mn-cs"/>
            </a:endParaRPr>
          </a:p>
        </p:txBody>
      </p:sp>
    </p:spTree>
    <p:extLst>
      <p:ext uri="{BB962C8B-B14F-4D97-AF65-F5344CB8AC3E}">
        <p14:creationId xmlns:p14="http://schemas.microsoft.com/office/powerpoint/2010/main" val="182582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Gradient Descent</a:t>
            </a:r>
            <a:endParaRPr lang="zh-TW" altLang="en-US" dirty="0"/>
          </a:p>
        </p:txBody>
      </p:sp>
      <p:sp>
        <p:nvSpPr>
          <p:cNvPr id="3" name="副標題 2"/>
          <p:cNvSpPr>
            <a:spLocks noGrp="1"/>
          </p:cNvSpPr>
          <p:nvPr>
            <p:ph type="subTitle" idx="1"/>
          </p:nvPr>
        </p:nvSpPr>
        <p:spPr/>
        <p:txBody>
          <a:bodyPr>
            <a:normAutofit/>
          </a:bodyPr>
          <a:lstStyle/>
          <a:p>
            <a:r>
              <a:rPr lang="en-US" altLang="zh-TW" sz="6258" dirty="0"/>
              <a:t>Tip 3: Feature Scaling</a:t>
            </a:r>
            <a:endParaRPr lang="zh-TW" altLang="en-US" sz="6258" dirty="0"/>
          </a:p>
        </p:txBody>
      </p:sp>
    </p:spTree>
    <p:extLst>
      <p:ext uri="{BB962C8B-B14F-4D97-AF65-F5344CB8AC3E}">
        <p14:creationId xmlns:p14="http://schemas.microsoft.com/office/powerpoint/2010/main" val="42290995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Feature Scaling</a:t>
            </a:r>
            <a:endParaRPr lang="zh-TW" altLang="en-US" dirty="0"/>
          </a:p>
        </p:txBody>
      </p:sp>
      <p:sp>
        <p:nvSpPr>
          <p:cNvPr id="6" name="文字方塊 5"/>
          <p:cNvSpPr txBox="1"/>
          <p:nvPr/>
        </p:nvSpPr>
        <p:spPr>
          <a:xfrm>
            <a:off x="1389843" y="8287669"/>
            <a:ext cx="10424156" cy="705129"/>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defTabSz="650230" hangingPunct="1"/>
            <a:r>
              <a:rPr lang="en-US" altLang="zh-TW" sz="3982" kern="1200" dirty="0">
                <a:solidFill>
                  <a:prstClr val="white"/>
                </a:solidFill>
                <a:latin typeface="Calibri" panose="020F0502020204030204"/>
              </a:rPr>
              <a:t>Make different features have the same scaling</a:t>
            </a:r>
            <a:endParaRPr lang="zh-TW" altLang="en-US" sz="3982" kern="1200" dirty="0">
              <a:solidFill>
                <a:prstClr val="white"/>
              </a:solidFill>
              <a:latin typeface="Calibri" panose="020F0502020204030204"/>
            </a:endParaRPr>
          </a:p>
        </p:txBody>
      </p:sp>
      <p:sp>
        <p:nvSpPr>
          <p:cNvPr id="4" name="矩形 3"/>
          <p:cNvSpPr/>
          <p:nvPr/>
        </p:nvSpPr>
        <p:spPr>
          <a:xfrm>
            <a:off x="7734960" y="642961"/>
            <a:ext cx="4775387" cy="1274195"/>
          </a:xfrm>
          <a:prstGeom prst="rect">
            <a:avLst/>
          </a:prstGeom>
        </p:spPr>
        <p:txBody>
          <a:bodyPr wrap="square">
            <a:spAutoFit/>
          </a:bodyPr>
          <a:lstStyle/>
          <a:p>
            <a:pPr algn="l" defTabSz="650230" hangingPunct="1"/>
            <a:r>
              <a:rPr lang="en-US" altLang="zh-TW" sz="2560" kern="1200" dirty="0">
                <a:solidFill>
                  <a:prstClr val="black"/>
                </a:solidFill>
                <a:latin typeface="Calibri" panose="020F0502020204030204"/>
                <a:cs typeface="+mn-cs"/>
              </a:rPr>
              <a:t>Source of figure: </a:t>
            </a:r>
            <a:r>
              <a:rPr lang="zh-TW" altLang="en-US" sz="2560" kern="1200" dirty="0">
                <a:solidFill>
                  <a:prstClr val="black"/>
                </a:solidFill>
                <a:latin typeface="Calibri" panose="020F0502020204030204"/>
                <a:cs typeface="+mn-cs"/>
              </a:rPr>
              <a:t>http://cs231n.github.io/neural-networks-2/</a:t>
            </a:r>
          </a:p>
        </p:txBody>
      </p:sp>
      <p:pic>
        <p:nvPicPr>
          <p:cNvPr id="9" name="圖片 8"/>
          <p:cNvPicPr>
            <a:picLocks noChangeAspect="1"/>
          </p:cNvPicPr>
          <p:nvPr/>
        </p:nvPicPr>
        <p:blipFill>
          <a:blip r:embed="rId2"/>
          <a:stretch>
            <a:fillRect/>
          </a:stretch>
        </p:blipFill>
        <p:spPr>
          <a:xfrm>
            <a:off x="1302074" y="3115392"/>
            <a:ext cx="4639734" cy="4623164"/>
          </a:xfrm>
          <a:prstGeom prst="rect">
            <a:avLst/>
          </a:prstGeom>
        </p:spPr>
      </p:pic>
      <p:pic>
        <p:nvPicPr>
          <p:cNvPr id="10" name="圖片 9"/>
          <p:cNvPicPr>
            <a:picLocks noChangeAspect="1"/>
          </p:cNvPicPr>
          <p:nvPr/>
        </p:nvPicPr>
        <p:blipFill>
          <a:blip r:embed="rId3"/>
          <a:stretch>
            <a:fillRect/>
          </a:stretch>
        </p:blipFill>
        <p:spPr>
          <a:xfrm>
            <a:off x="7093919" y="3115392"/>
            <a:ext cx="4756204" cy="4623164"/>
          </a:xfrm>
          <a:prstGeom prst="rect">
            <a:avLst/>
          </a:prstGeom>
        </p:spPr>
      </p:pic>
      <mc:AlternateContent xmlns:mc="http://schemas.openxmlformats.org/markup-compatibility/2006">
        <mc:Choice xmlns:a14="http://schemas.microsoft.com/office/drawing/2010/main" Requires="a14">
          <p:sp>
            <p:nvSpPr>
              <p:cNvPr id="11" name="文字方塊 10"/>
              <p:cNvSpPr txBox="1"/>
              <p:nvPr/>
            </p:nvSpPr>
            <p:spPr>
              <a:xfrm>
                <a:off x="4466150" y="2404536"/>
                <a:ext cx="4075539" cy="525208"/>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r>
                        <a:rPr lang="en-US" altLang="zh-TW" sz="3413" i="1" kern="1200">
                          <a:solidFill>
                            <a:prstClr val="black"/>
                          </a:solidFill>
                          <a:latin typeface="Cambria Math" panose="02040503050406030204" pitchFamily="18" charset="0"/>
                          <a:cs typeface="+mn-cs"/>
                        </a:rPr>
                        <m:t>𝑦</m:t>
                      </m:r>
                      <m:r>
                        <a:rPr lang="en-US" altLang="zh-TW" sz="3413" i="1" kern="1200">
                          <a:solidFill>
                            <a:prstClr val="black"/>
                          </a:solidFill>
                          <a:latin typeface="Cambria Math" panose="02040503050406030204" pitchFamily="18" charset="0"/>
                          <a:cs typeface="+mn-cs"/>
                        </a:rPr>
                        <m:t>=</m:t>
                      </m:r>
                      <m:r>
                        <a:rPr lang="en-US" altLang="zh-TW" sz="3413" i="1" kern="1200">
                          <a:solidFill>
                            <a:prstClr val="black"/>
                          </a:solidFill>
                          <a:latin typeface="Cambria Math" panose="02040503050406030204" pitchFamily="18" charset="0"/>
                          <a:cs typeface="+mn-cs"/>
                        </a:rPr>
                        <m:t>𝑏</m:t>
                      </m:r>
                      <m:r>
                        <a:rPr lang="en-US" altLang="zh-TW" sz="3413" i="1" kern="1200">
                          <a:solidFill>
                            <a:prstClr val="black"/>
                          </a:solidFill>
                          <a:latin typeface="Cambria Math" panose="02040503050406030204" pitchFamily="18" charset="0"/>
                          <a:cs typeface="+mn-cs"/>
                        </a:rPr>
                        <m:t>+</m:t>
                      </m:r>
                      <m:sSub>
                        <m:sSubPr>
                          <m:ctrlPr>
                            <a:rPr lang="en-US" altLang="zh-TW" sz="3413" i="1" kern="1200">
                              <a:solidFill>
                                <a:prstClr val="black"/>
                              </a:solidFill>
                              <a:latin typeface="Cambria Math" panose="02040503050406030204" pitchFamily="18" charset="0"/>
                              <a:cs typeface="+mn-cs"/>
                            </a:rPr>
                          </m:ctrlPr>
                        </m:sSubPr>
                        <m:e>
                          <m:r>
                            <a:rPr lang="en-US" altLang="zh-TW" sz="3413" i="1" kern="1200">
                              <a:solidFill>
                                <a:prstClr val="black"/>
                              </a:solidFill>
                              <a:latin typeface="Cambria Math" panose="02040503050406030204" pitchFamily="18" charset="0"/>
                              <a:cs typeface="+mn-cs"/>
                            </a:rPr>
                            <m:t>𝑤</m:t>
                          </m:r>
                        </m:e>
                        <m:sub>
                          <m:r>
                            <a:rPr lang="en-US" altLang="zh-TW" sz="3413" i="1" kern="1200">
                              <a:solidFill>
                                <a:prstClr val="black"/>
                              </a:solidFill>
                              <a:latin typeface="Cambria Math" panose="02040503050406030204" pitchFamily="18" charset="0"/>
                              <a:cs typeface="+mn-cs"/>
                            </a:rPr>
                            <m:t>1</m:t>
                          </m:r>
                        </m:sub>
                      </m:sSub>
                      <m:sSub>
                        <m:sSubPr>
                          <m:ctrlPr>
                            <a:rPr lang="en-US" altLang="zh-TW" sz="3413" i="1" kern="1200">
                              <a:solidFill>
                                <a:prstClr val="black"/>
                              </a:solidFill>
                              <a:latin typeface="Cambria Math" panose="02040503050406030204" pitchFamily="18" charset="0"/>
                              <a:cs typeface="+mn-cs"/>
                            </a:rPr>
                          </m:ctrlPr>
                        </m:sSubPr>
                        <m:e>
                          <m:r>
                            <a:rPr lang="en-US" altLang="zh-TW" sz="3413" i="1" kern="1200">
                              <a:solidFill>
                                <a:prstClr val="black"/>
                              </a:solidFill>
                              <a:latin typeface="Cambria Math" panose="02040503050406030204" pitchFamily="18" charset="0"/>
                              <a:cs typeface="+mn-cs"/>
                            </a:rPr>
                            <m:t>𝑥</m:t>
                          </m:r>
                        </m:e>
                        <m:sub>
                          <m:r>
                            <a:rPr lang="en-US" altLang="zh-TW" sz="3413" i="1" kern="1200">
                              <a:solidFill>
                                <a:prstClr val="black"/>
                              </a:solidFill>
                              <a:latin typeface="Cambria Math" panose="02040503050406030204" pitchFamily="18" charset="0"/>
                              <a:cs typeface="+mn-cs"/>
                            </a:rPr>
                            <m:t>1</m:t>
                          </m:r>
                        </m:sub>
                      </m:sSub>
                      <m:r>
                        <a:rPr lang="en-US" altLang="zh-TW" sz="3413" i="1" kern="1200">
                          <a:solidFill>
                            <a:prstClr val="black"/>
                          </a:solidFill>
                          <a:latin typeface="Cambria Math" panose="02040503050406030204" pitchFamily="18" charset="0"/>
                          <a:cs typeface="+mn-cs"/>
                        </a:rPr>
                        <m:t>+</m:t>
                      </m:r>
                      <m:sSub>
                        <m:sSubPr>
                          <m:ctrlPr>
                            <a:rPr lang="en-US" altLang="zh-TW" sz="3413" i="1" kern="1200">
                              <a:solidFill>
                                <a:prstClr val="black"/>
                              </a:solidFill>
                              <a:latin typeface="Cambria Math" panose="02040503050406030204" pitchFamily="18" charset="0"/>
                              <a:cs typeface="+mn-cs"/>
                            </a:rPr>
                          </m:ctrlPr>
                        </m:sSubPr>
                        <m:e>
                          <m:r>
                            <a:rPr lang="en-US" altLang="zh-TW" sz="3413" i="1" kern="1200">
                              <a:solidFill>
                                <a:prstClr val="black"/>
                              </a:solidFill>
                              <a:latin typeface="Cambria Math" panose="02040503050406030204" pitchFamily="18" charset="0"/>
                              <a:cs typeface="+mn-cs"/>
                            </a:rPr>
                            <m:t>𝑤</m:t>
                          </m:r>
                        </m:e>
                        <m:sub>
                          <m:r>
                            <a:rPr lang="en-US" altLang="zh-TW" sz="3413" i="1" kern="1200">
                              <a:solidFill>
                                <a:prstClr val="black"/>
                              </a:solidFill>
                              <a:latin typeface="Cambria Math" panose="02040503050406030204" pitchFamily="18" charset="0"/>
                              <a:cs typeface="+mn-cs"/>
                            </a:rPr>
                            <m:t>2</m:t>
                          </m:r>
                        </m:sub>
                      </m:sSub>
                      <m:sSub>
                        <m:sSubPr>
                          <m:ctrlPr>
                            <a:rPr lang="en-US" altLang="zh-TW" sz="3413" i="1" kern="1200">
                              <a:solidFill>
                                <a:prstClr val="black"/>
                              </a:solidFill>
                              <a:latin typeface="Cambria Math" panose="02040503050406030204" pitchFamily="18" charset="0"/>
                              <a:cs typeface="+mn-cs"/>
                            </a:rPr>
                          </m:ctrlPr>
                        </m:sSubPr>
                        <m:e>
                          <m:r>
                            <a:rPr lang="en-US" altLang="zh-TW" sz="3413" i="1" kern="1200">
                              <a:solidFill>
                                <a:prstClr val="black"/>
                              </a:solidFill>
                              <a:latin typeface="Cambria Math" panose="02040503050406030204" pitchFamily="18" charset="0"/>
                              <a:cs typeface="+mn-cs"/>
                            </a:rPr>
                            <m:t>𝑥</m:t>
                          </m:r>
                        </m:e>
                        <m:sub>
                          <m:r>
                            <a:rPr lang="en-US" altLang="zh-TW" sz="3413" i="1" kern="1200">
                              <a:solidFill>
                                <a:prstClr val="black"/>
                              </a:solidFill>
                              <a:latin typeface="Cambria Math" panose="02040503050406030204" pitchFamily="18" charset="0"/>
                              <a:cs typeface="+mn-cs"/>
                            </a:rPr>
                            <m:t>2</m:t>
                          </m:r>
                        </m:sub>
                      </m:sSub>
                    </m:oMath>
                  </m:oMathPara>
                </a14:m>
                <a:endParaRPr lang="zh-TW" altLang="en-US" sz="3413" kern="1200" dirty="0">
                  <a:solidFill>
                    <a:prstClr val="black"/>
                  </a:solidFill>
                  <a:latin typeface="Calibri" panose="020F0502020204030204"/>
                  <a:cs typeface="+mn-cs"/>
                </a:endParaRPr>
              </a:p>
            </p:txBody>
          </p:sp>
        </mc:Choice>
        <mc:Fallback>
          <p:sp>
            <p:nvSpPr>
              <p:cNvPr id="11" name="文字方塊 10"/>
              <p:cNvSpPr txBox="1">
                <a:spLocks noRot="1" noChangeAspect="1" noMove="1" noResize="1" noEditPoints="1" noAdjustHandles="1" noChangeArrowheads="1" noChangeShapeType="1" noTextEdit="1"/>
              </p:cNvSpPr>
              <p:nvPr/>
            </p:nvSpPr>
            <p:spPr>
              <a:xfrm>
                <a:off x="4466150" y="2404536"/>
                <a:ext cx="4075539" cy="52520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字方塊 11"/>
              <p:cNvSpPr txBox="1"/>
              <p:nvPr/>
            </p:nvSpPr>
            <p:spPr>
              <a:xfrm>
                <a:off x="3488885" y="7503392"/>
                <a:ext cx="519886" cy="525208"/>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413" i="1" kern="1200">
                              <a:solidFill>
                                <a:prstClr val="black"/>
                              </a:solidFill>
                              <a:latin typeface="Cambria Math" panose="02040503050406030204" pitchFamily="18" charset="0"/>
                              <a:cs typeface="+mn-cs"/>
                            </a:rPr>
                          </m:ctrlPr>
                        </m:sSubPr>
                        <m:e>
                          <m:r>
                            <a:rPr lang="en-US" altLang="zh-TW" sz="3413" i="1" kern="1200">
                              <a:solidFill>
                                <a:prstClr val="black"/>
                              </a:solidFill>
                              <a:latin typeface="Cambria Math" panose="02040503050406030204" pitchFamily="18" charset="0"/>
                              <a:cs typeface="+mn-cs"/>
                            </a:rPr>
                            <m:t>𝑥</m:t>
                          </m:r>
                        </m:e>
                        <m:sub>
                          <m:r>
                            <a:rPr lang="en-US" altLang="zh-TW" sz="3413" i="1" kern="1200">
                              <a:solidFill>
                                <a:prstClr val="black"/>
                              </a:solidFill>
                              <a:latin typeface="Cambria Math" panose="02040503050406030204" pitchFamily="18" charset="0"/>
                              <a:cs typeface="+mn-cs"/>
                            </a:rPr>
                            <m:t>1</m:t>
                          </m:r>
                        </m:sub>
                      </m:sSub>
                    </m:oMath>
                  </m:oMathPara>
                </a14:m>
                <a:endParaRPr lang="zh-TW" altLang="en-US" sz="3413" kern="1200" dirty="0">
                  <a:solidFill>
                    <a:prstClr val="black"/>
                  </a:solidFill>
                  <a:latin typeface="Calibri" panose="020F0502020204030204"/>
                  <a:cs typeface="+mn-cs"/>
                </a:endParaRPr>
              </a:p>
            </p:txBody>
          </p:sp>
        </mc:Choice>
        <mc:Fallback>
          <p:sp>
            <p:nvSpPr>
              <p:cNvPr id="12" name="文字方塊 11"/>
              <p:cNvSpPr txBox="1">
                <a:spLocks noRot="1" noChangeAspect="1" noMove="1" noResize="1" noEditPoints="1" noAdjustHandles="1" noChangeArrowheads="1" noChangeShapeType="1" noTextEdit="1"/>
              </p:cNvSpPr>
              <p:nvPr/>
            </p:nvSpPr>
            <p:spPr>
              <a:xfrm>
                <a:off x="3488885" y="7503392"/>
                <a:ext cx="519886" cy="52520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字方塊 12"/>
              <p:cNvSpPr txBox="1"/>
              <p:nvPr/>
            </p:nvSpPr>
            <p:spPr>
              <a:xfrm>
                <a:off x="9337019" y="7481744"/>
                <a:ext cx="519886" cy="525208"/>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413" i="1" kern="1200">
                              <a:solidFill>
                                <a:prstClr val="black"/>
                              </a:solidFill>
                              <a:latin typeface="Cambria Math" panose="02040503050406030204" pitchFamily="18" charset="0"/>
                              <a:cs typeface="+mn-cs"/>
                            </a:rPr>
                          </m:ctrlPr>
                        </m:sSubPr>
                        <m:e>
                          <m:r>
                            <a:rPr lang="en-US" altLang="zh-TW" sz="3413" i="1" kern="1200">
                              <a:solidFill>
                                <a:prstClr val="black"/>
                              </a:solidFill>
                              <a:latin typeface="Cambria Math" panose="02040503050406030204" pitchFamily="18" charset="0"/>
                              <a:cs typeface="+mn-cs"/>
                            </a:rPr>
                            <m:t>𝑥</m:t>
                          </m:r>
                        </m:e>
                        <m:sub>
                          <m:r>
                            <a:rPr lang="en-US" altLang="zh-TW" sz="3413" i="1" kern="1200">
                              <a:solidFill>
                                <a:prstClr val="black"/>
                              </a:solidFill>
                              <a:latin typeface="Cambria Math" panose="02040503050406030204" pitchFamily="18" charset="0"/>
                              <a:cs typeface="+mn-cs"/>
                            </a:rPr>
                            <m:t>1</m:t>
                          </m:r>
                        </m:sub>
                      </m:sSub>
                    </m:oMath>
                  </m:oMathPara>
                </a14:m>
                <a:endParaRPr lang="zh-TW" altLang="en-US" sz="3413" kern="1200" dirty="0">
                  <a:solidFill>
                    <a:prstClr val="black"/>
                  </a:solidFill>
                  <a:latin typeface="Calibri" panose="020F0502020204030204"/>
                  <a:cs typeface="+mn-cs"/>
                </a:endParaRPr>
              </a:p>
            </p:txBody>
          </p:sp>
        </mc:Choice>
        <mc:Fallback>
          <p:sp>
            <p:nvSpPr>
              <p:cNvPr id="13" name="文字方塊 12"/>
              <p:cNvSpPr txBox="1">
                <a:spLocks noRot="1" noChangeAspect="1" noMove="1" noResize="1" noEditPoints="1" noAdjustHandles="1" noChangeArrowheads="1" noChangeShapeType="1" noTextEdit="1"/>
              </p:cNvSpPr>
              <p:nvPr/>
            </p:nvSpPr>
            <p:spPr>
              <a:xfrm>
                <a:off x="9337019" y="7481744"/>
                <a:ext cx="519886" cy="52520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字方塊 13"/>
              <p:cNvSpPr txBox="1"/>
              <p:nvPr/>
            </p:nvSpPr>
            <p:spPr>
              <a:xfrm>
                <a:off x="1037522" y="5066253"/>
                <a:ext cx="530017" cy="525208"/>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413" i="1" kern="1200">
                              <a:solidFill>
                                <a:prstClr val="black"/>
                              </a:solidFill>
                              <a:latin typeface="Cambria Math" panose="02040503050406030204" pitchFamily="18" charset="0"/>
                              <a:cs typeface="+mn-cs"/>
                            </a:rPr>
                          </m:ctrlPr>
                        </m:sSubPr>
                        <m:e>
                          <m:r>
                            <a:rPr lang="en-US" altLang="zh-TW" sz="3413" i="1" kern="1200">
                              <a:solidFill>
                                <a:prstClr val="black"/>
                              </a:solidFill>
                              <a:latin typeface="Cambria Math" panose="02040503050406030204" pitchFamily="18" charset="0"/>
                              <a:cs typeface="+mn-cs"/>
                            </a:rPr>
                            <m:t>𝑥</m:t>
                          </m:r>
                        </m:e>
                        <m:sub>
                          <m:r>
                            <a:rPr lang="en-US" altLang="zh-TW" sz="3413" i="1" kern="1200">
                              <a:solidFill>
                                <a:prstClr val="black"/>
                              </a:solidFill>
                              <a:latin typeface="Cambria Math" panose="02040503050406030204" pitchFamily="18" charset="0"/>
                              <a:cs typeface="+mn-cs"/>
                            </a:rPr>
                            <m:t>2</m:t>
                          </m:r>
                        </m:sub>
                      </m:sSub>
                    </m:oMath>
                  </m:oMathPara>
                </a14:m>
                <a:endParaRPr lang="zh-TW" altLang="en-US" sz="3413" kern="1200" dirty="0">
                  <a:solidFill>
                    <a:prstClr val="black"/>
                  </a:solidFill>
                  <a:latin typeface="Calibri" panose="020F0502020204030204"/>
                  <a:cs typeface="+mn-cs"/>
                </a:endParaRPr>
              </a:p>
            </p:txBody>
          </p:sp>
        </mc:Choice>
        <mc:Fallback>
          <p:sp>
            <p:nvSpPr>
              <p:cNvPr id="14" name="文字方塊 13"/>
              <p:cNvSpPr txBox="1">
                <a:spLocks noRot="1" noChangeAspect="1" noMove="1" noResize="1" noEditPoints="1" noAdjustHandles="1" noChangeArrowheads="1" noChangeShapeType="1" noTextEdit="1"/>
              </p:cNvSpPr>
              <p:nvPr/>
            </p:nvSpPr>
            <p:spPr>
              <a:xfrm>
                <a:off x="1037522" y="5066253"/>
                <a:ext cx="530017" cy="52520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字方塊 14"/>
              <p:cNvSpPr txBox="1"/>
              <p:nvPr/>
            </p:nvSpPr>
            <p:spPr>
              <a:xfrm>
                <a:off x="6829368" y="5066253"/>
                <a:ext cx="530017" cy="525208"/>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3413" i="1" kern="1200">
                              <a:solidFill>
                                <a:prstClr val="black"/>
                              </a:solidFill>
                              <a:latin typeface="Cambria Math" panose="02040503050406030204" pitchFamily="18" charset="0"/>
                              <a:cs typeface="+mn-cs"/>
                            </a:rPr>
                          </m:ctrlPr>
                        </m:sSubPr>
                        <m:e>
                          <m:r>
                            <a:rPr lang="en-US" altLang="zh-TW" sz="3413" i="1" kern="1200">
                              <a:solidFill>
                                <a:prstClr val="black"/>
                              </a:solidFill>
                              <a:latin typeface="Cambria Math" panose="02040503050406030204" pitchFamily="18" charset="0"/>
                              <a:cs typeface="+mn-cs"/>
                            </a:rPr>
                            <m:t>𝑥</m:t>
                          </m:r>
                        </m:e>
                        <m:sub>
                          <m:r>
                            <a:rPr lang="en-US" altLang="zh-TW" sz="3413" i="1" kern="1200">
                              <a:solidFill>
                                <a:prstClr val="black"/>
                              </a:solidFill>
                              <a:latin typeface="Cambria Math" panose="02040503050406030204" pitchFamily="18" charset="0"/>
                              <a:cs typeface="+mn-cs"/>
                            </a:rPr>
                            <m:t>2</m:t>
                          </m:r>
                        </m:sub>
                      </m:sSub>
                    </m:oMath>
                  </m:oMathPara>
                </a14:m>
                <a:endParaRPr lang="zh-TW" altLang="en-US" sz="3413" kern="1200" dirty="0">
                  <a:solidFill>
                    <a:prstClr val="black"/>
                  </a:solidFill>
                  <a:latin typeface="Calibri" panose="020F0502020204030204"/>
                  <a:cs typeface="+mn-cs"/>
                </a:endParaRPr>
              </a:p>
            </p:txBody>
          </p:sp>
        </mc:Choice>
        <mc:Fallback>
          <p:sp>
            <p:nvSpPr>
              <p:cNvPr id="15" name="文字方塊 14"/>
              <p:cNvSpPr txBox="1">
                <a:spLocks noRot="1" noChangeAspect="1" noMove="1" noResize="1" noEditPoints="1" noAdjustHandles="1" noChangeArrowheads="1" noChangeShapeType="1" noTextEdit="1"/>
              </p:cNvSpPr>
              <p:nvPr/>
            </p:nvSpPr>
            <p:spPr>
              <a:xfrm>
                <a:off x="6829368" y="5066253"/>
                <a:ext cx="530017" cy="525208"/>
              </a:xfrm>
              <a:prstGeom prst="rect">
                <a:avLst/>
              </a:prstGeom>
              <a:blipFill>
                <a:blip r:embed="rId8"/>
                <a:stretch>
                  <a:fillRect/>
                </a:stretch>
              </a:blipFill>
            </p:spPr>
            <p:txBody>
              <a:bodyPr/>
              <a:lstStyle/>
              <a:p>
                <a:r>
                  <a:rPr lang="zh-CN" altLang="en-US">
                    <a:noFill/>
                  </a:rPr>
                  <a:t> </a:t>
                </a:r>
              </a:p>
            </p:txBody>
          </p:sp>
        </mc:Fallback>
      </mc:AlternateContent>
      <p:sp>
        <p:nvSpPr>
          <p:cNvPr id="16" name="箭號: 向右 15"/>
          <p:cNvSpPr/>
          <p:nvPr/>
        </p:nvSpPr>
        <p:spPr>
          <a:xfrm>
            <a:off x="6052019" y="5010844"/>
            <a:ext cx="645073" cy="83225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Tree>
    <p:extLst>
      <p:ext uri="{BB962C8B-B14F-4D97-AF65-F5344CB8AC3E}">
        <p14:creationId xmlns:p14="http://schemas.microsoft.com/office/powerpoint/2010/main" val="3627735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2" grpId="0"/>
      <p:bldP spid="13" grpId="0"/>
      <p:bldP spid="14" grpId="0"/>
      <p:bldP spid="15" grpId="0"/>
      <p:bldP spid="16"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Feature Scaling</a:t>
            </a:r>
            <a:endParaRPr lang="zh-TW" altLang="en-US" dirty="0"/>
          </a:p>
        </p:txBody>
      </p:sp>
      <p:grpSp>
        <p:nvGrpSpPr>
          <p:cNvPr id="36" name="群組 35"/>
          <p:cNvGrpSpPr/>
          <p:nvPr/>
        </p:nvGrpSpPr>
        <p:grpSpPr>
          <a:xfrm>
            <a:off x="2610181" y="2241839"/>
            <a:ext cx="4030909" cy="3038921"/>
            <a:chOff x="2953164" y="4040259"/>
            <a:chExt cx="2834233" cy="2136741"/>
          </a:xfrm>
        </p:grpSpPr>
        <p:sp>
          <p:nvSpPr>
            <p:cNvPr id="33" name="矩形 32"/>
            <p:cNvSpPr/>
            <p:nvPr/>
          </p:nvSpPr>
          <p:spPr>
            <a:xfrm>
              <a:off x="2961737" y="4391890"/>
              <a:ext cx="538582" cy="467726"/>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34" name="矩形 33"/>
            <p:cNvSpPr/>
            <p:nvPr/>
          </p:nvSpPr>
          <p:spPr>
            <a:xfrm>
              <a:off x="2953164" y="5685336"/>
              <a:ext cx="538582" cy="467726"/>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5" name="矩形 4"/>
            <p:cNvSpPr/>
            <p:nvPr/>
          </p:nvSpPr>
          <p:spPr>
            <a:xfrm>
              <a:off x="4593227" y="5691018"/>
              <a:ext cx="538582" cy="467726"/>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cxnSp>
          <p:nvCxnSpPr>
            <p:cNvPr id="7" name="直線單箭頭接點 6"/>
            <p:cNvCxnSpPr>
              <a:endCxn id="20" idx="1"/>
            </p:cNvCxnSpPr>
            <p:nvPr/>
          </p:nvCxnSpPr>
          <p:spPr>
            <a:xfrm flipV="1">
              <a:off x="3473662" y="4655201"/>
              <a:ext cx="1142392" cy="12526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8" name="Object 12"/>
            <p:cNvGraphicFramePr>
              <a:graphicFrameLocks noChangeAspect="1"/>
            </p:cNvGraphicFramePr>
            <p:nvPr>
              <p:extLst/>
            </p:nvPr>
          </p:nvGraphicFramePr>
          <p:xfrm>
            <a:off x="5400047" y="4407766"/>
            <a:ext cx="387350" cy="455612"/>
          </p:xfrm>
          <a:graphic>
            <a:graphicData uri="http://schemas.openxmlformats.org/presentationml/2006/ole">
              <mc:AlternateContent xmlns:mc="http://schemas.openxmlformats.org/markup-compatibility/2006">
                <mc:Choice xmlns:v="urn:schemas-microsoft-com:vml" Requires="v">
                  <p:oleObj spid="_x0000_s78886" name="方程式" r:id="rId3" imgW="139680" imgH="164880" progId="Equation.3">
                    <p:embed/>
                  </p:oleObj>
                </mc:Choice>
                <mc:Fallback>
                  <p:oleObj name="方程式" r:id="rId3" imgW="139680" imgH="164880" progId="Equation.3">
                    <p:embed/>
                    <p:pic>
                      <p:nvPicPr>
                        <p:cNvPr id="8" name="Object 12"/>
                        <p:cNvPicPr>
                          <a:picLocks noChangeAspect="1" noChangeArrowheads="1"/>
                        </p:cNvPicPr>
                        <p:nvPr/>
                      </p:nvPicPr>
                      <p:blipFill>
                        <a:blip r:embed="rId4"/>
                        <a:srcRect/>
                        <a:stretch>
                          <a:fillRect/>
                        </a:stretch>
                      </p:blipFill>
                      <p:spPr bwMode="auto">
                        <a:xfrm>
                          <a:off x="5400047" y="4407766"/>
                          <a:ext cx="387350" cy="455612"/>
                        </a:xfrm>
                        <a:prstGeom prst="rect">
                          <a:avLst/>
                        </a:prstGeom>
                        <a:noFill/>
                        <a:extLst/>
                      </p:spPr>
                    </p:pic>
                  </p:oleObj>
                </mc:Fallback>
              </mc:AlternateContent>
            </a:graphicData>
          </a:graphic>
        </p:graphicFrame>
        <p:graphicFrame>
          <p:nvGraphicFramePr>
            <p:cNvPr id="9" name="Object 12"/>
            <p:cNvGraphicFramePr>
              <a:graphicFrameLocks noChangeAspect="1"/>
            </p:cNvGraphicFramePr>
            <p:nvPr>
              <p:extLst/>
            </p:nvPr>
          </p:nvGraphicFramePr>
          <p:xfrm>
            <a:off x="3678951" y="4040259"/>
            <a:ext cx="493713" cy="595313"/>
          </p:xfrm>
          <a:graphic>
            <a:graphicData uri="http://schemas.openxmlformats.org/presentationml/2006/ole">
              <mc:AlternateContent xmlns:mc="http://schemas.openxmlformats.org/markup-compatibility/2006">
                <mc:Choice xmlns:v="urn:schemas-microsoft-com:vml" Requires="v">
                  <p:oleObj spid="_x0000_s78887" name="方程式" r:id="rId5" imgW="177480" imgH="215640" progId="Equation.3">
                    <p:embed/>
                  </p:oleObj>
                </mc:Choice>
                <mc:Fallback>
                  <p:oleObj name="方程式" r:id="rId5" imgW="177480" imgH="215640" progId="Equation.3">
                    <p:embed/>
                    <p:pic>
                      <p:nvPicPr>
                        <p:cNvPr id="9" name="Object 12"/>
                        <p:cNvPicPr>
                          <a:picLocks noChangeAspect="1" noChangeArrowheads="1"/>
                        </p:cNvPicPr>
                        <p:nvPr/>
                      </p:nvPicPr>
                      <p:blipFill>
                        <a:blip r:embed="rId6"/>
                        <a:srcRect/>
                        <a:stretch>
                          <a:fillRect/>
                        </a:stretch>
                      </p:blipFill>
                      <p:spPr bwMode="auto">
                        <a:xfrm>
                          <a:off x="3678951" y="4040259"/>
                          <a:ext cx="493713" cy="595313"/>
                        </a:xfrm>
                        <a:prstGeom prst="rect">
                          <a:avLst/>
                        </a:prstGeom>
                        <a:noFill/>
                        <a:extLst/>
                      </p:spPr>
                    </p:pic>
                  </p:oleObj>
                </mc:Fallback>
              </mc:AlternateContent>
            </a:graphicData>
          </a:graphic>
        </p:graphicFrame>
        <p:graphicFrame>
          <p:nvGraphicFramePr>
            <p:cNvPr id="11" name="Object 12"/>
            <p:cNvGraphicFramePr>
              <a:graphicFrameLocks noChangeAspect="1"/>
            </p:cNvGraphicFramePr>
            <p:nvPr>
              <p:extLst/>
            </p:nvPr>
          </p:nvGraphicFramePr>
          <p:xfrm>
            <a:off x="3693434" y="4688760"/>
            <a:ext cx="527050" cy="595313"/>
          </p:xfrm>
          <a:graphic>
            <a:graphicData uri="http://schemas.openxmlformats.org/presentationml/2006/ole">
              <mc:AlternateContent xmlns:mc="http://schemas.openxmlformats.org/markup-compatibility/2006">
                <mc:Choice xmlns:v="urn:schemas-microsoft-com:vml" Requires="v">
                  <p:oleObj spid="_x0000_s78888" name="方程式" r:id="rId7" imgW="190440" imgH="215640" progId="Equation.3">
                    <p:embed/>
                  </p:oleObj>
                </mc:Choice>
                <mc:Fallback>
                  <p:oleObj name="方程式" r:id="rId7" imgW="190440" imgH="215640" progId="Equation.3">
                    <p:embed/>
                    <p:pic>
                      <p:nvPicPr>
                        <p:cNvPr id="11" name="Object 12"/>
                        <p:cNvPicPr>
                          <a:picLocks noChangeAspect="1" noChangeArrowheads="1"/>
                        </p:cNvPicPr>
                        <p:nvPr/>
                      </p:nvPicPr>
                      <p:blipFill>
                        <a:blip r:embed="rId8"/>
                        <a:srcRect/>
                        <a:stretch>
                          <a:fillRect/>
                        </a:stretch>
                      </p:blipFill>
                      <p:spPr bwMode="auto">
                        <a:xfrm>
                          <a:off x="3693434" y="4688760"/>
                          <a:ext cx="527050" cy="595313"/>
                        </a:xfrm>
                        <a:prstGeom prst="rect">
                          <a:avLst/>
                        </a:prstGeom>
                        <a:noFill/>
                        <a:extLst/>
                      </p:spPr>
                    </p:pic>
                  </p:oleObj>
                </mc:Fallback>
              </mc:AlternateContent>
            </a:graphicData>
          </a:graphic>
        </p:graphicFrame>
        <p:cxnSp>
          <p:nvCxnSpPr>
            <p:cNvPr id="12" name="直線單箭頭接點 11"/>
            <p:cNvCxnSpPr/>
            <p:nvPr/>
          </p:nvCxnSpPr>
          <p:spPr>
            <a:xfrm flipV="1">
              <a:off x="4957568" y="4624600"/>
              <a:ext cx="48238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stCxn id="33" idx="3"/>
              <a:endCxn id="20" idx="1"/>
            </p:cNvCxnSpPr>
            <p:nvPr/>
          </p:nvCxnSpPr>
          <p:spPr>
            <a:xfrm>
              <a:off x="3500319" y="4625753"/>
              <a:ext cx="111573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6" name="Object 12"/>
            <p:cNvGraphicFramePr>
              <a:graphicFrameLocks noChangeAspect="1"/>
            </p:cNvGraphicFramePr>
            <p:nvPr>
              <p:extLst/>
            </p:nvPr>
          </p:nvGraphicFramePr>
          <p:xfrm>
            <a:off x="3012231" y="4259000"/>
            <a:ext cx="495300" cy="630238"/>
          </p:xfrm>
          <a:graphic>
            <a:graphicData uri="http://schemas.openxmlformats.org/presentationml/2006/ole">
              <mc:AlternateContent xmlns:mc="http://schemas.openxmlformats.org/markup-compatibility/2006">
                <mc:Choice xmlns:v="urn:schemas-microsoft-com:vml" Requires="v">
                  <p:oleObj spid="_x0000_s78889" name="方程式" r:id="rId9" imgW="177480" imgH="228600" progId="Equation.3">
                    <p:embed/>
                  </p:oleObj>
                </mc:Choice>
                <mc:Fallback>
                  <p:oleObj name="方程式" r:id="rId9" imgW="177480" imgH="228600" progId="Equation.3">
                    <p:embed/>
                    <p:pic>
                      <p:nvPicPr>
                        <p:cNvPr id="16" name="Object 12"/>
                        <p:cNvPicPr>
                          <a:picLocks noChangeAspect="1" noChangeArrowheads="1"/>
                        </p:cNvPicPr>
                        <p:nvPr/>
                      </p:nvPicPr>
                      <p:blipFill>
                        <a:blip r:embed="rId10"/>
                        <a:srcRect/>
                        <a:stretch>
                          <a:fillRect/>
                        </a:stretch>
                      </p:blipFill>
                      <p:spPr bwMode="auto">
                        <a:xfrm>
                          <a:off x="3012231" y="4259000"/>
                          <a:ext cx="495300" cy="630238"/>
                        </a:xfrm>
                        <a:prstGeom prst="rect">
                          <a:avLst/>
                        </a:prstGeom>
                        <a:noFill/>
                        <a:extLst/>
                      </p:spPr>
                    </p:pic>
                  </p:oleObj>
                </mc:Fallback>
              </mc:AlternateContent>
            </a:graphicData>
          </a:graphic>
        </p:graphicFrame>
        <p:graphicFrame>
          <p:nvGraphicFramePr>
            <p:cNvPr id="18" name="Object 12"/>
            <p:cNvGraphicFramePr>
              <a:graphicFrameLocks noChangeAspect="1"/>
            </p:cNvGraphicFramePr>
            <p:nvPr>
              <p:extLst/>
            </p:nvPr>
          </p:nvGraphicFramePr>
          <p:xfrm>
            <a:off x="2976775" y="5546763"/>
            <a:ext cx="496887" cy="630237"/>
          </p:xfrm>
          <a:graphic>
            <a:graphicData uri="http://schemas.openxmlformats.org/presentationml/2006/ole">
              <mc:AlternateContent xmlns:mc="http://schemas.openxmlformats.org/markup-compatibility/2006">
                <mc:Choice xmlns:v="urn:schemas-microsoft-com:vml" Requires="v">
                  <p:oleObj spid="_x0000_s78890" name="方程式" r:id="rId11" imgW="177480" imgH="228600" progId="Equation.3">
                    <p:embed/>
                  </p:oleObj>
                </mc:Choice>
                <mc:Fallback>
                  <p:oleObj name="方程式" r:id="rId11" imgW="177480" imgH="228600" progId="Equation.3">
                    <p:embed/>
                    <p:pic>
                      <p:nvPicPr>
                        <p:cNvPr id="18" name="Object 12"/>
                        <p:cNvPicPr>
                          <a:picLocks noChangeAspect="1" noChangeArrowheads="1"/>
                        </p:cNvPicPr>
                        <p:nvPr/>
                      </p:nvPicPr>
                      <p:blipFill>
                        <a:blip r:embed="rId12"/>
                        <a:srcRect/>
                        <a:stretch>
                          <a:fillRect/>
                        </a:stretch>
                      </p:blipFill>
                      <p:spPr bwMode="auto">
                        <a:xfrm>
                          <a:off x="2976775" y="5546763"/>
                          <a:ext cx="496887" cy="630237"/>
                        </a:xfrm>
                        <a:prstGeom prst="rect">
                          <a:avLst/>
                        </a:prstGeom>
                        <a:noFill/>
                        <a:extLst/>
                      </p:spPr>
                    </p:pic>
                  </p:oleObj>
                </mc:Fallback>
              </mc:AlternateContent>
            </a:graphicData>
          </a:graphic>
        </p:graphicFrame>
        <p:grpSp>
          <p:nvGrpSpPr>
            <p:cNvPr id="19" name="群組 18"/>
            <p:cNvGrpSpPr/>
            <p:nvPr/>
          </p:nvGrpSpPr>
          <p:grpSpPr>
            <a:xfrm>
              <a:off x="4616054" y="4395041"/>
              <a:ext cx="520319" cy="520319"/>
              <a:chOff x="3342651" y="3507082"/>
              <a:chExt cx="520319" cy="520319"/>
            </a:xfrm>
          </p:grpSpPr>
          <p:sp>
            <p:nvSpPr>
              <p:cNvPr id="20" name="矩形 19"/>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graphicFrame>
            <p:nvGraphicFramePr>
              <p:cNvPr id="21"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78891" name="方程式" r:id="rId13" imgW="139680" imgH="139680" progId="Equation.3">
                      <p:embed/>
                    </p:oleObj>
                  </mc:Choice>
                  <mc:Fallback>
                    <p:oleObj name="方程式" r:id="rId13" imgW="139680" imgH="139680" progId="Equation.3">
                      <p:embed/>
                      <p:pic>
                        <p:nvPicPr>
                          <p:cNvPr id="21" name="Object 12"/>
                          <p:cNvPicPr>
                            <a:picLocks noChangeAspect="1" noChangeArrowheads="1"/>
                          </p:cNvPicPr>
                          <p:nvPr/>
                        </p:nvPicPr>
                        <p:blipFill>
                          <a:blip r:embed="rId14"/>
                          <a:srcRect/>
                          <a:stretch>
                            <a:fillRect/>
                          </a:stretch>
                        </p:blipFill>
                        <p:spPr bwMode="auto">
                          <a:xfrm>
                            <a:off x="3435128" y="3545009"/>
                            <a:ext cx="385763" cy="387350"/>
                          </a:xfrm>
                          <a:prstGeom prst="rect">
                            <a:avLst/>
                          </a:prstGeom>
                          <a:noFill/>
                          <a:extLst/>
                        </p:spPr>
                      </p:pic>
                    </p:oleObj>
                  </mc:Fallback>
                </mc:AlternateContent>
              </a:graphicData>
            </a:graphic>
          </p:graphicFrame>
        </p:grpSp>
        <p:graphicFrame>
          <p:nvGraphicFramePr>
            <p:cNvPr id="22" name="Object 12"/>
            <p:cNvGraphicFramePr>
              <a:graphicFrameLocks noChangeAspect="1"/>
            </p:cNvGraphicFramePr>
            <p:nvPr>
              <p:extLst/>
            </p:nvPr>
          </p:nvGraphicFramePr>
          <p:xfrm>
            <a:off x="4708531" y="5663406"/>
            <a:ext cx="354012" cy="488950"/>
          </p:xfrm>
          <a:graphic>
            <a:graphicData uri="http://schemas.openxmlformats.org/presentationml/2006/ole">
              <mc:AlternateContent xmlns:mc="http://schemas.openxmlformats.org/markup-compatibility/2006">
                <mc:Choice xmlns:v="urn:schemas-microsoft-com:vml" Requires="v">
                  <p:oleObj spid="_x0000_s78892" name="方程式" r:id="rId15" imgW="126720" imgH="177480" progId="Equation.3">
                    <p:embed/>
                  </p:oleObj>
                </mc:Choice>
                <mc:Fallback>
                  <p:oleObj name="方程式" r:id="rId15" imgW="126720" imgH="177480" progId="Equation.3">
                    <p:embed/>
                    <p:pic>
                      <p:nvPicPr>
                        <p:cNvPr id="22" name="Object 12"/>
                        <p:cNvPicPr>
                          <a:picLocks noChangeAspect="1" noChangeArrowheads="1"/>
                        </p:cNvPicPr>
                        <p:nvPr/>
                      </p:nvPicPr>
                      <p:blipFill>
                        <a:blip r:embed="rId16"/>
                        <a:srcRect/>
                        <a:stretch>
                          <a:fillRect/>
                        </a:stretch>
                      </p:blipFill>
                      <p:spPr bwMode="auto">
                        <a:xfrm>
                          <a:off x="4708531" y="5663406"/>
                          <a:ext cx="354012" cy="488950"/>
                        </a:xfrm>
                        <a:prstGeom prst="rect">
                          <a:avLst/>
                        </a:prstGeom>
                        <a:noFill/>
                        <a:extLst/>
                      </p:spPr>
                    </p:pic>
                  </p:oleObj>
                </mc:Fallback>
              </mc:AlternateContent>
            </a:graphicData>
          </a:graphic>
        </p:graphicFrame>
        <p:cxnSp>
          <p:nvCxnSpPr>
            <p:cNvPr id="23" name="直線單箭頭接點 22"/>
            <p:cNvCxnSpPr/>
            <p:nvPr/>
          </p:nvCxnSpPr>
          <p:spPr>
            <a:xfrm flipV="1">
              <a:off x="4867261" y="4925804"/>
              <a:ext cx="0" cy="7547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7" name="文字方塊 36"/>
          <p:cNvSpPr txBox="1"/>
          <p:nvPr/>
        </p:nvSpPr>
        <p:spPr>
          <a:xfrm>
            <a:off x="941580" y="2711493"/>
            <a:ext cx="1899354" cy="617541"/>
          </a:xfrm>
          <a:prstGeom prst="rect">
            <a:avLst/>
          </a:prstGeom>
          <a:noFill/>
        </p:spPr>
        <p:txBody>
          <a:bodyPr wrap="square" rtlCol="0">
            <a:spAutoFit/>
          </a:bodyPr>
          <a:lstStyle/>
          <a:p>
            <a:pPr algn="l" defTabSz="650230" hangingPunct="1"/>
            <a:r>
              <a:rPr lang="en-US" altLang="zh-TW" sz="3413" kern="1200" dirty="0">
                <a:solidFill>
                  <a:prstClr val="black"/>
                </a:solidFill>
                <a:latin typeface="Calibri" panose="020F0502020204030204"/>
                <a:cs typeface="+mn-cs"/>
              </a:rPr>
              <a:t>1, 2 ……</a:t>
            </a:r>
            <a:endParaRPr lang="zh-TW" altLang="en-US" sz="3413" kern="1200" dirty="0">
              <a:solidFill>
                <a:prstClr val="black"/>
              </a:solidFill>
              <a:latin typeface="Calibri" panose="020F0502020204030204"/>
              <a:cs typeface="+mn-cs"/>
            </a:endParaRPr>
          </a:p>
        </p:txBody>
      </p:sp>
      <p:sp>
        <p:nvSpPr>
          <p:cNvPr id="38" name="文字方塊 37"/>
          <p:cNvSpPr txBox="1"/>
          <p:nvPr/>
        </p:nvSpPr>
        <p:spPr>
          <a:xfrm>
            <a:off x="64724" y="4550315"/>
            <a:ext cx="2643945" cy="617541"/>
          </a:xfrm>
          <a:prstGeom prst="rect">
            <a:avLst/>
          </a:prstGeom>
          <a:noFill/>
        </p:spPr>
        <p:txBody>
          <a:bodyPr wrap="square" rtlCol="0">
            <a:spAutoFit/>
          </a:bodyPr>
          <a:lstStyle/>
          <a:p>
            <a:pPr algn="l" defTabSz="650230" hangingPunct="1"/>
            <a:r>
              <a:rPr lang="en-US" altLang="zh-TW" sz="3413" kern="1200" dirty="0">
                <a:solidFill>
                  <a:prstClr val="black"/>
                </a:solidFill>
                <a:latin typeface="Calibri" panose="020F0502020204030204"/>
                <a:cs typeface="+mn-cs"/>
              </a:rPr>
              <a:t>100, 200 ……</a:t>
            </a:r>
            <a:endParaRPr lang="zh-TW" altLang="en-US" sz="3413" kern="1200" dirty="0">
              <a:solidFill>
                <a:prstClr val="black"/>
              </a:solidFill>
              <a:latin typeface="Calibri" panose="020F0502020204030204"/>
              <a:cs typeface="+mn-cs"/>
            </a:endParaRPr>
          </a:p>
        </p:txBody>
      </p:sp>
      <p:cxnSp>
        <p:nvCxnSpPr>
          <p:cNvPr id="40" name="直線單箭頭接點 39"/>
          <p:cNvCxnSpPr/>
          <p:nvPr/>
        </p:nvCxnSpPr>
        <p:spPr>
          <a:xfrm>
            <a:off x="1260661" y="8794045"/>
            <a:ext cx="545762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p:nvPr/>
        </p:nvCxnSpPr>
        <p:spPr>
          <a:xfrm flipV="1">
            <a:off x="2090274" y="5791632"/>
            <a:ext cx="0" cy="35352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3" name="Object 12"/>
          <p:cNvGraphicFramePr>
            <a:graphicFrameLocks noChangeAspect="1"/>
          </p:cNvGraphicFramePr>
          <p:nvPr>
            <p:extLst/>
          </p:nvPr>
        </p:nvGraphicFramePr>
        <p:xfrm>
          <a:off x="5907074" y="8720116"/>
          <a:ext cx="702170" cy="846667"/>
        </p:xfrm>
        <a:graphic>
          <a:graphicData uri="http://schemas.openxmlformats.org/presentationml/2006/ole">
            <mc:AlternateContent xmlns:mc="http://schemas.openxmlformats.org/markup-compatibility/2006">
              <mc:Choice xmlns:v="urn:schemas-microsoft-com:vml" Requires="v">
                <p:oleObj spid="_x0000_s78893" name="方程式" r:id="rId5" imgW="177480" imgH="215640" progId="Equation.3">
                  <p:embed/>
                </p:oleObj>
              </mc:Choice>
              <mc:Fallback>
                <p:oleObj name="方程式" r:id="rId5" imgW="177480" imgH="215640" progId="Equation.3">
                  <p:embed/>
                  <p:pic>
                    <p:nvPicPr>
                      <p:cNvPr id="43" name="Object 12"/>
                      <p:cNvPicPr>
                        <a:picLocks noChangeAspect="1" noChangeArrowheads="1"/>
                      </p:cNvPicPr>
                      <p:nvPr/>
                    </p:nvPicPr>
                    <p:blipFill>
                      <a:blip r:embed="rId6"/>
                      <a:srcRect/>
                      <a:stretch>
                        <a:fillRect/>
                      </a:stretch>
                    </p:blipFill>
                    <p:spPr bwMode="auto">
                      <a:xfrm>
                        <a:off x="5907074" y="8720116"/>
                        <a:ext cx="702170" cy="846667"/>
                      </a:xfrm>
                      <a:prstGeom prst="rect">
                        <a:avLst/>
                      </a:prstGeom>
                      <a:noFill/>
                      <a:extLst/>
                    </p:spPr>
                  </p:pic>
                </p:oleObj>
              </mc:Fallback>
            </mc:AlternateContent>
          </a:graphicData>
        </a:graphic>
      </p:graphicFrame>
      <p:graphicFrame>
        <p:nvGraphicFramePr>
          <p:cNvPr id="44" name="Object 12"/>
          <p:cNvGraphicFramePr>
            <a:graphicFrameLocks noChangeAspect="1"/>
          </p:cNvGraphicFramePr>
          <p:nvPr>
            <p:extLst/>
          </p:nvPr>
        </p:nvGraphicFramePr>
        <p:xfrm>
          <a:off x="1322215" y="5684525"/>
          <a:ext cx="749582" cy="846667"/>
        </p:xfrm>
        <a:graphic>
          <a:graphicData uri="http://schemas.openxmlformats.org/presentationml/2006/ole">
            <mc:AlternateContent xmlns:mc="http://schemas.openxmlformats.org/markup-compatibility/2006">
              <mc:Choice xmlns:v="urn:schemas-microsoft-com:vml" Requires="v">
                <p:oleObj spid="_x0000_s78894" name="方程式" r:id="rId17" imgW="190440" imgH="215640" progId="Equation.3">
                  <p:embed/>
                </p:oleObj>
              </mc:Choice>
              <mc:Fallback>
                <p:oleObj name="方程式" r:id="rId17" imgW="190440" imgH="215640" progId="Equation.3">
                  <p:embed/>
                  <p:pic>
                    <p:nvPicPr>
                      <p:cNvPr id="44" name="Object 12"/>
                      <p:cNvPicPr>
                        <a:picLocks noChangeAspect="1" noChangeArrowheads="1"/>
                      </p:cNvPicPr>
                      <p:nvPr/>
                    </p:nvPicPr>
                    <p:blipFill>
                      <a:blip r:embed="rId18"/>
                      <a:srcRect/>
                      <a:stretch>
                        <a:fillRect/>
                      </a:stretch>
                    </p:blipFill>
                    <p:spPr bwMode="auto">
                      <a:xfrm>
                        <a:off x="1322215" y="5684525"/>
                        <a:ext cx="749582" cy="846667"/>
                      </a:xfrm>
                      <a:prstGeom prst="rect">
                        <a:avLst/>
                      </a:prstGeom>
                      <a:noFill/>
                      <a:extLst/>
                    </p:spPr>
                  </p:pic>
                </p:oleObj>
              </mc:Fallback>
            </mc:AlternateContent>
          </a:graphicData>
        </a:graphic>
      </p:graphicFrame>
      <p:sp>
        <p:nvSpPr>
          <p:cNvPr id="46" name="文字方塊 45"/>
          <p:cNvSpPr txBox="1"/>
          <p:nvPr/>
        </p:nvSpPr>
        <p:spPr>
          <a:xfrm>
            <a:off x="2622374" y="5750991"/>
            <a:ext cx="2769253" cy="617541"/>
          </a:xfrm>
          <a:prstGeom prst="rect">
            <a:avLst/>
          </a:prstGeom>
          <a:noFill/>
        </p:spPr>
        <p:txBody>
          <a:bodyPr wrap="square" rtlCol="0">
            <a:spAutoFit/>
          </a:bodyPr>
          <a:lstStyle/>
          <a:p>
            <a:pPr defTabSz="650230" hangingPunct="1"/>
            <a:r>
              <a:rPr lang="en-US" altLang="zh-TW" sz="3413" kern="1200" dirty="0">
                <a:solidFill>
                  <a:prstClr val="black"/>
                </a:solidFill>
                <a:latin typeface="Calibri" panose="020F0502020204030204"/>
                <a:cs typeface="+mn-cs"/>
              </a:rPr>
              <a:t>Loss L</a:t>
            </a:r>
            <a:endParaRPr lang="zh-TW" altLang="en-US" sz="3413" kern="1200" dirty="0">
              <a:solidFill>
                <a:prstClr val="black"/>
              </a:solidFill>
              <a:latin typeface="Calibri" panose="020F0502020204030204"/>
              <a:cs typeface="+mn-cs"/>
            </a:endParaRPr>
          </a:p>
        </p:txBody>
      </p:sp>
      <p:sp>
        <p:nvSpPr>
          <p:cNvPr id="47" name="橢圓 46"/>
          <p:cNvSpPr/>
          <p:nvPr/>
        </p:nvSpPr>
        <p:spPr>
          <a:xfrm>
            <a:off x="2418277" y="6983189"/>
            <a:ext cx="3139985" cy="1004429"/>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48" name="橢圓 47"/>
          <p:cNvSpPr/>
          <p:nvPr/>
        </p:nvSpPr>
        <p:spPr>
          <a:xfrm>
            <a:off x="1637932" y="6789866"/>
            <a:ext cx="4691490" cy="1415576"/>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49" name="橢圓 48"/>
          <p:cNvSpPr/>
          <p:nvPr/>
        </p:nvSpPr>
        <p:spPr>
          <a:xfrm>
            <a:off x="1110788" y="6612152"/>
            <a:ext cx="5607499" cy="1744779"/>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grpSp>
        <p:nvGrpSpPr>
          <p:cNvPr id="78" name="群組 77"/>
          <p:cNvGrpSpPr/>
          <p:nvPr/>
        </p:nvGrpSpPr>
        <p:grpSpPr>
          <a:xfrm>
            <a:off x="8577318" y="2201198"/>
            <a:ext cx="4030909" cy="3038921"/>
            <a:chOff x="2953164" y="4040259"/>
            <a:chExt cx="2834233" cy="2136741"/>
          </a:xfrm>
        </p:grpSpPr>
        <p:sp>
          <p:nvSpPr>
            <p:cNvPr id="79" name="矩形 78"/>
            <p:cNvSpPr/>
            <p:nvPr/>
          </p:nvSpPr>
          <p:spPr>
            <a:xfrm>
              <a:off x="2961737" y="4391890"/>
              <a:ext cx="538582" cy="467726"/>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80" name="矩形 79"/>
            <p:cNvSpPr/>
            <p:nvPr/>
          </p:nvSpPr>
          <p:spPr>
            <a:xfrm>
              <a:off x="2953164" y="5685336"/>
              <a:ext cx="538582" cy="467726"/>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81" name="矩形 80"/>
            <p:cNvSpPr/>
            <p:nvPr/>
          </p:nvSpPr>
          <p:spPr>
            <a:xfrm>
              <a:off x="4593227" y="5691018"/>
              <a:ext cx="538582" cy="467726"/>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cxnSp>
          <p:nvCxnSpPr>
            <p:cNvPr id="82" name="直線單箭頭接點 81"/>
            <p:cNvCxnSpPr>
              <a:endCxn id="93" idx="1"/>
            </p:cNvCxnSpPr>
            <p:nvPr/>
          </p:nvCxnSpPr>
          <p:spPr>
            <a:xfrm flipV="1">
              <a:off x="3473662" y="4655201"/>
              <a:ext cx="1142392" cy="12526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83" name="Object 12"/>
            <p:cNvGraphicFramePr>
              <a:graphicFrameLocks noChangeAspect="1"/>
            </p:cNvGraphicFramePr>
            <p:nvPr>
              <p:extLst/>
            </p:nvPr>
          </p:nvGraphicFramePr>
          <p:xfrm>
            <a:off x="5400047" y="4407766"/>
            <a:ext cx="387350" cy="455612"/>
          </p:xfrm>
          <a:graphic>
            <a:graphicData uri="http://schemas.openxmlformats.org/presentationml/2006/ole">
              <mc:AlternateContent xmlns:mc="http://schemas.openxmlformats.org/markup-compatibility/2006">
                <mc:Choice xmlns:v="urn:schemas-microsoft-com:vml" Requires="v">
                  <p:oleObj spid="_x0000_s78895" name="方程式" r:id="rId19" imgW="139680" imgH="164880" progId="Equation.3">
                    <p:embed/>
                  </p:oleObj>
                </mc:Choice>
                <mc:Fallback>
                  <p:oleObj name="方程式" r:id="rId19" imgW="139680" imgH="164880" progId="Equation.3">
                    <p:embed/>
                    <p:pic>
                      <p:nvPicPr>
                        <p:cNvPr id="83" name="Object 12"/>
                        <p:cNvPicPr>
                          <a:picLocks noChangeAspect="1" noChangeArrowheads="1"/>
                        </p:cNvPicPr>
                        <p:nvPr/>
                      </p:nvPicPr>
                      <p:blipFill>
                        <a:blip r:embed="rId20"/>
                        <a:srcRect/>
                        <a:stretch>
                          <a:fillRect/>
                        </a:stretch>
                      </p:blipFill>
                      <p:spPr bwMode="auto">
                        <a:xfrm>
                          <a:off x="5400047" y="4407766"/>
                          <a:ext cx="387350" cy="455612"/>
                        </a:xfrm>
                        <a:prstGeom prst="rect">
                          <a:avLst/>
                        </a:prstGeom>
                        <a:noFill/>
                        <a:extLst/>
                      </p:spPr>
                    </p:pic>
                  </p:oleObj>
                </mc:Fallback>
              </mc:AlternateContent>
            </a:graphicData>
          </a:graphic>
        </p:graphicFrame>
        <p:graphicFrame>
          <p:nvGraphicFramePr>
            <p:cNvPr id="84" name="Object 12"/>
            <p:cNvGraphicFramePr>
              <a:graphicFrameLocks noChangeAspect="1"/>
            </p:cNvGraphicFramePr>
            <p:nvPr>
              <p:extLst/>
            </p:nvPr>
          </p:nvGraphicFramePr>
          <p:xfrm>
            <a:off x="3678951" y="4040259"/>
            <a:ext cx="493713" cy="595313"/>
          </p:xfrm>
          <a:graphic>
            <a:graphicData uri="http://schemas.openxmlformats.org/presentationml/2006/ole">
              <mc:AlternateContent xmlns:mc="http://schemas.openxmlformats.org/markup-compatibility/2006">
                <mc:Choice xmlns:v="urn:schemas-microsoft-com:vml" Requires="v">
                  <p:oleObj spid="_x0000_s78896" name="方程式" r:id="rId5" imgW="177480" imgH="215640" progId="Equation.3">
                    <p:embed/>
                  </p:oleObj>
                </mc:Choice>
                <mc:Fallback>
                  <p:oleObj name="方程式" r:id="rId5" imgW="177480" imgH="215640" progId="Equation.3">
                    <p:embed/>
                    <p:pic>
                      <p:nvPicPr>
                        <p:cNvPr id="84" name="Object 12"/>
                        <p:cNvPicPr>
                          <a:picLocks noChangeAspect="1" noChangeArrowheads="1"/>
                        </p:cNvPicPr>
                        <p:nvPr/>
                      </p:nvPicPr>
                      <p:blipFill>
                        <a:blip r:embed="rId6"/>
                        <a:srcRect/>
                        <a:stretch>
                          <a:fillRect/>
                        </a:stretch>
                      </p:blipFill>
                      <p:spPr bwMode="auto">
                        <a:xfrm>
                          <a:off x="3678951" y="4040259"/>
                          <a:ext cx="493713" cy="595313"/>
                        </a:xfrm>
                        <a:prstGeom prst="rect">
                          <a:avLst/>
                        </a:prstGeom>
                        <a:noFill/>
                        <a:extLst/>
                      </p:spPr>
                    </p:pic>
                  </p:oleObj>
                </mc:Fallback>
              </mc:AlternateContent>
            </a:graphicData>
          </a:graphic>
        </p:graphicFrame>
        <p:graphicFrame>
          <p:nvGraphicFramePr>
            <p:cNvPr id="85" name="Object 12"/>
            <p:cNvGraphicFramePr>
              <a:graphicFrameLocks noChangeAspect="1"/>
            </p:cNvGraphicFramePr>
            <p:nvPr>
              <p:extLst/>
            </p:nvPr>
          </p:nvGraphicFramePr>
          <p:xfrm>
            <a:off x="3693434" y="4688760"/>
            <a:ext cx="527050" cy="595313"/>
          </p:xfrm>
          <a:graphic>
            <a:graphicData uri="http://schemas.openxmlformats.org/presentationml/2006/ole">
              <mc:AlternateContent xmlns:mc="http://schemas.openxmlformats.org/markup-compatibility/2006">
                <mc:Choice xmlns:v="urn:schemas-microsoft-com:vml" Requires="v">
                  <p:oleObj spid="_x0000_s78897" name="方程式" r:id="rId21" imgW="190440" imgH="215640" progId="Equation.3">
                    <p:embed/>
                  </p:oleObj>
                </mc:Choice>
                <mc:Fallback>
                  <p:oleObj name="方程式" r:id="rId21" imgW="190440" imgH="215640" progId="Equation.3">
                    <p:embed/>
                    <p:pic>
                      <p:nvPicPr>
                        <p:cNvPr id="85" name="Object 12"/>
                        <p:cNvPicPr>
                          <a:picLocks noChangeAspect="1" noChangeArrowheads="1"/>
                        </p:cNvPicPr>
                        <p:nvPr/>
                      </p:nvPicPr>
                      <p:blipFill>
                        <a:blip r:embed="rId22"/>
                        <a:srcRect/>
                        <a:stretch>
                          <a:fillRect/>
                        </a:stretch>
                      </p:blipFill>
                      <p:spPr bwMode="auto">
                        <a:xfrm>
                          <a:off x="3693434" y="4688760"/>
                          <a:ext cx="527050" cy="595313"/>
                        </a:xfrm>
                        <a:prstGeom prst="rect">
                          <a:avLst/>
                        </a:prstGeom>
                        <a:noFill/>
                        <a:extLst/>
                      </p:spPr>
                    </p:pic>
                  </p:oleObj>
                </mc:Fallback>
              </mc:AlternateContent>
            </a:graphicData>
          </a:graphic>
        </p:graphicFrame>
        <p:cxnSp>
          <p:nvCxnSpPr>
            <p:cNvPr id="86" name="直線單箭頭接點 85"/>
            <p:cNvCxnSpPr/>
            <p:nvPr/>
          </p:nvCxnSpPr>
          <p:spPr>
            <a:xfrm flipV="1">
              <a:off x="4957568" y="4624600"/>
              <a:ext cx="48238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a:stCxn id="79" idx="3"/>
              <a:endCxn id="93" idx="1"/>
            </p:cNvCxnSpPr>
            <p:nvPr/>
          </p:nvCxnSpPr>
          <p:spPr>
            <a:xfrm>
              <a:off x="3500319" y="4625753"/>
              <a:ext cx="111573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88" name="Object 12"/>
            <p:cNvGraphicFramePr>
              <a:graphicFrameLocks noChangeAspect="1"/>
            </p:cNvGraphicFramePr>
            <p:nvPr>
              <p:extLst/>
            </p:nvPr>
          </p:nvGraphicFramePr>
          <p:xfrm>
            <a:off x="3012231" y="4259000"/>
            <a:ext cx="495300" cy="630238"/>
          </p:xfrm>
          <a:graphic>
            <a:graphicData uri="http://schemas.openxmlformats.org/presentationml/2006/ole">
              <mc:AlternateContent xmlns:mc="http://schemas.openxmlformats.org/markup-compatibility/2006">
                <mc:Choice xmlns:v="urn:schemas-microsoft-com:vml" Requires="v">
                  <p:oleObj spid="_x0000_s78898" name="方程式" r:id="rId23" imgW="177480" imgH="228600" progId="Equation.3">
                    <p:embed/>
                  </p:oleObj>
                </mc:Choice>
                <mc:Fallback>
                  <p:oleObj name="方程式" r:id="rId23" imgW="177480" imgH="228600" progId="Equation.3">
                    <p:embed/>
                    <p:pic>
                      <p:nvPicPr>
                        <p:cNvPr id="88" name="Object 12"/>
                        <p:cNvPicPr>
                          <a:picLocks noChangeAspect="1" noChangeArrowheads="1"/>
                        </p:cNvPicPr>
                        <p:nvPr/>
                      </p:nvPicPr>
                      <p:blipFill>
                        <a:blip r:embed="rId24"/>
                        <a:srcRect/>
                        <a:stretch>
                          <a:fillRect/>
                        </a:stretch>
                      </p:blipFill>
                      <p:spPr bwMode="auto">
                        <a:xfrm>
                          <a:off x="3012231" y="4259000"/>
                          <a:ext cx="495300" cy="630238"/>
                        </a:xfrm>
                        <a:prstGeom prst="rect">
                          <a:avLst/>
                        </a:prstGeom>
                        <a:noFill/>
                        <a:extLst/>
                      </p:spPr>
                    </p:pic>
                  </p:oleObj>
                </mc:Fallback>
              </mc:AlternateContent>
            </a:graphicData>
          </a:graphic>
        </p:graphicFrame>
        <p:graphicFrame>
          <p:nvGraphicFramePr>
            <p:cNvPr id="89" name="Object 12"/>
            <p:cNvGraphicFramePr>
              <a:graphicFrameLocks noChangeAspect="1"/>
            </p:cNvGraphicFramePr>
            <p:nvPr>
              <p:extLst/>
            </p:nvPr>
          </p:nvGraphicFramePr>
          <p:xfrm>
            <a:off x="2976775" y="5546763"/>
            <a:ext cx="496887" cy="630237"/>
          </p:xfrm>
          <a:graphic>
            <a:graphicData uri="http://schemas.openxmlformats.org/presentationml/2006/ole">
              <mc:AlternateContent xmlns:mc="http://schemas.openxmlformats.org/markup-compatibility/2006">
                <mc:Choice xmlns:v="urn:schemas-microsoft-com:vml" Requires="v">
                  <p:oleObj spid="_x0000_s78899" name="方程式" r:id="rId25" imgW="177480" imgH="228600" progId="Equation.3">
                    <p:embed/>
                  </p:oleObj>
                </mc:Choice>
                <mc:Fallback>
                  <p:oleObj name="方程式" r:id="rId25" imgW="177480" imgH="228600" progId="Equation.3">
                    <p:embed/>
                    <p:pic>
                      <p:nvPicPr>
                        <p:cNvPr id="89" name="Object 12"/>
                        <p:cNvPicPr>
                          <a:picLocks noChangeAspect="1" noChangeArrowheads="1"/>
                        </p:cNvPicPr>
                        <p:nvPr/>
                      </p:nvPicPr>
                      <p:blipFill>
                        <a:blip r:embed="rId26"/>
                        <a:srcRect/>
                        <a:stretch>
                          <a:fillRect/>
                        </a:stretch>
                      </p:blipFill>
                      <p:spPr bwMode="auto">
                        <a:xfrm>
                          <a:off x="2976775" y="5546763"/>
                          <a:ext cx="496887" cy="630237"/>
                        </a:xfrm>
                        <a:prstGeom prst="rect">
                          <a:avLst/>
                        </a:prstGeom>
                        <a:noFill/>
                        <a:extLst/>
                      </p:spPr>
                    </p:pic>
                  </p:oleObj>
                </mc:Fallback>
              </mc:AlternateContent>
            </a:graphicData>
          </a:graphic>
        </p:graphicFrame>
        <p:grpSp>
          <p:nvGrpSpPr>
            <p:cNvPr id="90" name="群組 89"/>
            <p:cNvGrpSpPr/>
            <p:nvPr/>
          </p:nvGrpSpPr>
          <p:grpSpPr>
            <a:xfrm>
              <a:off x="4616054" y="4395041"/>
              <a:ext cx="520319" cy="520319"/>
              <a:chOff x="3342651" y="3507082"/>
              <a:chExt cx="520319" cy="520319"/>
            </a:xfrm>
          </p:grpSpPr>
          <p:sp>
            <p:nvSpPr>
              <p:cNvPr id="93" name="矩形 92"/>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graphicFrame>
            <p:nvGraphicFramePr>
              <p:cNvPr id="94"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78900" name="方程式" r:id="rId27" imgW="139680" imgH="139680" progId="Equation.3">
                      <p:embed/>
                    </p:oleObj>
                  </mc:Choice>
                  <mc:Fallback>
                    <p:oleObj name="方程式" r:id="rId27" imgW="139680" imgH="139680" progId="Equation.3">
                      <p:embed/>
                      <p:pic>
                        <p:nvPicPr>
                          <p:cNvPr id="94" name="Object 12"/>
                          <p:cNvPicPr>
                            <a:picLocks noChangeAspect="1" noChangeArrowheads="1"/>
                          </p:cNvPicPr>
                          <p:nvPr/>
                        </p:nvPicPr>
                        <p:blipFill>
                          <a:blip r:embed="rId28"/>
                          <a:srcRect/>
                          <a:stretch>
                            <a:fillRect/>
                          </a:stretch>
                        </p:blipFill>
                        <p:spPr bwMode="auto">
                          <a:xfrm>
                            <a:off x="3435128" y="3545009"/>
                            <a:ext cx="385763" cy="387350"/>
                          </a:xfrm>
                          <a:prstGeom prst="rect">
                            <a:avLst/>
                          </a:prstGeom>
                          <a:noFill/>
                          <a:extLst/>
                        </p:spPr>
                      </p:pic>
                    </p:oleObj>
                  </mc:Fallback>
                </mc:AlternateContent>
              </a:graphicData>
            </a:graphic>
          </p:graphicFrame>
        </p:grpSp>
        <p:graphicFrame>
          <p:nvGraphicFramePr>
            <p:cNvPr id="91" name="Object 12"/>
            <p:cNvGraphicFramePr>
              <a:graphicFrameLocks noChangeAspect="1"/>
            </p:cNvGraphicFramePr>
            <p:nvPr>
              <p:extLst/>
            </p:nvPr>
          </p:nvGraphicFramePr>
          <p:xfrm>
            <a:off x="4708531" y="5663406"/>
            <a:ext cx="354012" cy="488950"/>
          </p:xfrm>
          <a:graphic>
            <a:graphicData uri="http://schemas.openxmlformats.org/presentationml/2006/ole">
              <mc:AlternateContent xmlns:mc="http://schemas.openxmlformats.org/markup-compatibility/2006">
                <mc:Choice xmlns:v="urn:schemas-microsoft-com:vml" Requires="v">
                  <p:oleObj spid="_x0000_s78901" name="方程式" r:id="rId15" imgW="126720" imgH="177480" progId="Equation.3">
                    <p:embed/>
                  </p:oleObj>
                </mc:Choice>
                <mc:Fallback>
                  <p:oleObj name="方程式" r:id="rId15" imgW="126720" imgH="177480" progId="Equation.3">
                    <p:embed/>
                    <p:pic>
                      <p:nvPicPr>
                        <p:cNvPr id="91" name="Object 12"/>
                        <p:cNvPicPr>
                          <a:picLocks noChangeAspect="1" noChangeArrowheads="1"/>
                        </p:cNvPicPr>
                        <p:nvPr/>
                      </p:nvPicPr>
                      <p:blipFill>
                        <a:blip r:embed="rId16"/>
                        <a:srcRect/>
                        <a:stretch>
                          <a:fillRect/>
                        </a:stretch>
                      </p:blipFill>
                      <p:spPr bwMode="auto">
                        <a:xfrm>
                          <a:off x="4708531" y="5663406"/>
                          <a:ext cx="354012" cy="488950"/>
                        </a:xfrm>
                        <a:prstGeom prst="rect">
                          <a:avLst/>
                        </a:prstGeom>
                        <a:noFill/>
                        <a:extLst/>
                      </p:spPr>
                    </p:pic>
                  </p:oleObj>
                </mc:Fallback>
              </mc:AlternateContent>
            </a:graphicData>
          </a:graphic>
        </p:graphicFrame>
        <p:cxnSp>
          <p:nvCxnSpPr>
            <p:cNvPr id="92" name="直線單箭頭接點 91"/>
            <p:cNvCxnSpPr/>
            <p:nvPr/>
          </p:nvCxnSpPr>
          <p:spPr>
            <a:xfrm flipV="1">
              <a:off x="4867261" y="4925804"/>
              <a:ext cx="0" cy="7547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5" name="文字方塊 94"/>
          <p:cNvSpPr txBox="1"/>
          <p:nvPr/>
        </p:nvSpPr>
        <p:spPr>
          <a:xfrm>
            <a:off x="6908717" y="2670852"/>
            <a:ext cx="1899354" cy="617541"/>
          </a:xfrm>
          <a:prstGeom prst="rect">
            <a:avLst/>
          </a:prstGeom>
          <a:noFill/>
        </p:spPr>
        <p:txBody>
          <a:bodyPr wrap="square" rtlCol="0">
            <a:spAutoFit/>
          </a:bodyPr>
          <a:lstStyle/>
          <a:p>
            <a:pPr algn="l" defTabSz="650230" hangingPunct="1"/>
            <a:r>
              <a:rPr lang="en-US" altLang="zh-TW" sz="3413" kern="1200" dirty="0">
                <a:solidFill>
                  <a:prstClr val="black"/>
                </a:solidFill>
                <a:latin typeface="Calibri" panose="020F0502020204030204"/>
                <a:cs typeface="+mn-cs"/>
              </a:rPr>
              <a:t>1, 2 ……</a:t>
            </a:r>
            <a:endParaRPr lang="zh-TW" altLang="en-US" sz="3413" kern="1200" dirty="0">
              <a:solidFill>
                <a:prstClr val="black"/>
              </a:solidFill>
              <a:latin typeface="Calibri" panose="020F0502020204030204"/>
              <a:cs typeface="+mn-cs"/>
            </a:endParaRPr>
          </a:p>
        </p:txBody>
      </p:sp>
      <p:cxnSp>
        <p:nvCxnSpPr>
          <p:cNvPr id="97" name="直線單箭頭接點 96"/>
          <p:cNvCxnSpPr/>
          <p:nvPr/>
        </p:nvCxnSpPr>
        <p:spPr>
          <a:xfrm>
            <a:off x="7227798" y="8753404"/>
            <a:ext cx="545762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p:cNvCxnSpPr/>
          <p:nvPr/>
        </p:nvCxnSpPr>
        <p:spPr>
          <a:xfrm flipV="1">
            <a:off x="8057411" y="5750990"/>
            <a:ext cx="0" cy="35352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99" name="Object 12"/>
          <p:cNvGraphicFramePr>
            <a:graphicFrameLocks noChangeAspect="1"/>
          </p:cNvGraphicFramePr>
          <p:nvPr>
            <p:extLst/>
          </p:nvPr>
        </p:nvGraphicFramePr>
        <p:xfrm>
          <a:off x="11874211" y="8679475"/>
          <a:ext cx="702170" cy="846667"/>
        </p:xfrm>
        <a:graphic>
          <a:graphicData uri="http://schemas.openxmlformats.org/presentationml/2006/ole">
            <mc:AlternateContent xmlns:mc="http://schemas.openxmlformats.org/markup-compatibility/2006">
              <mc:Choice xmlns:v="urn:schemas-microsoft-com:vml" Requires="v">
                <p:oleObj spid="_x0000_s78902" name="方程式" r:id="rId5" imgW="177480" imgH="215640" progId="Equation.3">
                  <p:embed/>
                </p:oleObj>
              </mc:Choice>
              <mc:Fallback>
                <p:oleObj name="方程式" r:id="rId5" imgW="177480" imgH="215640" progId="Equation.3">
                  <p:embed/>
                  <p:pic>
                    <p:nvPicPr>
                      <p:cNvPr id="99" name="Object 12"/>
                      <p:cNvPicPr>
                        <a:picLocks noChangeAspect="1" noChangeArrowheads="1"/>
                      </p:cNvPicPr>
                      <p:nvPr/>
                    </p:nvPicPr>
                    <p:blipFill>
                      <a:blip r:embed="rId6"/>
                      <a:srcRect/>
                      <a:stretch>
                        <a:fillRect/>
                      </a:stretch>
                    </p:blipFill>
                    <p:spPr bwMode="auto">
                      <a:xfrm>
                        <a:off x="11874211" y="8679475"/>
                        <a:ext cx="702170" cy="846667"/>
                      </a:xfrm>
                      <a:prstGeom prst="rect">
                        <a:avLst/>
                      </a:prstGeom>
                      <a:noFill/>
                      <a:extLst/>
                    </p:spPr>
                  </p:pic>
                </p:oleObj>
              </mc:Fallback>
            </mc:AlternateContent>
          </a:graphicData>
        </a:graphic>
      </p:graphicFrame>
      <p:graphicFrame>
        <p:nvGraphicFramePr>
          <p:cNvPr id="100" name="Object 12"/>
          <p:cNvGraphicFramePr>
            <a:graphicFrameLocks noChangeAspect="1"/>
          </p:cNvGraphicFramePr>
          <p:nvPr>
            <p:extLst/>
          </p:nvPr>
        </p:nvGraphicFramePr>
        <p:xfrm>
          <a:off x="7289351" y="5643884"/>
          <a:ext cx="749582" cy="846667"/>
        </p:xfrm>
        <a:graphic>
          <a:graphicData uri="http://schemas.openxmlformats.org/presentationml/2006/ole">
            <mc:AlternateContent xmlns:mc="http://schemas.openxmlformats.org/markup-compatibility/2006">
              <mc:Choice xmlns:v="urn:schemas-microsoft-com:vml" Requires="v">
                <p:oleObj spid="_x0000_s78903" name="方程式" r:id="rId29" imgW="190440" imgH="215640" progId="Equation.3">
                  <p:embed/>
                </p:oleObj>
              </mc:Choice>
              <mc:Fallback>
                <p:oleObj name="方程式" r:id="rId29" imgW="190440" imgH="215640" progId="Equation.3">
                  <p:embed/>
                  <p:pic>
                    <p:nvPicPr>
                      <p:cNvPr id="100" name="Object 12"/>
                      <p:cNvPicPr>
                        <a:picLocks noChangeAspect="1" noChangeArrowheads="1"/>
                      </p:cNvPicPr>
                      <p:nvPr/>
                    </p:nvPicPr>
                    <p:blipFill>
                      <a:blip r:embed="rId18"/>
                      <a:srcRect/>
                      <a:stretch>
                        <a:fillRect/>
                      </a:stretch>
                    </p:blipFill>
                    <p:spPr bwMode="auto">
                      <a:xfrm>
                        <a:off x="7289351" y="5643884"/>
                        <a:ext cx="749582" cy="846667"/>
                      </a:xfrm>
                      <a:prstGeom prst="rect">
                        <a:avLst/>
                      </a:prstGeom>
                      <a:noFill/>
                      <a:extLst/>
                    </p:spPr>
                  </p:pic>
                </p:oleObj>
              </mc:Fallback>
            </mc:AlternateContent>
          </a:graphicData>
        </a:graphic>
      </p:graphicFrame>
      <p:sp>
        <p:nvSpPr>
          <p:cNvPr id="101" name="文字方塊 100"/>
          <p:cNvSpPr txBox="1"/>
          <p:nvPr/>
        </p:nvSpPr>
        <p:spPr>
          <a:xfrm>
            <a:off x="8699974" y="5755519"/>
            <a:ext cx="2769253" cy="617541"/>
          </a:xfrm>
          <a:prstGeom prst="rect">
            <a:avLst/>
          </a:prstGeom>
          <a:noFill/>
        </p:spPr>
        <p:txBody>
          <a:bodyPr wrap="square" rtlCol="0">
            <a:spAutoFit/>
          </a:bodyPr>
          <a:lstStyle/>
          <a:p>
            <a:pPr defTabSz="650230" hangingPunct="1"/>
            <a:r>
              <a:rPr lang="en-US" altLang="zh-TW" sz="3413" kern="1200" dirty="0">
                <a:solidFill>
                  <a:prstClr val="black"/>
                </a:solidFill>
                <a:latin typeface="Calibri" panose="020F0502020204030204"/>
                <a:cs typeface="+mn-cs"/>
              </a:rPr>
              <a:t>Loss L</a:t>
            </a:r>
            <a:endParaRPr lang="zh-TW" altLang="en-US" sz="3413" kern="1200" dirty="0">
              <a:solidFill>
                <a:prstClr val="black"/>
              </a:solidFill>
              <a:latin typeface="Calibri" panose="020F0502020204030204"/>
              <a:cs typeface="+mn-cs"/>
            </a:endParaRPr>
          </a:p>
        </p:txBody>
      </p:sp>
      <p:sp>
        <p:nvSpPr>
          <p:cNvPr id="105" name="文字方塊 104"/>
          <p:cNvSpPr txBox="1"/>
          <p:nvPr/>
        </p:nvSpPr>
        <p:spPr>
          <a:xfrm>
            <a:off x="6952837" y="4487605"/>
            <a:ext cx="1899354" cy="617541"/>
          </a:xfrm>
          <a:prstGeom prst="rect">
            <a:avLst/>
          </a:prstGeom>
          <a:noFill/>
        </p:spPr>
        <p:txBody>
          <a:bodyPr wrap="square" rtlCol="0">
            <a:spAutoFit/>
          </a:bodyPr>
          <a:lstStyle/>
          <a:p>
            <a:pPr algn="l" defTabSz="650230" hangingPunct="1"/>
            <a:r>
              <a:rPr lang="en-US" altLang="zh-TW" sz="3413" kern="1200" dirty="0">
                <a:solidFill>
                  <a:prstClr val="black"/>
                </a:solidFill>
                <a:latin typeface="Calibri" panose="020F0502020204030204"/>
                <a:cs typeface="+mn-cs"/>
              </a:rPr>
              <a:t>1, 2 ……</a:t>
            </a:r>
            <a:endParaRPr lang="zh-TW" altLang="en-US" sz="3413" kern="1200" dirty="0">
              <a:solidFill>
                <a:prstClr val="black"/>
              </a:solidFill>
              <a:latin typeface="Calibri" panose="020F0502020204030204"/>
              <a:cs typeface="+mn-cs"/>
            </a:endParaRPr>
          </a:p>
        </p:txBody>
      </p:sp>
      <p:sp>
        <p:nvSpPr>
          <p:cNvPr id="106" name="橢圓 105"/>
          <p:cNvSpPr/>
          <p:nvPr/>
        </p:nvSpPr>
        <p:spPr>
          <a:xfrm>
            <a:off x="629921" y="6442502"/>
            <a:ext cx="6597877" cy="2064720"/>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108" name="橢圓 107"/>
          <p:cNvSpPr/>
          <p:nvPr/>
        </p:nvSpPr>
        <p:spPr>
          <a:xfrm>
            <a:off x="9732780" y="7438808"/>
            <a:ext cx="794337" cy="794337"/>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109" name="橢圓 108"/>
          <p:cNvSpPr/>
          <p:nvPr/>
        </p:nvSpPr>
        <p:spPr>
          <a:xfrm>
            <a:off x="9342013" y="7069300"/>
            <a:ext cx="1575871" cy="1481684"/>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110" name="橢圓 109"/>
          <p:cNvSpPr/>
          <p:nvPr/>
        </p:nvSpPr>
        <p:spPr>
          <a:xfrm>
            <a:off x="8830271" y="6687316"/>
            <a:ext cx="2678564" cy="2303795"/>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111" name="橢圓 110"/>
          <p:cNvSpPr/>
          <p:nvPr/>
        </p:nvSpPr>
        <p:spPr>
          <a:xfrm>
            <a:off x="8366032" y="6400281"/>
            <a:ext cx="3617222" cy="2926599"/>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cxnSp>
        <p:nvCxnSpPr>
          <p:cNvPr id="113" name="直線單箭頭接點 112"/>
          <p:cNvCxnSpPr/>
          <p:nvPr/>
        </p:nvCxnSpPr>
        <p:spPr>
          <a:xfrm flipH="1" flipV="1">
            <a:off x="10937200" y="8550614"/>
            <a:ext cx="594564" cy="6362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114"/>
          <p:cNvCxnSpPr/>
          <p:nvPr/>
        </p:nvCxnSpPr>
        <p:spPr>
          <a:xfrm flipH="1" flipV="1">
            <a:off x="10528252" y="8164131"/>
            <a:ext cx="373062" cy="36820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單箭頭接點 116"/>
          <p:cNvCxnSpPr/>
          <p:nvPr/>
        </p:nvCxnSpPr>
        <p:spPr>
          <a:xfrm flipH="1" flipV="1">
            <a:off x="10237794" y="7888629"/>
            <a:ext cx="289323" cy="28555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p:cNvCxnSpPr/>
          <p:nvPr/>
        </p:nvCxnSpPr>
        <p:spPr>
          <a:xfrm flipV="1">
            <a:off x="8348958" y="8256823"/>
            <a:ext cx="709419" cy="37043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p:cNvCxnSpPr/>
          <p:nvPr/>
        </p:nvCxnSpPr>
        <p:spPr>
          <a:xfrm flipV="1">
            <a:off x="9048878" y="8080853"/>
            <a:ext cx="408274" cy="19815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p:cNvCxnSpPr/>
          <p:nvPr/>
        </p:nvCxnSpPr>
        <p:spPr>
          <a:xfrm flipV="1">
            <a:off x="9465792" y="7881591"/>
            <a:ext cx="441040" cy="20571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單箭頭接點 126"/>
          <p:cNvCxnSpPr/>
          <p:nvPr/>
        </p:nvCxnSpPr>
        <p:spPr>
          <a:xfrm flipH="1" flipV="1">
            <a:off x="5215468" y="7984447"/>
            <a:ext cx="240934" cy="6073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130"/>
          <p:cNvCxnSpPr/>
          <p:nvPr/>
        </p:nvCxnSpPr>
        <p:spPr>
          <a:xfrm flipH="1" flipV="1">
            <a:off x="4975180" y="7537354"/>
            <a:ext cx="251991" cy="4722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線單箭頭接點 132"/>
          <p:cNvCxnSpPr/>
          <p:nvPr/>
        </p:nvCxnSpPr>
        <p:spPr>
          <a:xfrm flipH="1" flipV="1">
            <a:off x="4745949" y="7438808"/>
            <a:ext cx="293673" cy="1564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線單箭頭接點 135"/>
          <p:cNvCxnSpPr/>
          <p:nvPr/>
        </p:nvCxnSpPr>
        <p:spPr>
          <a:xfrm flipH="1">
            <a:off x="4442190" y="7467662"/>
            <a:ext cx="284831" cy="324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線單箭頭接點 138"/>
          <p:cNvCxnSpPr/>
          <p:nvPr/>
        </p:nvCxnSpPr>
        <p:spPr>
          <a:xfrm flipH="1">
            <a:off x="4169007" y="7494409"/>
            <a:ext cx="284831" cy="324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0" name="文字方塊 69"/>
              <p:cNvSpPr txBox="1"/>
              <p:nvPr/>
            </p:nvSpPr>
            <p:spPr>
              <a:xfrm>
                <a:off x="7728602" y="1041789"/>
                <a:ext cx="4075539" cy="525208"/>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r>
                        <a:rPr lang="en-US" altLang="zh-TW" sz="3413" i="1" kern="1200">
                          <a:solidFill>
                            <a:prstClr val="black"/>
                          </a:solidFill>
                          <a:latin typeface="Cambria Math" panose="02040503050406030204" pitchFamily="18" charset="0"/>
                          <a:cs typeface="+mn-cs"/>
                        </a:rPr>
                        <m:t>𝑦</m:t>
                      </m:r>
                      <m:r>
                        <a:rPr lang="en-US" altLang="zh-TW" sz="3413" i="1" kern="1200">
                          <a:solidFill>
                            <a:prstClr val="black"/>
                          </a:solidFill>
                          <a:latin typeface="Cambria Math" panose="02040503050406030204" pitchFamily="18" charset="0"/>
                          <a:cs typeface="+mn-cs"/>
                        </a:rPr>
                        <m:t>=</m:t>
                      </m:r>
                      <m:r>
                        <a:rPr lang="en-US" altLang="zh-TW" sz="3413" i="1" kern="1200">
                          <a:solidFill>
                            <a:prstClr val="black"/>
                          </a:solidFill>
                          <a:latin typeface="Cambria Math" panose="02040503050406030204" pitchFamily="18" charset="0"/>
                          <a:cs typeface="+mn-cs"/>
                        </a:rPr>
                        <m:t>𝑏</m:t>
                      </m:r>
                      <m:r>
                        <a:rPr lang="en-US" altLang="zh-TW" sz="3413" i="1" kern="1200">
                          <a:solidFill>
                            <a:prstClr val="black"/>
                          </a:solidFill>
                          <a:latin typeface="Cambria Math" panose="02040503050406030204" pitchFamily="18" charset="0"/>
                          <a:cs typeface="+mn-cs"/>
                        </a:rPr>
                        <m:t>+</m:t>
                      </m:r>
                      <m:sSub>
                        <m:sSubPr>
                          <m:ctrlPr>
                            <a:rPr lang="en-US" altLang="zh-TW" sz="3413" i="1" kern="1200">
                              <a:solidFill>
                                <a:prstClr val="black"/>
                              </a:solidFill>
                              <a:latin typeface="Cambria Math" panose="02040503050406030204" pitchFamily="18" charset="0"/>
                              <a:cs typeface="+mn-cs"/>
                            </a:rPr>
                          </m:ctrlPr>
                        </m:sSubPr>
                        <m:e>
                          <m:r>
                            <a:rPr lang="en-US" altLang="zh-TW" sz="3413" i="1" kern="1200">
                              <a:solidFill>
                                <a:prstClr val="black"/>
                              </a:solidFill>
                              <a:latin typeface="Cambria Math" panose="02040503050406030204" pitchFamily="18" charset="0"/>
                              <a:cs typeface="+mn-cs"/>
                            </a:rPr>
                            <m:t>𝑤</m:t>
                          </m:r>
                        </m:e>
                        <m:sub>
                          <m:r>
                            <a:rPr lang="en-US" altLang="zh-TW" sz="3413" i="1" kern="1200">
                              <a:solidFill>
                                <a:prstClr val="black"/>
                              </a:solidFill>
                              <a:latin typeface="Cambria Math" panose="02040503050406030204" pitchFamily="18" charset="0"/>
                              <a:cs typeface="+mn-cs"/>
                            </a:rPr>
                            <m:t>1</m:t>
                          </m:r>
                        </m:sub>
                      </m:sSub>
                      <m:sSub>
                        <m:sSubPr>
                          <m:ctrlPr>
                            <a:rPr lang="en-US" altLang="zh-TW" sz="3413" i="1" kern="1200">
                              <a:solidFill>
                                <a:prstClr val="black"/>
                              </a:solidFill>
                              <a:latin typeface="Cambria Math" panose="02040503050406030204" pitchFamily="18" charset="0"/>
                              <a:cs typeface="+mn-cs"/>
                            </a:rPr>
                          </m:ctrlPr>
                        </m:sSubPr>
                        <m:e>
                          <m:r>
                            <a:rPr lang="en-US" altLang="zh-TW" sz="3413" i="1" kern="1200">
                              <a:solidFill>
                                <a:prstClr val="black"/>
                              </a:solidFill>
                              <a:latin typeface="Cambria Math" panose="02040503050406030204" pitchFamily="18" charset="0"/>
                              <a:cs typeface="+mn-cs"/>
                            </a:rPr>
                            <m:t>𝑥</m:t>
                          </m:r>
                        </m:e>
                        <m:sub>
                          <m:r>
                            <a:rPr lang="en-US" altLang="zh-TW" sz="3413" i="1" kern="1200">
                              <a:solidFill>
                                <a:prstClr val="black"/>
                              </a:solidFill>
                              <a:latin typeface="Cambria Math" panose="02040503050406030204" pitchFamily="18" charset="0"/>
                              <a:cs typeface="+mn-cs"/>
                            </a:rPr>
                            <m:t>1</m:t>
                          </m:r>
                        </m:sub>
                      </m:sSub>
                      <m:r>
                        <a:rPr lang="en-US" altLang="zh-TW" sz="3413" i="1" kern="1200">
                          <a:solidFill>
                            <a:prstClr val="black"/>
                          </a:solidFill>
                          <a:latin typeface="Cambria Math" panose="02040503050406030204" pitchFamily="18" charset="0"/>
                          <a:cs typeface="+mn-cs"/>
                        </a:rPr>
                        <m:t>+</m:t>
                      </m:r>
                      <m:sSub>
                        <m:sSubPr>
                          <m:ctrlPr>
                            <a:rPr lang="en-US" altLang="zh-TW" sz="3413" i="1" kern="1200">
                              <a:solidFill>
                                <a:prstClr val="black"/>
                              </a:solidFill>
                              <a:latin typeface="Cambria Math" panose="02040503050406030204" pitchFamily="18" charset="0"/>
                              <a:cs typeface="+mn-cs"/>
                            </a:rPr>
                          </m:ctrlPr>
                        </m:sSubPr>
                        <m:e>
                          <m:r>
                            <a:rPr lang="en-US" altLang="zh-TW" sz="3413" i="1" kern="1200">
                              <a:solidFill>
                                <a:prstClr val="black"/>
                              </a:solidFill>
                              <a:latin typeface="Cambria Math" panose="02040503050406030204" pitchFamily="18" charset="0"/>
                              <a:cs typeface="+mn-cs"/>
                            </a:rPr>
                            <m:t>𝑤</m:t>
                          </m:r>
                        </m:e>
                        <m:sub>
                          <m:r>
                            <a:rPr lang="en-US" altLang="zh-TW" sz="3413" i="1" kern="1200">
                              <a:solidFill>
                                <a:prstClr val="black"/>
                              </a:solidFill>
                              <a:latin typeface="Cambria Math" panose="02040503050406030204" pitchFamily="18" charset="0"/>
                              <a:cs typeface="+mn-cs"/>
                            </a:rPr>
                            <m:t>2</m:t>
                          </m:r>
                        </m:sub>
                      </m:sSub>
                      <m:sSub>
                        <m:sSubPr>
                          <m:ctrlPr>
                            <a:rPr lang="en-US" altLang="zh-TW" sz="3413" i="1" kern="1200">
                              <a:solidFill>
                                <a:prstClr val="black"/>
                              </a:solidFill>
                              <a:latin typeface="Cambria Math" panose="02040503050406030204" pitchFamily="18" charset="0"/>
                              <a:cs typeface="+mn-cs"/>
                            </a:rPr>
                          </m:ctrlPr>
                        </m:sSubPr>
                        <m:e>
                          <m:r>
                            <a:rPr lang="en-US" altLang="zh-TW" sz="3413" i="1" kern="1200">
                              <a:solidFill>
                                <a:prstClr val="black"/>
                              </a:solidFill>
                              <a:latin typeface="Cambria Math" panose="02040503050406030204" pitchFamily="18" charset="0"/>
                              <a:cs typeface="+mn-cs"/>
                            </a:rPr>
                            <m:t>𝑥</m:t>
                          </m:r>
                        </m:e>
                        <m:sub>
                          <m:r>
                            <a:rPr lang="en-US" altLang="zh-TW" sz="3413" i="1" kern="1200">
                              <a:solidFill>
                                <a:prstClr val="black"/>
                              </a:solidFill>
                              <a:latin typeface="Cambria Math" panose="02040503050406030204" pitchFamily="18" charset="0"/>
                              <a:cs typeface="+mn-cs"/>
                            </a:rPr>
                            <m:t>2</m:t>
                          </m:r>
                        </m:sub>
                      </m:sSub>
                    </m:oMath>
                  </m:oMathPara>
                </a14:m>
                <a:endParaRPr lang="zh-TW" altLang="en-US" sz="3413" kern="1200" dirty="0">
                  <a:solidFill>
                    <a:prstClr val="black"/>
                  </a:solidFill>
                  <a:latin typeface="Calibri" panose="020F0502020204030204"/>
                  <a:cs typeface="+mn-cs"/>
                </a:endParaRPr>
              </a:p>
            </p:txBody>
          </p:sp>
        </mc:Choice>
        <mc:Fallback>
          <p:sp>
            <p:nvSpPr>
              <p:cNvPr id="70" name="文字方塊 69"/>
              <p:cNvSpPr txBox="1">
                <a:spLocks noRot="1" noChangeAspect="1" noMove="1" noResize="1" noEditPoints="1" noAdjustHandles="1" noChangeArrowheads="1" noChangeShapeType="1" noTextEdit="1"/>
              </p:cNvSpPr>
              <p:nvPr/>
            </p:nvSpPr>
            <p:spPr>
              <a:xfrm>
                <a:off x="7728602" y="1041789"/>
                <a:ext cx="4075539" cy="525208"/>
              </a:xfrm>
              <a:prstGeom prst="rect">
                <a:avLst/>
              </a:prstGeom>
              <a:blipFill>
                <a:blip r:embed="rId3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27014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0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0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1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2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3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3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3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3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13"/>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1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1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2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20"/>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46" grpId="0"/>
      <p:bldP spid="47" grpId="0" animBg="1"/>
      <p:bldP spid="48" grpId="0" animBg="1"/>
      <p:bldP spid="49" grpId="0" animBg="1"/>
      <p:bldP spid="95" grpId="0"/>
      <p:bldP spid="101" grpId="0"/>
      <p:bldP spid="105" grpId="0"/>
      <p:bldP spid="106" grpId="0" animBg="1"/>
      <p:bldP spid="108" grpId="0" animBg="1"/>
      <p:bldP spid="109" grpId="0" animBg="1"/>
      <p:bldP spid="110" grpId="0" animBg="1"/>
      <p:bldP spid="111"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Feature Scaling</a:t>
            </a:r>
            <a:endParaRPr lang="zh-TW" altLang="en-US" dirty="0"/>
          </a:p>
        </p:txBody>
      </p:sp>
      <p:grpSp>
        <p:nvGrpSpPr>
          <p:cNvPr id="10" name="群組 9"/>
          <p:cNvGrpSpPr/>
          <p:nvPr/>
        </p:nvGrpSpPr>
        <p:grpSpPr>
          <a:xfrm>
            <a:off x="957430" y="3142213"/>
            <a:ext cx="834962" cy="3385732"/>
            <a:chOff x="1387366" y="2569780"/>
            <a:chExt cx="587083" cy="2380593"/>
          </a:xfrm>
        </p:grpSpPr>
        <p:sp>
          <p:nvSpPr>
            <p:cNvPr id="4" name="矩形 3"/>
            <p:cNvSpPr/>
            <p:nvPr/>
          </p:nvSpPr>
          <p:spPr>
            <a:xfrm>
              <a:off x="1387366" y="2569780"/>
              <a:ext cx="441435" cy="23805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5" name="橢圓 4"/>
            <p:cNvSpPr/>
            <p:nvPr/>
          </p:nvSpPr>
          <p:spPr>
            <a:xfrm>
              <a:off x="1450428" y="2695904"/>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6" name="橢圓 5"/>
            <p:cNvSpPr/>
            <p:nvPr/>
          </p:nvSpPr>
          <p:spPr>
            <a:xfrm>
              <a:off x="1450428" y="3137338"/>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7" name="橢圓 6"/>
            <p:cNvSpPr/>
            <p:nvPr/>
          </p:nvSpPr>
          <p:spPr>
            <a:xfrm>
              <a:off x="1450428" y="3578772"/>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8" name="文字方塊 7"/>
            <p:cNvSpPr txBox="1"/>
            <p:nvPr/>
          </p:nvSpPr>
          <p:spPr>
            <a:xfrm rot="5400000">
              <a:off x="1370952" y="3998008"/>
              <a:ext cx="711200" cy="495794"/>
            </a:xfrm>
            <a:prstGeom prst="rect">
              <a:avLst/>
            </a:prstGeom>
            <a:noFill/>
          </p:spPr>
          <p:txBody>
            <a:bodyPr wrap="square" rtlCol="0">
              <a:spAutoFit/>
            </a:bodyPr>
            <a:lstStyle/>
            <a:p>
              <a:pPr algn="l" defTabSz="650230" hangingPunct="1"/>
              <a:r>
                <a:rPr lang="en-US" altLang="zh-TW" sz="3982" kern="1200" dirty="0">
                  <a:solidFill>
                    <a:prstClr val="black"/>
                  </a:solidFill>
                  <a:latin typeface="Calibri" panose="020F0502020204030204"/>
                  <a:cs typeface="+mn-cs"/>
                </a:rPr>
                <a:t>……</a:t>
              </a:r>
              <a:endParaRPr lang="zh-TW" altLang="en-US" sz="3982" kern="1200" dirty="0">
                <a:solidFill>
                  <a:prstClr val="black"/>
                </a:solidFill>
                <a:latin typeface="Calibri" panose="020F0502020204030204"/>
                <a:cs typeface="+mn-cs"/>
              </a:endParaRPr>
            </a:p>
          </p:txBody>
        </p:sp>
        <p:sp>
          <p:nvSpPr>
            <p:cNvPr id="9" name="橢圓 8"/>
            <p:cNvSpPr/>
            <p:nvPr/>
          </p:nvSpPr>
          <p:spPr>
            <a:xfrm>
              <a:off x="1469948" y="4540470"/>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grpSp>
      <p:grpSp>
        <p:nvGrpSpPr>
          <p:cNvPr id="11" name="群組 10"/>
          <p:cNvGrpSpPr/>
          <p:nvPr/>
        </p:nvGrpSpPr>
        <p:grpSpPr>
          <a:xfrm>
            <a:off x="2309518" y="3142213"/>
            <a:ext cx="834962" cy="3385732"/>
            <a:chOff x="1387366" y="2569780"/>
            <a:chExt cx="587083" cy="2380593"/>
          </a:xfrm>
        </p:grpSpPr>
        <p:sp>
          <p:nvSpPr>
            <p:cNvPr id="12" name="矩形 11"/>
            <p:cNvSpPr/>
            <p:nvPr/>
          </p:nvSpPr>
          <p:spPr>
            <a:xfrm>
              <a:off x="1387366" y="2569780"/>
              <a:ext cx="441435" cy="23805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13" name="橢圓 12"/>
            <p:cNvSpPr/>
            <p:nvPr/>
          </p:nvSpPr>
          <p:spPr>
            <a:xfrm>
              <a:off x="1450428" y="2695904"/>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14" name="橢圓 13"/>
            <p:cNvSpPr/>
            <p:nvPr/>
          </p:nvSpPr>
          <p:spPr>
            <a:xfrm>
              <a:off x="1450428" y="3137338"/>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15" name="橢圓 14"/>
            <p:cNvSpPr/>
            <p:nvPr/>
          </p:nvSpPr>
          <p:spPr>
            <a:xfrm>
              <a:off x="1450428" y="3578772"/>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16" name="文字方塊 15"/>
            <p:cNvSpPr txBox="1"/>
            <p:nvPr/>
          </p:nvSpPr>
          <p:spPr>
            <a:xfrm rot="5400000">
              <a:off x="1370952" y="3998008"/>
              <a:ext cx="711200" cy="495794"/>
            </a:xfrm>
            <a:prstGeom prst="rect">
              <a:avLst/>
            </a:prstGeom>
            <a:noFill/>
          </p:spPr>
          <p:txBody>
            <a:bodyPr wrap="square" rtlCol="0">
              <a:spAutoFit/>
            </a:bodyPr>
            <a:lstStyle/>
            <a:p>
              <a:pPr algn="l" defTabSz="650230" hangingPunct="1"/>
              <a:r>
                <a:rPr lang="en-US" altLang="zh-TW" sz="3982" kern="1200" dirty="0">
                  <a:solidFill>
                    <a:prstClr val="black"/>
                  </a:solidFill>
                  <a:latin typeface="Calibri" panose="020F0502020204030204"/>
                  <a:cs typeface="+mn-cs"/>
                </a:rPr>
                <a:t>……</a:t>
              </a:r>
              <a:endParaRPr lang="zh-TW" altLang="en-US" sz="3982" kern="1200" dirty="0">
                <a:solidFill>
                  <a:prstClr val="black"/>
                </a:solidFill>
                <a:latin typeface="Calibri" panose="020F0502020204030204"/>
                <a:cs typeface="+mn-cs"/>
              </a:endParaRPr>
            </a:p>
          </p:txBody>
        </p:sp>
        <p:sp>
          <p:nvSpPr>
            <p:cNvPr id="17" name="橢圓 16"/>
            <p:cNvSpPr/>
            <p:nvPr/>
          </p:nvSpPr>
          <p:spPr>
            <a:xfrm>
              <a:off x="1469948" y="4540470"/>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grpSp>
      <p:grpSp>
        <p:nvGrpSpPr>
          <p:cNvPr id="18" name="群組 17"/>
          <p:cNvGrpSpPr/>
          <p:nvPr/>
        </p:nvGrpSpPr>
        <p:grpSpPr>
          <a:xfrm>
            <a:off x="3653485" y="3142213"/>
            <a:ext cx="834962" cy="3385732"/>
            <a:chOff x="1387366" y="2569780"/>
            <a:chExt cx="587083" cy="2380593"/>
          </a:xfrm>
        </p:grpSpPr>
        <p:sp>
          <p:nvSpPr>
            <p:cNvPr id="19" name="矩形 18"/>
            <p:cNvSpPr/>
            <p:nvPr/>
          </p:nvSpPr>
          <p:spPr>
            <a:xfrm>
              <a:off x="1387366" y="2569780"/>
              <a:ext cx="441435" cy="23805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20" name="橢圓 19"/>
            <p:cNvSpPr/>
            <p:nvPr/>
          </p:nvSpPr>
          <p:spPr>
            <a:xfrm>
              <a:off x="1450428" y="2695904"/>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21" name="橢圓 20"/>
            <p:cNvSpPr/>
            <p:nvPr/>
          </p:nvSpPr>
          <p:spPr>
            <a:xfrm>
              <a:off x="1450428" y="3137338"/>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22" name="橢圓 21"/>
            <p:cNvSpPr/>
            <p:nvPr/>
          </p:nvSpPr>
          <p:spPr>
            <a:xfrm>
              <a:off x="1450428" y="3578772"/>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23" name="文字方塊 22"/>
            <p:cNvSpPr txBox="1"/>
            <p:nvPr/>
          </p:nvSpPr>
          <p:spPr>
            <a:xfrm rot="5400000">
              <a:off x="1370952" y="3998008"/>
              <a:ext cx="711200" cy="495794"/>
            </a:xfrm>
            <a:prstGeom prst="rect">
              <a:avLst/>
            </a:prstGeom>
            <a:noFill/>
          </p:spPr>
          <p:txBody>
            <a:bodyPr wrap="square" rtlCol="0">
              <a:spAutoFit/>
            </a:bodyPr>
            <a:lstStyle/>
            <a:p>
              <a:pPr algn="l" defTabSz="650230" hangingPunct="1"/>
              <a:r>
                <a:rPr lang="en-US" altLang="zh-TW" sz="3982" kern="1200" dirty="0">
                  <a:solidFill>
                    <a:prstClr val="black"/>
                  </a:solidFill>
                  <a:latin typeface="Calibri" panose="020F0502020204030204"/>
                  <a:cs typeface="+mn-cs"/>
                </a:rPr>
                <a:t>……</a:t>
              </a:r>
              <a:endParaRPr lang="zh-TW" altLang="en-US" sz="3982" kern="1200" dirty="0">
                <a:solidFill>
                  <a:prstClr val="black"/>
                </a:solidFill>
                <a:latin typeface="Calibri" panose="020F0502020204030204"/>
                <a:cs typeface="+mn-cs"/>
              </a:endParaRPr>
            </a:p>
          </p:txBody>
        </p:sp>
        <p:sp>
          <p:nvSpPr>
            <p:cNvPr id="24" name="橢圓 23"/>
            <p:cNvSpPr/>
            <p:nvPr/>
          </p:nvSpPr>
          <p:spPr>
            <a:xfrm>
              <a:off x="1469948" y="4540470"/>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grpSp>
      <p:grpSp>
        <p:nvGrpSpPr>
          <p:cNvPr id="25" name="群組 24"/>
          <p:cNvGrpSpPr/>
          <p:nvPr/>
        </p:nvGrpSpPr>
        <p:grpSpPr>
          <a:xfrm>
            <a:off x="8045942" y="3142213"/>
            <a:ext cx="834962" cy="3385732"/>
            <a:chOff x="1387366" y="2569780"/>
            <a:chExt cx="587083" cy="2380593"/>
          </a:xfrm>
        </p:grpSpPr>
        <p:sp>
          <p:nvSpPr>
            <p:cNvPr id="26" name="矩形 25"/>
            <p:cNvSpPr/>
            <p:nvPr/>
          </p:nvSpPr>
          <p:spPr>
            <a:xfrm>
              <a:off x="1387366" y="2569780"/>
              <a:ext cx="441435" cy="23805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27" name="橢圓 26"/>
            <p:cNvSpPr/>
            <p:nvPr/>
          </p:nvSpPr>
          <p:spPr>
            <a:xfrm>
              <a:off x="1450428" y="2695904"/>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28" name="橢圓 27"/>
            <p:cNvSpPr/>
            <p:nvPr/>
          </p:nvSpPr>
          <p:spPr>
            <a:xfrm>
              <a:off x="1450428" y="3137338"/>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29" name="橢圓 28"/>
            <p:cNvSpPr/>
            <p:nvPr/>
          </p:nvSpPr>
          <p:spPr>
            <a:xfrm>
              <a:off x="1450428" y="3578772"/>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30" name="文字方塊 29"/>
            <p:cNvSpPr txBox="1"/>
            <p:nvPr/>
          </p:nvSpPr>
          <p:spPr>
            <a:xfrm rot="5400000">
              <a:off x="1370952" y="3998008"/>
              <a:ext cx="711200" cy="495794"/>
            </a:xfrm>
            <a:prstGeom prst="rect">
              <a:avLst/>
            </a:prstGeom>
            <a:noFill/>
          </p:spPr>
          <p:txBody>
            <a:bodyPr wrap="square" rtlCol="0">
              <a:spAutoFit/>
            </a:bodyPr>
            <a:lstStyle/>
            <a:p>
              <a:pPr algn="l" defTabSz="650230" hangingPunct="1"/>
              <a:r>
                <a:rPr lang="en-US" altLang="zh-TW" sz="3982" kern="1200" dirty="0">
                  <a:solidFill>
                    <a:prstClr val="black"/>
                  </a:solidFill>
                  <a:latin typeface="Calibri" panose="020F0502020204030204"/>
                  <a:cs typeface="+mn-cs"/>
                </a:rPr>
                <a:t>……</a:t>
              </a:r>
              <a:endParaRPr lang="zh-TW" altLang="en-US" sz="3982" kern="1200" dirty="0">
                <a:solidFill>
                  <a:prstClr val="black"/>
                </a:solidFill>
                <a:latin typeface="Calibri" panose="020F0502020204030204"/>
                <a:cs typeface="+mn-cs"/>
              </a:endParaRPr>
            </a:p>
          </p:txBody>
        </p:sp>
        <p:sp>
          <p:nvSpPr>
            <p:cNvPr id="31" name="橢圓 30"/>
            <p:cNvSpPr/>
            <p:nvPr/>
          </p:nvSpPr>
          <p:spPr>
            <a:xfrm>
              <a:off x="1469948" y="4540470"/>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grpSp>
      <p:grpSp>
        <p:nvGrpSpPr>
          <p:cNvPr id="32" name="群組 31"/>
          <p:cNvGrpSpPr/>
          <p:nvPr/>
        </p:nvGrpSpPr>
        <p:grpSpPr>
          <a:xfrm>
            <a:off x="5849714" y="3142213"/>
            <a:ext cx="834962" cy="3385732"/>
            <a:chOff x="1387366" y="2569780"/>
            <a:chExt cx="587083" cy="2380593"/>
          </a:xfrm>
        </p:grpSpPr>
        <p:sp>
          <p:nvSpPr>
            <p:cNvPr id="33" name="矩形 32"/>
            <p:cNvSpPr/>
            <p:nvPr/>
          </p:nvSpPr>
          <p:spPr>
            <a:xfrm>
              <a:off x="1387366" y="2569780"/>
              <a:ext cx="441435" cy="23805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34" name="橢圓 33"/>
            <p:cNvSpPr/>
            <p:nvPr/>
          </p:nvSpPr>
          <p:spPr>
            <a:xfrm>
              <a:off x="1450428" y="2695904"/>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35" name="橢圓 34"/>
            <p:cNvSpPr/>
            <p:nvPr/>
          </p:nvSpPr>
          <p:spPr>
            <a:xfrm>
              <a:off x="1450428" y="3137338"/>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36" name="橢圓 35"/>
            <p:cNvSpPr/>
            <p:nvPr/>
          </p:nvSpPr>
          <p:spPr>
            <a:xfrm>
              <a:off x="1450428" y="3578772"/>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37" name="文字方塊 36"/>
            <p:cNvSpPr txBox="1"/>
            <p:nvPr/>
          </p:nvSpPr>
          <p:spPr>
            <a:xfrm rot="5400000">
              <a:off x="1370952" y="3998008"/>
              <a:ext cx="711200" cy="495794"/>
            </a:xfrm>
            <a:prstGeom prst="rect">
              <a:avLst/>
            </a:prstGeom>
            <a:noFill/>
          </p:spPr>
          <p:txBody>
            <a:bodyPr wrap="square" rtlCol="0">
              <a:spAutoFit/>
            </a:bodyPr>
            <a:lstStyle/>
            <a:p>
              <a:pPr algn="l" defTabSz="650230" hangingPunct="1"/>
              <a:r>
                <a:rPr lang="en-US" altLang="zh-TW" sz="3982" kern="1200" dirty="0">
                  <a:solidFill>
                    <a:prstClr val="black"/>
                  </a:solidFill>
                  <a:latin typeface="Calibri" panose="020F0502020204030204"/>
                  <a:cs typeface="+mn-cs"/>
                </a:rPr>
                <a:t>……</a:t>
              </a:r>
              <a:endParaRPr lang="zh-TW" altLang="en-US" sz="3982" kern="1200" dirty="0">
                <a:solidFill>
                  <a:prstClr val="black"/>
                </a:solidFill>
                <a:latin typeface="Calibri" panose="020F0502020204030204"/>
                <a:cs typeface="+mn-cs"/>
              </a:endParaRPr>
            </a:p>
          </p:txBody>
        </p:sp>
        <p:sp>
          <p:nvSpPr>
            <p:cNvPr id="38" name="橢圓 37"/>
            <p:cNvSpPr/>
            <p:nvPr/>
          </p:nvSpPr>
          <p:spPr>
            <a:xfrm>
              <a:off x="1469948" y="4540470"/>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grpSp>
      <p:sp>
        <p:nvSpPr>
          <p:cNvPr id="39" name="文字方塊 38"/>
          <p:cNvSpPr txBox="1"/>
          <p:nvPr/>
        </p:nvSpPr>
        <p:spPr>
          <a:xfrm>
            <a:off x="4477978" y="4261752"/>
            <a:ext cx="1186526" cy="880241"/>
          </a:xfrm>
          <a:prstGeom prst="rect">
            <a:avLst/>
          </a:prstGeom>
          <a:noFill/>
        </p:spPr>
        <p:txBody>
          <a:bodyPr wrap="square" rtlCol="0">
            <a:spAutoFit/>
          </a:bodyPr>
          <a:lstStyle/>
          <a:p>
            <a:pPr algn="l" defTabSz="650230" hangingPunct="1"/>
            <a:r>
              <a:rPr lang="en-US" altLang="zh-TW" sz="5120" kern="1200" dirty="0">
                <a:solidFill>
                  <a:prstClr val="black"/>
                </a:solidFill>
                <a:latin typeface="Calibri" panose="020F0502020204030204"/>
                <a:cs typeface="+mn-cs"/>
              </a:rPr>
              <a:t>……</a:t>
            </a:r>
            <a:endParaRPr lang="zh-TW" altLang="en-US" sz="5120" kern="1200" dirty="0">
              <a:solidFill>
                <a:prstClr val="black"/>
              </a:solidFill>
              <a:latin typeface="Calibri" panose="020F0502020204030204"/>
              <a:cs typeface="+mn-cs"/>
            </a:endParaRPr>
          </a:p>
        </p:txBody>
      </p:sp>
      <p:sp>
        <p:nvSpPr>
          <p:cNvPr id="40" name="文字方塊 39"/>
          <p:cNvSpPr txBox="1"/>
          <p:nvPr/>
        </p:nvSpPr>
        <p:spPr>
          <a:xfrm>
            <a:off x="6728697" y="4261751"/>
            <a:ext cx="1186526" cy="880241"/>
          </a:xfrm>
          <a:prstGeom prst="rect">
            <a:avLst/>
          </a:prstGeom>
          <a:noFill/>
        </p:spPr>
        <p:txBody>
          <a:bodyPr wrap="square" rtlCol="0">
            <a:spAutoFit/>
          </a:bodyPr>
          <a:lstStyle/>
          <a:p>
            <a:pPr algn="l" defTabSz="650230" hangingPunct="1"/>
            <a:r>
              <a:rPr lang="en-US" altLang="zh-TW" sz="5120" kern="1200" dirty="0">
                <a:solidFill>
                  <a:prstClr val="black"/>
                </a:solidFill>
                <a:latin typeface="Calibri" panose="020F0502020204030204"/>
                <a:cs typeface="+mn-cs"/>
              </a:rPr>
              <a:t>……</a:t>
            </a:r>
            <a:endParaRPr lang="zh-TW" altLang="en-US" sz="5120" kern="1200" dirty="0">
              <a:solidFill>
                <a:prstClr val="black"/>
              </a:solidFill>
              <a:latin typeface="Calibri" panose="020F0502020204030204"/>
              <a:cs typeface="+mn-cs"/>
            </a:endParaRPr>
          </a:p>
        </p:txBody>
      </p:sp>
      <mc:AlternateContent xmlns:mc="http://schemas.openxmlformats.org/markup-compatibility/2006">
        <mc:Choice xmlns:a14="http://schemas.microsoft.com/office/drawing/2010/main" Requires="a14">
          <p:sp>
            <p:nvSpPr>
              <p:cNvPr id="41" name="文字方塊 40"/>
              <p:cNvSpPr txBox="1"/>
              <p:nvPr/>
            </p:nvSpPr>
            <p:spPr>
              <a:xfrm>
                <a:off x="1055239" y="2556681"/>
                <a:ext cx="642484" cy="612796"/>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p>
                        <m:sSupPr>
                          <m:ctrlPr>
                            <a:rPr lang="en-US" altLang="zh-TW" sz="3982" i="1" kern="1200">
                              <a:solidFill>
                                <a:prstClr val="black"/>
                              </a:solidFill>
                              <a:latin typeface="Cambria Math" panose="02040503050406030204" pitchFamily="18" charset="0"/>
                              <a:cs typeface="+mn-cs"/>
                            </a:rPr>
                          </m:ctrlPr>
                        </m:sSupPr>
                        <m:e>
                          <m:r>
                            <a:rPr lang="en-US" altLang="zh-TW" sz="3982" i="1" kern="1200">
                              <a:solidFill>
                                <a:prstClr val="black"/>
                              </a:solidFill>
                              <a:latin typeface="Cambria Math" panose="02040503050406030204" pitchFamily="18" charset="0"/>
                              <a:cs typeface="+mn-cs"/>
                            </a:rPr>
                            <m:t>𝑥</m:t>
                          </m:r>
                        </m:e>
                        <m:sup>
                          <m:r>
                            <a:rPr lang="en-US" altLang="zh-TW" sz="3982" i="1" kern="1200">
                              <a:solidFill>
                                <a:prstClr val="black"/>
                              </a:solidFill>
                              <a:latin typeface="Cambria Math" panose="02040503050406030204" pitchFamily="18" charset="0"/>
                              <a:cs typeface="+mn-cs"/>
                            </a:rPr>
                            <m:t>1</m:t>
                          </m:r>
                        </m:sup>
                      </m:sSup>
                    </m:oMath>
                  </m:oMathPara>
                </a14:m>
                <a:endParaRPr lang="zh-TW" altLang="en-US" sz="3982" kern="1200" dirty="0">
                  <a:solidFill>
                    <a:prstClr val="black"/>
                  </a:solidFill>
                  <a:latin typeface="Calibri" panose="020F0502020204030204"/>
                  <a:cs typeface="+mn-cs"/>
                </a:endParaRPr>
              </a:p>
            </p:txBody>
          </p:sp>
        </mc:Choice>
        <mc:Fallback>
          <p:sp>
            <p:nvSpPr>
              <p:cNvPr id="41" name="文字方塊 40"/>
              <p:cNvSpPr txBox="1">
                <a:spLocks noRot="1" noChangeAspect="1" noMove="1" noResize="1" noEditPoints="1" noAdjustHandles="1" noChangeArrowheads="1" noChangeShapeType="1" noTextEdit="1"/>
              </p:cNvSpPr>
              <p:nvPr/>
            </p:nvSpPr>
            <p:spPr>
              <a:xfrm>
                <a:off x="1055239" y="2556681"/>
                <a:ext cx="642484" cy="61279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2" name="文字方塊 41"/>
              <p:cNvSpPr txBox="1"/>
              <p:nvPr/>
            </p:nvSpPr>
            <p:spPr>
              <a:xfrm>
                <a:off x="2387950" y="2544713"/>
                <a:ext cx="653384" cy="612796"/>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p>
                        <m:sSupPr>
                          <m:ctrlPr>
                            <a:rPr lang="en-US" altLang="zh-TW" sz="3982" i="1" kern="1200">
                              <a:solidFill>
                                <a:prstClr val="black"/>
                              </a:solidFill>
                              <a:latin typeface="Cambria Math" panose="02040503050406030204" pitchFamily="18" charset="0"/>
                              <a:cs typeface="+mn-cs"/>
                            </a:rPr>
                          </m:ctrlPr>
                        </m:sSupPr>
                        <m:e>
                          <m:r>
                            <a:rPr lang="en-US" altLang="zh-TW" sz="3982" i="1" kern="1200">
                              <a:solidFill>
                                <a:prstClr val="black"/>
                              </a:solidFill>
                              <a:latin typeface="Cambria Math" panose="02040503050406030204" pitchFamily="18" charset="0"/>
                              <a:cs typeface="+mn-cs"/>
                            </a:rPr>
                            <m:t>𝑥</m:t>
                          </m:r>
                        </m:e>
                        <m:sup>
                          <m:r>
                            <a:rPr lang="en-US" altLang="zh-TW" sz="3982" i="1" kern="1200">
                              <a:solidFill>
                                <a:prstClr val="black"/>
                              </a:solidFill>
                              <a:latin typeface="Cambria Math" panose="02040503050406030204" pitchFamily="18" charset="0"/>
                              <a:cs typeface="+mn-cs"/>
                            </a:rPr>
                            <m:t>2</m:t>
                          </m:r>
                        </m:sup>
                      </m:sSup>
                    </m:oMath>
                  </m:oMathPara>
                </a14:m>
                <a:endParaRPr lang="zh-TW" altLang="en-US" sz="3982" kern="1200" dirty="0">
                  <a:solidFill>
                    <a:prstClr val="black"/>
                  </a:solidFill>
                  <a:latin typeface="Calibri" panose="020F0502020204030204"/>
                  <a:cs typeface="+mn-cs"/>
                </a:endParaRPr>
              </a:p>
            </p:txBody>
          </p:sp>
        </mc:Choice>
        <mc:Fallback>
          <p:sp>
            <p:nvSpPr>
              <p:cNvPr id="42" name="文字方塊 41"/>
              <p:cNvSpPr txBox="1">
                <a:spLocks noRot="1" noChangeAspect="1" noMove="1" noResize="1" noEditPoints="1" noAdjustHandles="1" noChangeArrowheads="1" noChangeShapeType="1" noTextEdit="1"/>
              </p:cNvSpPr>
              <p:nvPr/>
            </p:nvSpPr>
            <p:spPr>
              <a:xfrm>
                <a:off x="2387950" y="2544713"/>
                <a:ext cx="653384" cy="61279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3" name="文字方塊 42"/>
              <p:cNvSpPr txBox="1"/>
              <p:nvPr/>
            </p:nvSpPr>
            <p:spPr>
              <a:xfrm>
                <a:off x="3720660" y="2553988"/>
                <a:ext cx="653384" cy="612796"/>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p>
                        <m:sSupPr>
                          <m:ctrlPr>
                            <a:rPr lang="en-US" altLang="zh-TW" sz="3982" i="1" kern="1200">
                              <a:solidFill>
                                <a:prstClr val="black"/>
                              </a:solidFill>
                              <a:latin typeface="Cambria Math" panose="02040503050406030204" pitchFamily="18" charset="0"/>
                              <a:cs typeface="+mn-cs"/>
                            </a:rPr>
                          </m:ctrlPr>
                        </m:sSupPr>
                        <m:e>
                          <m:r>
                            <a:rPr lang="en-US" altLang="zh-TW" sz="3982" i="1" kern="1200">
                              <a:solidFill>
                                <a:prstClr val="black"/>
                              </a:solidFill>
                              <a:latin typeface="Cambria Math" panose="02040503050406030204" pitchFamily="18" charset="0"/>
                              <a:cs typeface="+mn-cs"/>
                            </a:rPr>
                            <m:t>𝑥</m:t>
                          </m:r>
                        </m:e>
                        <m:sup>
                          <m:r>
                            <a:rPr lang="en-US" altLang="zh-TW" sz="3982" i="1" kern="1200">
                              <a:solidFill>
                                <a:prstClr val="black"/>
                              </a:solidFill>
                              <a:latin typeface="Cambria Math" panose="02040503050406030204" pitchFamily="18" charset="0"/>
                              <a:cs typeface="+mn-cs"/>
                            </a:rPr>
                            <m:t>3</m:t>
                          </m:r>
                        </m:sup>
                      </m:sSup>
                    </m:oMath>
                  </m:oMathPara>
                </a14:m>
                <a:endParaRPr lang="zh-TW" altLang="en-US" sz="3982" kern="1200" dirty="0">
                  <a:solidFill>
                    <a:prstClr val="black"/>
                  </a:solidFill>
                  <a:latin typeface="Calibri" panose="020F0502020204030204"/>
                  <a:cs typeface="+mn-cs"/>
                </a:endParaRPr>
              </a:p>
            </p:txBody>
          </p:sp>
        </mc:Choice>
        <mc:Fallback>
          <p:sp>
            <p:nvSpPr>
              <p:cNvPr id="43" name="文字方塊 42"/>
              <p:cNvSpPr txBox="1">
                <a:spLocks noRot="1" noChangeAspect="1" noMove="1" noResize="1" noEditPoints="1" noAdjustHandles="1" noChangeArrowheads="1" noChangeShapeType="1" noTextEdit="1"/>
              </p:cNvSpPr>
              <p:nvPr/>
            </p:nvSpPr>
            <p:spPr>
              <a:xfrm>
                <a:off x="3720660" y="2553988"/>
                <a:ext cx="653384" cy="61279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4" name="文字方塊 43"/>
              <p:cNvSpPr txBox="1"/>
              <p:nvPr/>
            </p:nvSpPr>
            <p:spPr>
              <a:xfrm>
                <a:off x="5928145" y="2544713"/>
                <a:ext cx="645946" cy="612796"/>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p>
                        <m:sSupPr>
                          <m:ctrlPr>
                            <a:rPr lang="en-US" altLang="zh-TW" sz="3982" i="1" kern="1200">
                              <a:solidFill>
                                <a:prstClr val="black"/>
                              </a:solidFill>
                              <a:latin typeface="Cambria Math" panose="02040503050406030204" pitchFamily="18" charset="0"/>
                              <a:cs typeface="+mn-cs"/>
                            </a:rPr>
                          </m:ctrlPr>
                        </m:sSupPr>
                        <m:e>
                          <m:r>
                            <a:rPr lang="en-US" altLang="zh-TW" sz="3982" i="1" kern="1200">
                              <a:solidFill>
                                <a:prstClr val="black"/>
                              </a:solidFill>
                              <a:latin typeface="Cambria Math" panose="02040503050406030204" pitchFamily="18" charset="0"/>
                              <a:cs typeface="+mn-cs"/>
                            </a:rPr>
                            <m:t>𝑥</m:t>
                          </m:r>
                        </m:e>
                        <m:sup>
                          <m:r>
                            <a:rPr lang="en-US" altLang="zh-TW" sz="3982" i="1" kern="1200">
                              <a:solidFill>
                                <a:prstClr val="black"/>
                              </a:solidFill>
                              <a:latin typeface="Cambria Math" panose="02040503050406030204" pitchFamily="18" charset="0"/>
                              <a:cs typeface="+mn-cs"/>
                            </a:rPr>
                            <m:t>𝑟</m:t>
                          </m:r>
                        </m:sup>
                      </m:sSup>
                    </m:oMath>
                  </m:oMathPara>
                </a14:m>
                <a:endParaRPr lang="zh-TW" altLang="en-US" sz="3982" kern="1200" dirty="0">
                  <a:solidFill>
                    <a:prstClr val="black"/>
                  </a:solidFill>
                  <a:latin typeface="Calibri" panose="020F0502020204030204"/>
                  <a:cs typeface="+mn-cs"/>
                </a:endParaRPr>
              </a:p>
            </p:txBody>
          </p:sp>
        </mc:Choice>
        <mc:Fallback>
          <p:sp>
            <p:nvSpPr>
              <p:cNvPr id="44" name="文字方塊 43"/>
              <p:cNvSpPr txBox="1">
                <a:spLocks noRot="1" noChangeAspect="1" noMove="1" noResize="1" noEditPoints="1" noAdjustHandles="1" noChangeArrowheads="1" noChangeShapeType="1" noTextEdit="1"/>
              </p:cNvSpPr>
              <p:nvPr/>
            </p:nvSpPr>
            <p:spPr>
              <a:xfrm>
                <a:off x="5928145" y="2544713"/>
                <a:ext cx="645946" cy="61279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5" name="文字方塊 44"/>
              <p:cNvSpPr txBox="1"/>
              <p:nvPr/>
            </p:nvSpPr>
            <p:spPr>
              <a:xfrm>
                <a:off x="8135631" y="2553988"/>
                <a:ext cx="693523" cy="612796"/>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p>
                        <m:sSupPr>
                          <m:ctrlPr>
                            <a:rPr lang="en-US" altLang="zh-TW" sz="3982" i="1" kern="1200">
                              <a:solidFill>
                                <a:prstClr val="black"/>
                              </a:solidFill>
                              <a:latin typeface="Cambria Math" panose="02040503050406030204" pitchFamily="18" charset="0"/>
                              <a:cs typeface="+mn-cs"/>
                            </a:rPr>
                          </m:ctrlPr>
                        </m:sSupPr>
                        <m:e>
                          <m:r>
                            <a:rPr lang="en-US" altLang="zh-TW" sz="3982" i="1" kern="1200">
                              <a:solidFill>
                                <a:prstClr val="black"/>
                              </a:solidFill>
                              <a:latin typeface="Cambria Math" panose="02040503050406030204" pitchFamily="18" charset="0"/>
                              <a:cs typeface="+mn-cs"/>
                            </a:rPr>
                            <m:t>𝑥</m:t>
                          </m:r>
                        </m:e>
                        <m:sup>
                          <m:r>
                            <a:rPr lang="en-US" altLang="zh-TW" sz="3982" i="1" kern="1200">
                              <a:solidFill>
                                <a:prstClr val="black"/>
                              </a:solidFill>
                              <a:latin typeface="Cambria Math" panose="02040503050406030204" pitchFamily="18" charset="0"/>
                              <a:cs typeface="+mn-cs"/>
                            </a:rPr>
                            <m:t>𝑅</m:t>
                          </m:r>
                        </m:sup>
                      </m:sSup>
                    </m:oMath>
                  </m:oMathPara>
                </a14:m>
                <a:endParaRPr lang="zh-TW" altLang="en-US" sz="3982" kern="1200" dirty="0">
                  <a:solidFill>
                    <a:prstClr val="black"/>
                  </a:solidFill>
                  <a:latin typeface="Calibri" panose="020F0502020204030204"/>
                  <a:cs typeface="+mn-cs"/>
                </a:endParaRPr>
              </a:p>
            </p:txBody>
          </p:sp>
        </mc:Choice>
        <mc:Fallback>
          <p:sp>
            <p:nvSpPr>
              <p:cNvPr id="45" name="文字方塊 44"/>
              <p:cNvSpPr txBox="1">
                <a:spLocks noRot="1" noChangeAspect="1" noMove="1" noResize="1" noEditPoints="1" noAdjustHandles="1" noChangeArrowheads="1" noChangeShapeType="1" noTextEdit="1"/>
              </p:cNvSpPr>
              <p:nvPr/>
            </p:nvSpPr>
            <p:spPr>
              <a:xfrm>
                <a:off x="8135631" y="2553988"/>
                <a:ext cx="693523" cy="61279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6" name="文字方塊 45"/>
              <p:cNvSpPr txBox="1"/>
              <p:nvPr/>
            </p:nvSpPr>
            <p:spPr>
              <a:xfrm>
                <a:off x="9328827" y="4454850"/>
                <a:ext cx="2469409" cy="705129"/>
              </a:xfrm>
              <a:prstGeom prst="rect">
                <a:avLst/>
              </a:prstGeom>
              <a:noFill/>
            </p:spPr>
            <p:txBody>
              <a:bodyPr wrap="square" rtlCol="0">
                <a:spAutoFit/>
              </a:bodyPr>
              <a:lstStyle/>
              <a:p>
                <a:pPr algn="l" defTabSz="650230" hangingPunct="1"/>
                <a:r>
                  <a:rPr lang="en-US" altLang="zh-TW" sz="3982" kern="1200" dirty="0">
                    <a:solidFill>
                      <a:prstClr val="black"/>
                    </a:solidFill>
                    <a:latin typeface="Calibri" panose="020F0502020204030204"/>
                    <a:cs typeface="+mn-cs"/>
                  </a:rPr>
                  <a:t>mean: </a:t>
                </a:r>
                <a14:m>
                  <m:oMath xmlns:m="http://schemas.openxmlformats.org/officeDocument/2006/math">
                    <m:sSub>
                      <m:sSubPr>
                        <m:ctrlPr>
                          <a:rPr lang="en-US" altLang="zh-TW" sz="3982" i="1" kern="1200">
                            <a:solidFill>
                              <a:prstClr val="black"/>
                            </a:solidFill>
                            <a:latin typeface="Cambria Math" panose="02040503050406030204" pitchFamily="18" charset="0"/>
                            <a:cs typeface="+mn-cs"/>
                          </a:rPr>
                        </m:ctrlPr>
                      </m:sSubPr>
                      <m:e>
                        <m:r>
                          <a:rPr lang="en-US" altLang="zh-TW" sz="3982" i="1" kern="1200">
                            <a:solidFill>
                              <a:prstClr val="black"/>
                            </a:solidFill>
                            <a:latin typeface="Cambria Math" panose="02040503050406030204" pitchFamily="18" charset="0"/>
                            <a:cs typeface="+mn-cs"/>
                          </a:rPr>
                          <m:t>𝑚</m:t>
                        </m:r>
                      </m:e>
                      <m:sub>
                        <m:r>
                          <a:rPr lang="en-US" altLang="zh-TW" sz="3982" i="1" kern="1200">
                            <a:solidFill>
                              <a:prstClr val="black"/>
                            </a:solidFill>
                            <a:latin typeface="Cambria Math" panose="02040503050406030204" pitchFamily="18" charset="0"/>
                            <a:cs typeface="+mn-cs"/>
                          </a:rPr>
                          <m:t>𝑖</m:t>
                        </m:r>
                      </m:sub>
                    </m:sSub>
                  </m:oMath>
                </a14:m>
                <a:endParaRPr lang="zh-TW" altLang="en-US" sz="3982" kern="1200" dirty="0">
                  <a:solidFill>
                    <a:prstClr val="black"/>
                  </a:solidFill>
                  <a:latin typeface="Calibri" panose="020F0502020204030204"/>
                  <a:cs typeface="+mn-cs"/>
                </a:endParaRPr>
              </a:p>
            </p:txBody>
          </p:sp>
        </mc:Choice>
        <mc:Fallback>
          <p:sp>
            <p:nvSpPr>
              <p:cNvPr id="46" name="文字方塊 45"/>
              <p:cNvSpPr txBox="1">
                <a:spLocks noRot="1" noChangeAspect="1" noMove="1" noResize="1" noEditPoints="1" noAdjustHandles="1" noChangeArrowheads="1" noChangeShapeType="1" noTextEdit="1"/>
              </p:cNvSpPr>
              <p:nvPr/>
            </p:nvSpPr>
            <p:spPr>
              <a:xfrm>
                <a:off x="9328827" y="4454850"/>
                <a:ext cx="2469409" cy="705129"/>
              </a:xfrm>
              <a:prstGeom prst="rect">
                <a:avLst/>
              </a:prstGeom>
              <a:blipFill>
                <a:blip r:embed="rId8"/>
                <a:stretch>
                  <a:fillRect l="-8642" t="-15652" b="-3739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7" name="文字方塊 46"/>
              <p:cNvSpPr txBox="1"/>
              <p:nvPr/>
            </p:nvSpPr>
            <p:spPr>
              <a:xfrm>
                <a:off x="9328826" y="5278384"/>
                <a:ext cx="3247491" cy="1317925"/>
              </a:xfrm>
              <a:prstGeom prst="rect">
                <a:avLst/>
              </a:prstGeom>
              <a:noFill/>
            </p:spPr>
            <p:txBody>
              <a:bodyPr wrap="square" rtlCol="0">
                <a:spAutoFit/>
              </a:bodyPr>
              <a:lstStyle/>
              <a:p>
                <a:pPr algn="l" defTabSz="650230" hangingPunct="1"/>
                <a:r>
                  <a:rPr lang="en-US" altLang="zh-TW" sz="3982" kern="1200" dirty="0">
                    <a:solidFill>
                      <a:prstClr val="black"/>
                    </a:solidFill>
                    <a:latin typeface="Calibri" panose="020F0502020204030204"/>
                    <a:cs typeface="+mn-cs"/>
                  </a:rPr>
                  <a:t>standard deviation: </a:t>
                </a:r>
                <a14:m>
                  <m:oMath xmlns:m="http://schemas.openxmlformats.org/officeDocument/2006/math">
                    <m:sSub>
                      <m:sSubPr>
                        <m:ctrlPr>
                          <a:rPr lang="en-US" altLang="zh-TW" sz="3982" i="1" kern="1200">
                            <a:solidFill>
                              <a:prstClr val="black"/>
                            </a:solidFill>
                            <a:latin typeface="Cambria Math" panose="02040503050406030204" pitchFamily="18" charset="0"/>
                            <a:cs typeface="+mn-cs"/>
                          </a:rPr>
                        </m:ctrlPr>
                      </m:sSubPr>
                      <m:e>
                        <m:r>
                          <a:rPr lang="zh-TW" altLang="en-US" sz="3982" i="1" kern="1200">
                            <a:solidFill>
                              <a:prstClr val="black"/>
                            </a:solidFill>
                            <a:latin typeface="Cambria Math" panose="02040503050406030204" pitchFamily="18" charset="0"/>
                            <a:cs typeface="+mn-cs"/>
                          </a:rPr>
                          <m:t>𝜎</m:t>
                        </m:r>
                      </m:e>
                      <m:sub>
                        <m:r>
                          <a:rPr lang="en-US" altLang="zh-TW" sz="3982" i="1" kern="1200">
                            <a:solidFill>
                              <a:prstClr val="black"/>
                            </a:solidFill>
                            <a:latin typeface="Cambria Math" panose="02040503050406030204" pitchFamily="18" charset="0"/>
                            <a:cs typeface="+mn-cs"/>
                          </a:rPr>
                          <m:t>𝑖</m:t>
                        </m:r>
                      </m:sub>
                    </m:sSub>
                  </m:oMath>
                </a14:m>
                <a:endParaRPr lang="zh-TW" altLang="en-US" sz="3982" kern="1200" dirty="0">
                  <a:solidFill>
                    <a:prstClr val="black"/>
                  </a:solidFill>
                  <a:latin typeface="Calibri" panose="020F0502020204030204"/>
                  <a:cs typeface="+mn-cs"/>
                </a:endParaRPr>
              </a:p>
            </p:txBody>
          </p:sp>
        </mc:Choice>
        <mc:Fallback>
          <p:sp>
            <p:nvSpPr>
              <p:cNvPr id="47" name="文字方塊 46"/>
              <p:cNvSpPr txBox="1">
                <a:spLocks noRot="1" noChangeAspect="1" noMove="1" noResize="1" noEditPoints="1" noAdjustHandles="1" noChangeArrowheads="1" noChangeShapeType="1" noTextEdit="1"/>
              </p:cNvSpPr>
              <p:nvPr/>
            </p:nvSpPr>
            <p:spPr>
              <a:xfrm>
                <a:off x="9328826" y="5278384"/>
                <a:ext cx="3247491" cy="1317925"/>
              </a:xfrm>
              <a:prstGeom prst="rect">
                <a:avLst/>
              </a:prstGeom>
              <a:blipFill>
                <a:blip r:embed="rId9"/>
                <a:stretch>
                  <a:fillRect l="-6567" t="-8333" b="-1898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8" name="文字方塊 47"/>
              <p:cNvSpPr txBox="1"/>
              <p:nvPr/>
            </p:nvSpPr>
            <p:spPr>
              <a:xfrm>
                <a:off x="1937500" y="7437668"/>
                <a:ext cx="3089757" cy="1303177"/>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Sup>
                        <m:sSubSupPr>
                          <m:ctrlPr>
                            <a:rPr lang="en-US" altLang="zh-TW" sz="3982" i="1" kern="1200">
                              <a:solidFill>
                                <a:prstClr val="black"/>
                              </a:solidFill>
                              <a:latin typeface="Cambria Math" panose="02040503050406030204" pitchFamily="18" charset="0"/>
                              <a:cs typeface="+mn-cs"/>
                            </a:rPr>
                          </m:ctrlPr>
                        </m:sSubSupPr>
                        <m:e>
                          <m:r>
                            <a:rPr lang="en-US" altLang="zh-TW" sz="3982" i="1" kern="1200">
                              <a:solidFill>
                                <a:prstClr val="black"/>
                              </a:solidFill>
                              <a:latin typeface="Cambria Math" panose="02040503050406030204" pitchFamily="18" charset="0"/>
                              <a:cs typeface="+mn-cs"/>
                            </a:rPr>
                            <m:t>𝑥</m:t>
                          </m:r>
                        </m:e>
                        <m:sub>
                          <m:r>
                            <a:rPr lang="en-US" altLang="zh-TW" sz="3982" i="1" kern="1200">
                              <a:solidFill>
                                <a:prstClr val="black"/>
                              </a:solidFill>
                              <a:latin typeface="Cambria Math" panose="02040503050406030204" pitchFamily="18" charset="0"/>
                              <a:cs typeface="+mn-cs"/>
                            </a:rPr>
                            <m:t>𝑖</m:t>
                          </m:r>
                        </m:sub>
                        <m:sup>
                          <m:r>
                            <a:rPr lang="en-US" altLang="zh-TW" sz="3982" i="1" kern="1200">
                              <a:solidFill>
                                <a:prstClr val="black"/>
                              </a:solidFill>
                              <a:latin typeface="Cambria Math" panose="02040503050406030204" pitchFamily="18" charset="0"/>
                              <a:cs typeface="+mn-cs"/>
                            </a:rPr>
                            <m:t>𝑟</m:t>
                          </m:r>
                        </m:sup>
                      </m:sSubSup>
                      <m:r>
                        <a:rPr lang="en-US" altLang="zh-TW" sz="3982" i="1" kern="1200">
                          <a:solidFill>
                            <a:prstClr val="black"/>
                          </a:solidFill>
                          <a:latin typeface="Cambria Math" panose="02040503050406030204" pitchFamily="18" charset="0"/>
                          <a:ea typeface="Cambria Math" panose="02040503050406030204" pitchFamily="18" charset="0"/>
                          <a:cs typeface="+mn-cs"/>
                        </a:rPr>
                        <m:t>←</m:t>
                      </m:r>
                      <m:f>
                        <m:fPr>
                          <m:ctrlPr>
                            <a:rPr lang="en-US" altLang="zh-TW" sz="3982" i="1" kern="1200">
                              <a:solidFill>
                                <a:prstClr val="black"/>
                              </a:solidFill>
                              <a:latin typeface="Cambria Math" panose="02040503050406030204" pitchFamily="18" charset="0"/>
                              <a:ea typeface="Cambria Math" panose="02040503050406030204" pitchFamily="18" charset="0"/>
                              <a:cs typeface="+mn-cs"/>
                            </a:rPr>
                          </m:ctrlPr>
                        </m:fPr>
                        <m:num>
                          <m:sSubSup>
                            <m:sSubSupPr>
                              <m:ctrlPr>
                                <a:rPr lang="en-US" altLang="zh-TW" sz="3982" i="1" kern="1200">
                                  <a:solidFill>
                                    <a:prstClr val="black"/>
                                  </a:solidFill>
                                  <a:latin typeface="Cambria Math" panose="02040503050406030204" pitchFamily="18" charset="0"/>
                                  <a:cs typeface="+mn-cs"/>
                                </a:rPr>
                              </m:ctrlPr>
                            </m:sSubSupPr>
                            <m:e>
                              <m:r>
                                <a:rPr lang="en-US" altLang="zh-TW" sz="3982" i="1" kern="1200">
                                  <a:solidFill>
                                    <a:prstClr val="black"/>
                                  </a:solidFill>
                                  <a:latin typeface="Cambria Math" panose="02040503050406030204" pitchFamily="18" charset="0"/>
                                  <a:cs typeface="+mn-cs"/>
                                </a:rPr>
                                <m:t>𝑥</m:t>
                              </m:r>
                            </m:e>
                            <m:sub>
                              <m:r>
                                <a:rPr lang="en-US" altLang="zh-TW" sz="3982" i="1" kern="1200">
                                  <a:solidFill>
                                    <a:prstClr val="black"/>
                                  </a:solidFill>
                                  <a:latin typeface="Cambria Math" panose="02040503050406030204" pitchFamily="18" charset="0"/>
                                  <a:cs typeface="+mn-cs"/>
                                </a:rPr>
                                <m:t>𝑖</m:t>
                              </m:r>
                            </m:sub>
                            <m:sup>
                              <m:r>
                                <a:rPr lang="en-US" altLang="zh-TW" sz="3982" i="1" kern="1200">
                                  <a:solidFill>
                                    <a:prstClr val="black"/>
                                  </a:solidFill>
                                  <a:latin typeface="Cambria Math" panose="02040503050406030204" pitchFamily="18" charset="0"/>
                                  <a:cs typeface="+mn-cs"/>
                                </a:rPr>
                                <m:t>𝑟</m:t>
                              </m:r>
                            </m:sup>
                          </m:sSubSup>
                          <m:r>
                            <a:rPr lang="en-US" altLang="zh-TW" sz="3982" i="1" kern="1200">
                              <a:solidFill>
                                <a:prstClr val="black"/>
                              </a:solidFill>
                              <a:latin typeface="Cambria Math" panose="02040503050406030204" pitchFamily="18" charset="0"/>
                              <a:cs typeface="+mn-cs"/>
                            </a:rPr>
                            <m:t>−</m:t>
                          </m:r>
                          <m:sSub>
                            <m:sSubPr>
                              <m:ctrlPr>
                                <a:rPr lang="en-US" altLang="zh-TW" sz="3982" i="1" kern="1200">
                                  <a:solidFill>
                                    <a:prstClr val="black"/>
                                  </a:solidFill>
                                  <a:latin typeface="Cambria Math" panose="02040503050406030204" pitchFamily="18" charset="0"/>
                                  <a:cs typeface="+mn-cs"/>
                                </a:rPr>
                              </m:ctrlPr>
                            </m:sSubPr>
                            <m:e>
                              <m:r>
                                <a:rPr lang="en-US" altLang="zh-TW" sz="3982" i="1" kern="1200">
                                  <a:solidFill>
                                    <a:prstClr val="black"/>
                                  </a:solidFill>
                                  <a:latin typeface="Cambria Math" panose="02040503050406030204" pitchFamily="18" charset="0"/>
                                  <a:cs typeface="+mn-cs"/>
                                </a:rPr>
                                <m:t>𝑚</m:t>
                              </m:r>
                            </m:e>
                            <m:sub>
                              <m:r>
                                <a:rPr lang="en-US" altLang="zh-TW" sz="3982" i="1" kern="1200">
                                  <a:solidFill>
                                    <a:prstClr val="black"/>
                                  </a:solidFill>
                                  <a:latin typeface="Cambria Math" panose="02040503050406030204" pitchFamily="18" charset="0"/>
                                  <a:cs typeface="+mn-cs"/>
                                </a:rPr>
                                <m:t>𝑖</m:t>
                              </m:r>
                            </m:sub>
                          </m:sSub>
                        </m:num>
                        <m:den>
                          <m:sSub>
                            <m:sSubPr>
                              <m:ctrlPr>
                                <a:rPr lang="en-US" altLang="zh-TW" sz="3982" i="1" kern="1200">
                                  <a:solidFill>
                                    <a:prstClr val="black"/>
                                  </a:solidFill>
                                  <a:latin typeface="Cambria Math" panose="02040503050406030204" pitchFamily="18" charset="0"/>
                                  <a:cs typeface="+mn-cs"/>
                                </a:rPr>
                              </m:ctrlPr>
                            </m:sSubPr>
                            <m:e>
                              <m:r>
                                <a:rPr lang="zh-TW" altLang="en-US" sz="3982" i="1" kern="1200">
                                  <a:solidFill>
                                    <a:prstClr val="black"/>
                                  </a:solidFill>
                                  <a:latin typeface="Cambria Math" panose="02040503050406030204" pitchFamily="18" charset="0"/>
                                  <a:cs typeface="+mn-cs"/>
                                </a:rPr>
                                <m:t>𝜎</m:t>
                              </m:r>
                            </m:e>
                            <m:sub>
                              <m:r>
                                <a:rPr lang="en-US" altLang="zh-TW" sz="3982" i="1" kern="1200">
                                  <a:solidFill>
                                    <a:prstClr val="black"/>
                                  </a:solidFill>
                                  <a:latin typeface="Cambria Math" panose="02040503050406030204" pitchFamily="18" charset="0"/>
                                  <a:cs typeface="+mn-cs"/>
                                </a:rPr>
                                <m:t>𝑖</m:t>
                              </m:r>
                            </m:sub>
                          </m:sSub>
                        </m:den>
                      </m:f>
                    </m:oMath>
                  </m:oMathPara>
                </a14:m>
                <a:endParaRPr lang="zh-TW" altLang="en-US" sz="3982" kern="1200" dirty="0">
                  <a:solidFill>
                    <a:prstClr val="black"/>
                  </a:solidFill>
                  <a:latin typeface="Calibri" panose="020F0502020204030204"/>
                  <a:cs typeface="+mn-cs"/>
                </a:endParaRPr>
              </a:p>
            </p:txBody>
          </p:sp>
        </mc:Choice>
        <mc:Fallback>
          <p:sp>
            <p:nvSpPr>
              <p:cNvPr id="48" name="文字方塊 47"/>
              <p:cNvSpPr txBox="1">
                <a:spLocks noRot="1" noChangeAspect="1" noMove="1" noResize="1" noEditPoints="1" noAdjustHandles="1" noChangeArrowheads="1" noChangeShapeType="1" noTextEdit="1"/>
              </p:cNvSpPr>
              <p:nvPr/>
            </p:nvSpPr>
            <p:spPr>
              <a:xfrm>
                <a:off x="1937500" y="7437668"/>
                <a:ext cx="3089757" cy="1303177"/>
              </a:xfrm>
              <a:prstGeom prst="rect">
                <a:avLst/>
              </a:prstGeom>
              <a:blipFill>
                <a:blip r:embed="rId10"/>
                <a:stretch>
                  <a:fillRect/>
                </a:stretch>
              </a:blipFill>
            </p:spPr>
            <p:txBody>
              <a:bodyPr/>
              <a:lstStyle/>
              <a:p>
                <a:r>
                  <a:rPr lang="zh-CN" altLang="en-US">
                    <a:noFill/>
                  </a:rPr>
                  <a:t> </a:t>
                </a:r>
              </a:p>
            </p:txBody>
          </p:sp>
        </mc:Fallback>
      </mc:AlternateContent>
      <p:sp>
        <p:nvSpPr>
          <p:cNvPr id="49" name="文字方塊 48"/>
          <p:cNvSpPr txBox="1"/>
          <p:nvPr/>
        </p:nvSpPr>
        <p:spPr>
          <a:xfrm>
            <a:off x="5376349" y="7525516"/>
            <a:ext cx="6421887" cy="114274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l" defTabSz="650230" hangingPunct="1"/>
            <a:r>
              <a:rPr lang="en-US" altLang="zh-TW" sz="3413" kern="1200" dirty="0">
                <a:solidFill>
                  <a:prstClr val="black"/>
                </a:solidFill>
                <a:latin typeface="Calibri" panose="020F0502020204030204"/>
              </a:rPr>
              <a:t>The means of all dimensions are 0, and the variances are all 1 </a:t>
            </a:r>
            <a:endParaRPr lang="zh-TW" altLang="en-US" sz="3413" kern="1200" dirty="0">
              <a:solidFill>
                <a:prstClr val="black"/>
              </a:solidFill>
              <a:latin typeface="Calibri" panose="020F0502020204030204"/>
            </a:endParaRPr>
          </a:p>
        </p:txBody>
      </p:sp>
      <p:sp>
        <p:nvSpPr>
          <p:cNvPr id="50" name="矩形 49"/>
          <p:cNvSpPr/>
          <p:nvPr/>
        </p:nvSpPr>
        <p:spPr>
          <a:xfrm>
            <a:off x="786448" y="4502981"/>
            <a:ext cx="8176986" cy="61785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51" name="文字方塊 50"/>
          <p:cNvSpPr txBox="1"/>
          <p:nvPr/>
        </p:nvSpPr>
        <p:spPr>
          <a:xfrm>
            <a:off x="9328827" y="3013924"/>
            <a:ext cx="3247492" cy="1317925"/>
          </a:xfrm>
          <a:prstGeom prst="rect">
            <a:avLst/>
          </a:prstGeom>
          <a:noFill/>
        </p:spPr>
        <p:txBody>
          <a:bodyPr wrap="square" rtlCol="0">
            <a:spAutoFit/>
          </a:bodyPr>
          <a:lstStyle/>
          <a:p>
            <a:pPr algn="l" defTabSz="650230" hangingPunct="1"/>
            <a:r>
              <a:rPr lang="en-US" altLang="zh-TW" sz="3982" kern="1200" dirty="0">
                <a:solidFill>
                  <a:prstClr val="black"/>
                </a:solidFill>
                <a:latin typeface="Calibri" panose="020F0502020204030204"/>
                <a:cs typeface="+mn-cs"/>
              </a:rPr>
              <a:t>For each dimension i:</a:t>
            </a:r>
            <a:endParaRPr lang="zh-TW" altLang="en-US" sz="3982" kern="1200" dirty="0">
              <a:solidFill>
                <a:prstClr val="black"/>
              </a:solidFill>
              <a:latin typeface="Calibri" panose="020F0502020204030204"/>
              <a:cs typeface="+mn-cs"/>
            </a:endParaRPr>
          </a:p>
        </p:txBody>
      </p:sp>
      <p:sp>
        <p:nvSpPr>
          <p:cNvPr id="3" name="矩形 2"/>
          <p:cNvSpPr/>
          <p:nvPr/>
        </p:nvSpPr>
        <p:spPr>
          <a:xfrm>
            <a:off x="5796124" y="4502981"/>
            <a:ext cx="742042" cy="59721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52" name="手繪多邊形 51"/>
          <p:cNvSpPr/>
          <p:nvPr/>
        </p:nvSpPr>
        <p:spPr>
          <a:xfrm>
            <a:off x="4301944" y="4751689"/>
            <a:ext cx="1502491" cy="2743819"/>
          </a:xfrm>
          <a:custGeom>
            <a:avLst/>
            <a:gdLst>
              <a:gd name="connsiteX0" fmla="*/ 2836190 w 2836190"/>
              <a:gd name="connsiteY0" fmla="*/ 0 h 2262753"/>
              <a:gd name="connsiteX1" fmla="*/ 1549831 w 2836190"/>
              <a:gd name="connsiteY1" fmla="*/ 464949 h 2262753"/>
              <a:gd name="connsiteX2" fmla="*/ 0 w 2836190"/>
              <a:gd name="connsiteY2" fmla="*/ 2262753 h 2262753"/>
            </a:gdLst>
            <a:ahLst/>
            <a:cxnLst>
              <a:cxn ang="0">
                <a:pos x="connsiteX0" y="connsiteY0"/>
              </a:cxn>
              <a:cxn ang="0">
                <a:pos x="connsiteX1" y="connsiteY1"/>
              </a:cxn>
              <a:cxn ang="0">
                <a:pos x="connsiteX2" y="connsiteY2"/>
              </a:cxn>
            </a:cxnLst>
            <a:rect l="l" t="t" r="r" b="b"/>
            <a:pathLst>
              <a:path w="2836190" h="2262753">
                <a:moveTo>
                  <a:pt x="2836190" y="0"/>
                </a:moveTo>
                <a:cubicBezTo>
                  <a:pt x="2429359" y="43912"/>
                  <a:pt x="2022529" y="87824"/>
                  <a:pt x="1549831" y="464949"/>
                </a:cubicBezTo>
                <a:cubicBezTo>
                  <a:pt x="1077133" y="842074"/>
                  <a:pt x="538566" y="1552413"/>
                  <a:pt x="0" y="2262753"/>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mc:AlternateContent xmlns:mc="http://schemas.openxmlformats.org/markup-compatibility/2006">
        <mc:Choice xmlns:a14="http://schemas.microsoft.com/office/drawing/2010/main" Requires="a14">
          <p:sp>
            <p:nvSpPr>
              <p:cNvPr id="53" name="文字方塊 52"/>
              <p:cNvSpPr txBox="1"/>
              <p:nvPr/>
            </p:nvSpPr>
            <p:spPr>
              <a:xfrm>
                <a:off x="1032573" y="3162185"/>
                <a:ext cx="642484" cy="618503"/>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Sup>
                        <m:sSubSupPr>
                          <m:ctrlPr>
                            <a:rPr lang="en-US" altLang="zh-TW" sz="3982" i="1" kern="1200">
                              <a:solidFill>
                                <a:prstClr val="black"/>
                              </a:solidFill>
                              <a:latin typeface="Cambria Math" panose="02040503050406030204" pitchFamily="18" charset="0"/>
                              <a:cs typeface="+mn-cs"/>
                            </a:rPr>
                          </m:ctrlPr>
                        </m:sSubSupPr>
                        <m:e>
                          <m:r>
                            <a:rPr lang="en-US" altLang="zh-TW" sz="3982" i="1" kern="1200">
                              <a:solidFill>
                                <a:prstClr val="black"/>
                              </a:solidFill>
                              <a:latin typeface="Cambria Math" panose="02040503050406030204" pitchFamily="18" charset="0"/>
                              <a:cs typeface="+mn-cs"/>
                            </a:rPr>
                            <m:t>𝑥</m:t>
                          </m:r>
                        </m:e>
                        <m:sub>
                          <m:r>
                            <a:rPr lang="en-US" altLang="zh-TW" sz="3982" i="1" kern="1200">
                              <a:solidFill>
                                <a:prstClr val="black"/>
                              </a:solidFill>
                              <a:latin typeface="Cambria Math" panose="02040503050406030204" pitchFamily="18" charset="0"/>
                              <a:cs typeface="+mn-cs"/>
                            </a:rPr>
                            <m:t>1</m:t>
                          </m:r>
                        </m:sub>
                        <m:sup>
                          <m:r>
                            <a:rPr lang="en-US" altLang="zh-TW" sz="3982" i="1" kern="1200">
                              <a:solidFill>
                                <a:prstClr val="black"/>
                              </a:solidFill>
                              <a:latin typeface="Cambria Math" panose="02040503050406030204" pitchFamily="18" charset="0"/>
                              <a:cs typeface="+mn-cs"/>
                            </a:rPr>
                            <m:t>1</m:t>
                          </m:r>
                        </m:sup>
                      </m:sSubSup>
                    </m:oMath>
                  </m:oMathPara>
                </a14:m>
                <a:endParaRPr lang="zh-TW" altLang="en-US" sz="3982" kern="1200" dirty="0">
                  <a:solidFill>
                    <a:prstClr val="black"/>
                  </a:solidFill>
                  <a:latin typeface="Calibri" panose="020F0502020204030204"/>
                  <a:cs typeface="+mn-cs"/>
                </a:endParaRPr>
              </a:p>
            </p:txBody>
          </p:sp>
        </mc:Choice>
        <mc:Fallback>
          <p:sp>
            <p:nvSpPr>
              <p:cNvPr id="53" name="文字方塊 52"/>
              <p:cNvSpPr txBox="1">
                <a:spLocks noRot="1" noChangeAspect="1" noMove="1" noResize="1" noEditPoints="1" noAdjustHandles="1" noChangeArrowheads="1" noChangeShapeType="1" noTextEdit="1"/>
              </p:cNvSpPr>
              <p:nvPr/>
            </p:nvSpPr>
            <p:spPr>
              <a:xfrm>
                <a:off x="1032573" y="3162185"/>
                <a:ext cx="642484" cy="61850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4" name="文字方塊 53"/>
              <p:cNvSpPr txBox="1"/>
              <p:nvPr/>
            </p:nvSpPr>
            <p:spPr>
              <a:xfrm>
                <a:off x="1059268" y="3789153"/>
                <a:ext cx="642484" cy="619657"/>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Sup>
                        <m:sSubSupPr>
                          <m:ctrlPr>
                            <a:rPr lang="en-US" altLang="zh-TW" sz="3982" i="1" kern="1200">
                              <a:solidFill>
                                <a:prstClr val="black"/>
                              </a:solidFill>
                              <a:latin typeface="Cambria Math" panose="02040503050406030204" pitchFamily="18" charset="0"/>
                              <a:cs typeface="+mn-cs"/>
                            </a:rPr>
                          </m:ctrlPr>
                        </m:sSubSupPr>
                        <m:e>
                          <m:r>
                            <a:rPr lang="en-US" altLang="zh-TW" sz="3982" i="1" kern="1200">
                              <a:solidFill>
                                <a:prstClr val="black"/>
                              </a:solidFill>
                              <a:latin typeface="Cambria Math" panose="02040503050406030204" pitchFamily="18" charset="0"/>
                              <a:cs typeface="+mn-cs"/>
                            </a:rPr>
                            <m:t>𝑥</m:t>
                          </m:r>
                        </m:e>
                        <m:sub>
                          <m:r>
                            <a:rPr lang="en-US" altLang="zh-TW" sz="3982" i="1" kern="1200">
                              <a:solidFill>
                                <a:prstClr val="black"/>
                              </a:solidFill>
                              <a:latin typeface="Cambria Math" panose="02040503050406030204" pitchFamily="18" charset="0"/>
                              <a:cs typeface="+mn-cs"/>
                            </a:rPr>
                            <m:t>2</m:t>
                          </m:r>
                        </m:sub>
                        <m:sup>
                          <m:r>
                            <a:rPr lang="en-US" altLang="zh-TW" sz="3982" i="1" kern="1200">
                              <a:solidFill>
                                <a:prstClr val="black"/>
                              </a:solidFill>
                              <a:latin typeface="Cambria Math" panose="02040503050406030204" pitchFamily="18" charset="0"/>
                              <a:cs typeface="+mn-cs"/>
                            </a:rPr>
                            <m:t>1</m:t>
                          </m:r>
                        </m:sup>
                      </m:sSubSup>
                    </m:oMath>
                  </m:oMathPara>
                </a14:m>
                <a:endParaRPr lang="zh-TW" altLang="en-US" sz="3982" kern="1200" dirty="0">
                  <a:solidFill>
                    <a:prstClr val="black"/>
                  </a:solidFill>
                  <a:latin typeface="Calibri" panose="020F0502020204030204"/>
                  <a:cs typeface="+mn-cs"/>
                </a:endParaRPr>
              </a:p>
            </p:txBody>
          </p:sp>
        </mc:Choice>
        <mc:Fallback>
          <p:sp>
            <p:nvSpPr>
              <p:cNvPr id="54" name="文字方塊 53"/>
              <p:cNvSpPr txBox="1">
                <a:spLocks noRot="1" noChangeAspect="1" noMove="1" noResize="1" noEditPoints="1" noAdjustHandles="1" noChangeArrowheads="1" noChangeShapeType="1" noTextEdit="1"/>
              </p:cNvSpPr>
              <p:nvPr/>
            </p:nvSpPr>
            <p:spPr>
              <a:xfrm>
                <a:off x="1059268" y="3789153"/>
                <a:ext cx="642484" cy="619657"/>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5" name="文字方塊 54"/>
              <p:cNvSpPr txBox="1"/>
              <p:nvPr/>
            </p:nvSpPr>
            <p:spPr>
              <a:xfrm>
                <a:off x="2322229" y="3174274"/>
                <a:ext cx="653384" cy="619785"/>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Sup>
                        <m:sSubSupPr>
                          <m:ctrlPr>
                            <a:rPr lang="en-US" altLang="zh-TW" sz="3982" i="1" kern="1200">
                              <a:solidFill>
                                <a:prstClr val="black"/>
                              </a:solidFill>
                              <a:latin typeface="Cambria Math" panose="02040503050406030204" pitchFamily="18" charset="0"/>
                              <a:cs typeface="+mn-cs"/>
                            </a:rPr>
                          </m:ctrlPr>
                        </m:sSubSupPr>
                        <m:e>
                          <m:r>
                            <a:rPr lang="en-US" altLang="zh-TW" sz="3982" i="1" kern="1200">
                              <a:solidFill>
                                <a:prstClr val="black"/>
                              </a:solidFill>
                              <a:latin typeface="Cambria Math" panose="02040503050406030204" pitchFamily="18" charset="0"/>
                              <a:cs typeface="+mn-cs"/>
                            </a:rPr>
                            <m:t>𝑥</m:t>
                          </m:r>
                        </m:e>
                        <m:sub>
                          <m:r>
                            <a:rPr lang="en-US" altLang="zh-TW" sz="3982" i="1" kern="1200">
                              <a:solidFill>
                                <a:prstClr val="black"/>
                              </a:solidFill>
                              <a:latin typeface="Cambria Math" panose="02040503050406030204" pitchFamily="18" charset="0"/>
                              <a:cs typeface="+mn-cs"/>
                            </a:rPr>
                            <m:t>1</m:t>
                          </m:r>
                        </m:sub>
                        <m:sup>
                          <m:r>
                            <a:rPr lang="en-US" altLang="zh-TW" sz="3982" i="1" kern="1200">
                              <a:solidFill>
                                <a:prstClr val="black"/>
                              </a:solidFill>
                              <a:latin typeface="Cambria Math" panose="02040503050406030204" pitchFamily="18" charset="0"/>
                              <a:cs typeface="+mn-cs"/>
                            </a:rPr>
                            <m:t>2</m:t>
                          </m:r>
                        </m:sup>
                      </m:sSubSup>
                    </m:oMath>
                  </m:oMathPara>
                </a14:m>
                <a:endParaRPr lang="zh-TW" altLang="en-US" sz="3982" kern="1200" dirty="0">
                  <a:solidFill>
                    <a:prstClr val="black"/>
                  </a:solidFill>
                  <a:latin typeface="Calibri" panose="020F0502020204030204"/>
                  <a:cs typeface="+mn-cs"/>
                </a:endParaRPr>
              </a:p>
            </p:txBody>
          </p:sp>
        </mc:Choice>
        <mc:Fallback>
          <p:sp>
            <p:nvSpPr>
              <p:cNvPr id="55" name="文字方塊 54"/>
              <p:cNvSpPr txBox="1">
                <a:spLocks noRot="1" noChangeAspect="1" noMove="1" noResize="1" noEditPoints="1" noAdjustHandles="1" noChangeArrowheads="1" noChangeShapeType="1" noTextEdit="1"/>
              </p:cNvSpPr>
              <p:nvPr/>
            </p:nvSpPr>
            <p:spPr>
              <a:xfrm>
                <a:off x="2322229" y="3174274"/>
                <a:ext cx="653384" cy="619785"/>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6" name="文字方塊 55"/>
              <p:cNvSpPr txBox="1"/>
              <p:nvPr/>
            </p:nvSpPr>
            <p:spPr>
              <a:xfrm>
                <a:off x="2348924" y="3801242"/>
                <a:ext cx="653384" cy="620939"/>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Sup>
                        <m:sSubSupPr>
                          <m:ctrlPr>
                            <a:rPr lang="en-US" altLang="zh-TW" sz="3982" i="1" kern="1200">
                              <a:solidFill>
                                <a:prstClr val="black"/>
                              </a:solidFill>
                              <a:latin typeface="Cambria Math" panose="02040503050406030204" pitchFamily="18" charset="0"/>
                              <a:cs typeface="+mn-cs"/>
                            </a:rPr>
                          </m:ctrlPr>
                        </m:sSubSupPr>
                        <m:e>
                          <m:r>
                            <a:rPr lang="en-US" altLang="zh-TW" sz="3982" i="1" kern="1200">
                              <a:solidFill>
                                <a:prstClr val="black"/>
                              </a:solidFill>
                              <a:latin typeface="Cambria Math" panose="02040503050406030204" pitchFamily="18" charset="0"/>
                              <a:cs typeface="+mn-cs"/>
                            </a:rPr>
                            <m:t>𝑥</m:t>
                          </m:r>
                        </m:e>
                        <m:sub>
                          <m:r>
                            <a:rPr lang="en-US" altLang="zh-TW" sz="3982" i="1" kern="1200">
                              <a:solidFill>
                                <a:prstClr val="black"/>
                              </a:solidFill>
                              <a:latin typeface="Cambria Math" panose="02040503050406030204" pitchFamily="18" charset="0"/>
                              <a:cs typeface="+mn-cs"/>
                            </a:rPr>
                            <m:t>2</m:t>
                          </m:r>
                        </m:sub>
                        <m:sup>
                          <m:r>
                            <a:rPr lang="en-US" altLang="zh-TW" sz="3982" i="1" kern="1200">
                              <a:solidFill>
                                <a:prstClr val="black"/>
                              </a:solidFill>
                              <a:latin typeface="Cambria Math" panose="02040503050406030204" pitchFamily="18" charset="0"/>
                              <a:cs typeface="+mn-cs"/>
                            </a:rPr>
                            <m:t>2</m:t>
                          </m:r>
                        </m:sup>
                      </m:sSubSup>
                    </m:oMath>
                  </m:oMathPara>
                </a14:m>
                <a:endParaRPr lang="zh-TW" altLang="en-US" sz="3982" kern="1200" dirty="0">
                  <a:solidFill>
                    <a:prstClr val="black"/>
                  </a:solidFill>
                  <a:latin typeface="Calibri" panose="020F0502020204030204"/>
                  <a:cs typeface="+mn-cs"/>
                </a:endParaRPr>
              </a:p>
            </p:txBody>
          </p:sp>
        </mc:Choice>
        <mc:Fallback>
          <p:sp>
            <p:nvSpPr>
              <p:cNvPr id="56" name="文字方塊 55"/>
              <p:cNvSpPr txBox="1">
                <a:spLocks noRot="1" noChangeAspect="1" noMove="1" noResize="1" noEditPoints="1" noAdjustHandles="1" noChangeArrowheads="1" noChangeShapeType="1" noTextEdit="1"/>
              </p:cNvSpPr>
              <p:nvPr/>
            </p:nvSpPr>
            <p:spPr>
              <a:xfrm>
                <a:off x="2348924" y="3801242"/>
                <a:ext cx="653384" cy="620939"/>
              </a:xfrm>
              <a:prstGeom prst="rect">
                <a:avLst/>
              </a:prstGeom>
              <a:blipFill>
                <a:blip r:embed="rId1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98994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3" grpId="0"/>
      <p:bldP spid="44" grpId="0"/>
      <p:bldP spid="45" grpId="0"/>
      <p:bldP spid="46" grpId="0"/>
      <p:bldP spid="47" grpId="0"/>
      <p:bldP spid="48" grpId="0"/>
      <p:bldP spid="49" grpId="0" animBg="1"/>
      <p:bldP spid="50" grpId="0" animBg="1"/>
      <p:bldP spid="51" grpId="0"/>
      <p:bldP spid="3" grpId="0" animBg="1"/>
      <p:bldP spid="52" grpId="0" animBg="1"/>
      <p:bldP spid="53" grpId="0"/>
      <p:bldP spid="54" grpId="0"/>
      <p:bldP spid="55" grpId="0"/>
      <p:bldP spid="56"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Gradient Descent</a:t>
            </a:r>
            <a:endParaRPr lang="zh-TW" altLang="en-US" dirty="0"/>
          </a:p>
        </p:txBody>
      </p:sp>
      <p:sp>
        <p:nvSpPr>
          <p:cNvPr id="3" name="副標題 2"/>
          <p:cNvSpPr>
            <a:spLocks noGrp="1"/>
          </p:cNvSpPr>
          <p:nvPr>
            <p:ph type="subTitle" idx="1"/>
          </p:nvPr>
        </p:nvSpPr>
        <p:spPr/>
        <p:txBody>
          <a:bodyPr>
            <a:normAutofit/>
          </a:bodyPr>
          <a:lstStyle/>
          <a:p>
            <a:r>
              <a:rPr lang="en-US" altLang="zh-TW" sz="6258" dirty="0"/>
              <a:t>Theory</a:t>
            </a:r>
            <a:endParaRPr lang="zh-TW" altLang="en-US" sz="6258" dirty="0"/>
          </a:p>
        </p:txBody>
      </p:sp>
    </p:spTree>
    <p:extLst>
      <p:ext uri="{BB962C8B-B14F-4D97-AF65-F5344CB8AC3E}">
        <p14:creationId xmlns:p14="http://schemas.microsoft.com/office/powerpoint/2010/main" val="39268467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Question</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r>
                  <a:rPr lang="en-US" altLang="zh-TW" dirty="0"/>
                  <a:t>When solving: </a:t>
                </a:r>
              </a:p>
              <a:p>
                <a:endParaRPr lang="en-US" altLang="zh-TW" dirty="0"/>
              </a:p>
              <a:p>
                <a:endParaRPr lang="en-US" altLang="zh-TW" dirty="0"/>
              </a:p>
              <a:p>
                <a:r>
                  <a:rPr lang="en-US" altLang="zh-TW" dirty="0"/>
                  <a:t>Each time we update the parameters, we obtain </a:t>
                </a:r>
                <a14:m>
                  <m:oMath xmlns:m="http://schemas.openxmlformats.org/officeDocument/2006/math">
                    <m:r>
                      <a:rPr lang="zh-TW" altLang="en-US" i="1">
                        <a:latin typeface="Cambria Math" panose="02040503050406030204" pitchFamily="18" charset="0"/>
                      </a:rPr>
                      <m:t>𝜃</m:t>
                    </m:r>
                  </m:oMath>
                </a14:m>
                <a:r>
                  <a:rPr lang="zh-TW" altLang="en-US" dirty="0"/>
                  <a:t> </a:t>
                </a:r>
                <a:r>
                  <a:rPr lang="en-US" altLang="zh-TW" dirty="0"/>
                  <a:t>that makes </a:t>
                </a:r>
                <a14:m>
                  <m:oMath xmlns:m="http://schemas.openxmlformats.org/officeDocument/2006/math">
                    <m:r>
                      <a:rPr lang="en-US" altLang="zh-TW" i="1">
                        <a:latin typeface="Cambria Math" panose="02040503050406030204" pitchFamily="18" charset="0"/>
                      </a:rPr>
                      <m:t>𝐿</m:t>
                    </m:r>
                    <m:d>
                      <m:dPr>
                        <m:ctrlPr>
                          <a:rPr lang="en-US" altLang="zh-TW" i="1">
                            <a:latin typeface="Cambria Math" panose="02040503050406030204" pitchFamily="18" charset="0"/>
                          </a:rPr>
                        </m:ctrlPr>
                      </m:dPr>
                      <m:e>
                        <m:r>
                          <a:rPr lang="zh-TW" altLang="en-US" i="1">
                            <a:latin typeface="Cambria Math" panose="02040503050406030204" pitchFamily="18" charset="0"/>
                          </a:rPr>
                          <m:t>𝜃</m:t>
                        </m:r>
                      </m:e>
                    </m:d>
                  </m:oMath>
                </a14:m>
                <a:r>
                  <a:rPr lang="zh-TW" altLang="en-US" dirty="0"/>
                  <a:t> </a:t>
                </a:r>
                <a:r>
                  <a:rPr lang="en-US" altLang="zh-TW" dirty="0"/>
                  <a:t>smaller.</a:t>
                </a:r>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3"/>
                <a:stretch>
                  <a:fillRect l="-1391" t="-2241"/>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 name="文字方塊 3"/>
              <p:cNvSpPr txBox="1"/>
              <p:nvPr/>
            </p:nvSpPr>
            <p:spPr>
              <a:xfrm>
                <a:off x="2653684" y="3593896"/>
                <a:ext cx="4072333" cy="801310"/>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p>
                        <m:sSupPr>
                          <m:ctrlPr>
                            <a:rPr lang="en-US" altLang="zh-TW" sz="3982" i="1" kern="1200">
                              <a:solidFill>
                                <a:prstClr val="black"/>
                              </a:solidFill>
                              <a:latin typeface="Cambria Math" panose="02040503050406030204" pitchFamily="18" charset="0"/>
                              <a:cs typeface="+mn-cs"/>
                            </a:rPr>
                          </m:ctrlPr>
                        </m:sSupPr>
                        <m:e>
                          <m:r>
                            <a:rPr lang="zh-TW" altLang="en-US" sz="3982" i="1" kern="1200">
                              <a:solidFill>
                                <a:prstClr val="black"/>
                              </a:solidFill>
                              <a:latin typeface="Cambria Math" panose="02040503050406030204" pitchFamily="18" charset="0"/>
                              <a:cs typeface="+mn-cs"/>
                            </a:rPr>
                            <m:t>𝜃</m:t>
                          </m:r>
                        </m:e>
                        <m:sup>
                          <m:r>
                            <a:rPr lang="en-US" altLang="zh-TW" sz="3982" i="1" kern="1200">
                              <a:solidFill>
                                <a:prstClr val="black"/>
                              </a:solidFill>
                              <a:latin typeface="Cambria Math" panose="02040503050406030204" pitchFamily="18" charset="0"/>
                              <a:cs typeface="+mn-cs"/>
                            </a:rPr>
                            <m:t>∗</m:t>
                          </m:r>
                        </m:sup>
                      </m:sSup>
                      <m:r>
                        <a:rPr lang="en-US" altLang="zh-TW" sz="3982" kern="1200">
                          <a:solidFill>
                            <a:prstClr val="black"/>
                          </a:solidFill>
                          <a:latin typeface="Cambria Math" panose="02040503050406030204" pitchFamily="18" charset="0"/>
                          <a:cs typeface="+mn-cs"/>
                        </a:rPr>
                        <m:t>=</m:t>
                      </m:r>
                      <m:r>
                        <m:rPr>
                          <m:sty m:val="p"/>
                        </m:rPr>
                        <a:rPr lang="en-US" altLang="zh-TW" sz="3982" kern="1200">
                          <a:solidFill>
                            <a:prstClr val="black"/>
                          </a:solidFill>
                          <a:latin typeface="Cambria Math" panose="02040503050406030204" pitchFamily="18" charset="0"/>
                          <a:cs typeface="+mn-cs"/>
                        </a:rPr>
                        <m:t>arg</m:t>
                      </m:r>
                      <m:func>
                        <m:funcPr>
                          <m:ctrlPr>
                            <a:rPr lang="en-US" altLang="zh-TW" sz="3982" i="1" kern="1200">
                              <a:solidFill>
                                <a:prstClr val="black"/>
                              </a:solidFill>
                              <a:latin typeface="Cambria Math" panose="02040503050406030204" pitchFamily="18" charset="0"/>
                              <a:cs typeface="+mn-cs"/>
                            </a:rPr>
                          </m:ctrlPr>
                        </m:funcPr>
                        <m:fName>
                          <m:limLow>
                            <m:limLowPr>
                              <m:ctrlPr>
                                <a:rPr lang="en-US" altLang="zh-TW" sz="3982" i="1" kern="1200">
                                  <a:solidFill>
                                    <a:prstClr val="black"/>
                                  </a:solidFill>
                                  <a:latin typeface="Cambria Math" panose="02040503050406030204" pitchFamily="18" charset="0"/>
                                  <a:cs typeface="+mn-cs"/>
                                </a:rPr>
                              </m:ctrlPr>
                            </m:limLowPr>
                            <m:e>
                              <m:r>
                                <a:rPr lang="en-US" altLang="zh-TW" sz="3982" i="1" kern="1200">
                                  <a:solidFill>
                                    <a:prstClr val="black"/>
                                  </a:solidFill>
                                  <a:latin typeface="Cambria Math" panose="02040503050406030204" pitchFamily="18" charset="0"/>
                                  <a:cs typeface="+mn-cs"/>
                                </a:rPr>
                                <m:t>𝑚𝑖𝑛</m:t>
                              </m:r>
                            </m:e>
                            <m:lim>
                              <m:r>
                                <a:rPr lang="zh-TW" altLang="en-US" sz="3982" i="1" kern="1200">
                                  <a:solidFill>
                                    <a:prstClr val="black"/>
                                  </a:solidFill>
                                  <a:latin typeface="Cambria Math" panose="02040503050406030204" pitchFamily="18" charset="0"/>
                                  <a:cs typeface="+mn-cs"/>
                                </a:rPr>
                                <m:t>𝜃</m:t>
                              </m:r>
                            </m:lim>
                          </m:limLow>
                        </m:fName>
                        <m:e>
                          <m:r>
                            <a:rPr lang="en-US" altLang="zh-TW" sz="3982" i="1" kern="1200">
                              <a:solidFill>
                                <a:prstClr val="black"/>
                              </a:solidFill>
                              <a:latin typeface="Cambria Math" panose="02040503050406030204" pitchFamily="18" charset="0"/>
                              <a:cs typeface="+mn-cs"/>
                            </a:rPr>
                            <m:t>𝐿</m:t>
                          </m:r>
                          <m:d>
                            <m:dPr>
                              <m:ctrlPr>
                                <a:rPr lang="en-US" altLang="zh-TW" sz="3982" i="1" kern="1200">
                                  <a:solidFill>
                                    <a:prstClr val="black"/>
                                  </a:solidFill>
                                  <a:latin typeface="Cambria Math" panose="02040503050406030204" pitchFamily="18" charset="0"/>
                                  <a:cs typeface="+mn-cs"/>
                                </a:rPr>
                              </m:ctrlPr>
                            </m:dPr>
                            <m:e>
                              <m:r>
                                <a:rPr lang="zh-TW" altLang="en-US" sz="3982" i="1" kern="1200">
                                  <a:solidFill>
                                    <a:prstClr val="black"/>
                                  </a:solidFill>
                                  <a:latin typeface="Cambria Math" panose="02040503050406030204" pitchFamily="18" charset="0"/>
                                  <a:cs typeface="+mn-cs"/>
                                </a:rPr>
                                <m:t>𝜃</m:t>
                              </m:r>
                            </m:e>
                          </m:d>
                        </m:e>
                      </m:func>
                    </m:oMath>
                  </m:oMathPara>
                </a14:m>
                <a:endParaRPr lang="zh-TW" altLang="en-US" sz="3982" kern="1200" dirty="0">
                  <a:solidFill>
                    <a:prstClr val="black"/>
                  </a:solidFill>
                  <a:latin typeface="Calibri" panose="020F0502020204030204"/>
                  <a:cs typeface="+mn-cs"/>
                </a:endParaRPr>
              </a:p>
            </p:txBody>
          </p:sp>
        </mc:Choice>
        <mc:Fallback>
          <p:sp>
            <p:nvSpPr>
              <p:cNvPr id="4" name="文字方塊 3"/>
              <p:cNvSpPr txBox="1">
                <a:spLocks noRot="1" noChangeAspect="1" noMove="1" noResize="1" noEditPoints="1" noAdjustHandles="1" noChangeArrowheads="1" noChangeShapeType="1" noTextEdit="1"/>
              </p:cNvSpPr>
              <p:nvPr/>
            </p:nvSpPr>
            <p:spPr>
              <a:xfrm>
                <a:off x="2653684" y="3593896"/>
                <a:ext cx="4072333" cy="801310"/>
              </a:xfrm>
              <a:prstGeom prst="rect">
                <a:avLst/>
              </a:prstGeom>
              <a:blipFill>
                <a:blip r:embed="rId4"/>
                <a:stretch>
                  <a:fillRect/>
                </a:stretch>
              </a:blipFill>
            </p:spPr>
            <p:txBody>
              <a:bodyPr/>
              <a:lstStyle/>
              <a:p>
                <a:r>
                  <a:rPr lang="zh-CN" altLang="en-US">
                    <a:noFill/>
                  </a:rPr>
                  <a:t> </a:t>
                </a:r>
              </a:p>
            </p:txBody>
          </p:sp>
        </mc:Fallback>
      </mc:AlternateContent>
      <p:sp>
        <p:nvSpPr>
          <p:cNvPr id="5" name="文字方塊 4"/>
          <p:cNvSpPr txBox="1"/>
          <p:nvPr/>
        </p:nvSpPr>
        <p:spPr>
          <a:xfrm>
            <a:off x="6986749" y="3506025"/>
            <a:ext cx="4471539" cy="705129"/>
          </a:xfrm>
          <a:prstGeom prst="rect">
            <a:avLst/>
          </a:prstGeom>
          <a:noFill/>
        </p:spPr>
        <p:txBody>
          <a:bodyPr wrap="square" rtlCol="0">
            <a:spAutoFit/>
          </a:bodyPr>
          <a:lstStyle/>
          <a:p>
            <a:pPr algn="l" defTabSz="650230" hangingPunct="1"/>
            <a:r>
              <a:rPr lang="en-US" altLang="zh-TW" sz="3982" kern="1200" dirty="0">
                <a:solidFill>
                  <a:prstClr val="black"/>
                </a:solidFill>
                <a:latin typeface="Calibri" panose="020F0502020204030204"/>
                <a:cs typeface="+mn-cs"/>
              </a:rPr>
              <a:t>by gradient descent</a:t>
            </a:r>
            <a:endParaRPr lang="zh-TW" altLang="en-US" sz="3982" kern="1200" dirty="0">
              <a:solidFill>
                <a:prstClr val="black"/>
              </a:solidFill>
              <a:latin typeface="Calibri" panose="020F0502020204030204"/>
              <a:cs typeface="+mn-cs"/>
            </a:endParaRPr>
          </a:p>
        </p:txBody>
      </p:sp>
      <mc:AlternateContent xmlns:mc="http://schemas.openxmlformats.org/markup-compatibility/2006">
        <mc:Choice xmlns:a14="http://schemas.microsoft.com/office/drawing/2010/main" Requires="a14">
          <p:sp>
            <p:nvSpPr>
              <p:cNvPr id="6" name="文字方塊 5"/>
              <p:cNvSpPr txBox="1"/>
              <p:nvPr/>
            </p:nvSpPr>
            <p:spPr>
              <a:xfrm>
                <a:off x="1355986" y="6527511"/>
                <a:ext cx="6305829" cy="612796"/>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r>
                        <a:rPr lang="en-US" altLang="zh-TW" sz="3982" i="1" kern="1200">
                          <a:solidFill>
                            <a:prstClr val="black"/>
                          </a:solidFill>
                          <a:latin typeface="Cambria Math" panose="02040503050406030204" pitchFamily="18" charset="0"/>
                          <a:cs typeface="+mn-cs"/>
                        </a:rPr>
                        <m:t>𝐿</m:t>
                      </m:r>
                      <m:d>
                        <m:dPr>
                          <m:ctrlPr>
                            <a:rPr lang="en-US" altLang="zh-TW" sz="3982" i="1" kern="1200">
                              <a:solidFill>
                                <a:prstClr val="black"/>
                              </a:solidFill>
                              <a:latin typeface="Cambria Math" panose="02040503050406030204" pitchFamily="18" charset="0"/>
                              <a:cs typeface="+mn-cs"/>
                            </a:rPr>
                          </m:ctrlPr>
                        </m:dPr>
                        <m:e>
                          <m:sSup>
                            <m:sSupPr>
                              <m:ctrlPr>
                                <a:rPr lang="en-US" altLang="zh-TW" sz="3982" i="1" kern="1200">
                                  <a:solidFill>
                                    <a:prstClr val="black"/>
                                  </a:solidFill>
                                  <a:latin typeface="Cambria Math" panose="02040503050406030204" pitchFamily="18" charset="0"/>
                                  <a:cs typeface="+mn-cs"/>
                                </a:rPr>
                              </m:ctrlPr>
                            </m:sSupPr>
                            <m:e>
                              <m:r>
                                <a:rPr lang="zh-TW" altLang="en-US" sz="3982" i="1" kern="1200">
                                  <a:solidFill>
                                    <a:prstClr val="black"/>
                                  </a:solidFill>
                                  <a:latin typeface="Cambria Math" panose="02040503050406030204" pitchFamily="18" charset="0"/>
                                  <a:cs typeface="+mn-cs"/>
                                </a:rPr>
                                <m:t>𝜃</m:t>
                              </m:r>
                            </m:e>
                            <m:sup>
                              <m:r>
                                <a:rPr lang="en-US" altLang="zh-TW" sz="3982" i="1" kern="1200">
                                  <a:solidFill>
                                    <a:prstClr val="black"/>
                                  </a:solidFill>
                                  <a:latin typeface="Cambria Math" panose="02040503050406030204" pitchFamily="18" charset="0"/>
                                  <a:cs typeface="+mn-cs"/>
                                </a:rPr>
                                <m:t>0</m:t>
                              </m:r>
                            </m:sup>
                          </m:sSup>
                        </m:e>
                      </m:d>
                      <m:r>
                        <a:rPr lang="en-US" altLang="zh-TW" sz="3982" i="1" kern="1200">
                          <a:solidFill>
                            <a:prstClr val="black"/>
                          </a:solidFill>
                          <a:latin typeface="Cambria Math" panose="02040503050406030204" pitchFamily="18" charset="0"/>
                          <a:cs typeface="+mn-cs"/>
                        </a:rPr>
                        <m:t>&gt;</m:t>
                      </m:r>
                      <m:r>
                        <a:rPr lang="en-US" altLang="zh-TW" sz="3982" i="1" kern="1200">
                          <a:solidFill>
                            <a:prstClr val="black"/>
                          </a:solidFill>
                          <a:latin typeface="Cambria Math" panose="02040503050406030204" pitchFamily="18" charset="0"/>
                          <a:cs typeface="+mn-cs"/>
                        </a:rPr>
                        <m:t>𝐿</m:t>
                      </m:r>
                      <m:d>
                        <m:dPr>
                          <m:ctrlPr>
                            <a:rPr lang="en-US" altLang="zh-TW" sz="3982" i="1" kern="1200">
                              <a:solidFill>
                                <a:prstClr val="black"/>
                              </a:solidFill>
                              <a:latin typeface="Cambria Math" panose="02040503050406030204" pitchFamily="18" charset="0"/>
                              <a:cs typeface="+mn-cs"/>
                            </a:rPr>
                          </m:ctrlPr>
                        </m:dPr>
                        <m:e>
                          <m:sSup>
                            <m:sSupPr>
                              <m:ctrlPr>
                                <a:rPr lang="en-US" altLang="zh-TW" sz="3982" i="1" kern="1200">
                                  <a:solidFill>
                                    <a:prstClr val="black"/>
                                  </a:solidFill>
                                  <a:latin typeface="Cambria Math" panose="02040503050406030204" pitchFamily="18" charset="0"/>
                                  <a:cs typeface="+mn-cs"/>
                                </a:rPr>
                              </m:ctrlPr>
                            </m:sSupPr>
                            <m:e>
                              <m:r>
                                <a:rPr lang="zh-TW" altLang="en-US" sz="3982" i="1" kern="1200">
                                  <a:solidFill>
                                    <a:prstClr val="black"/>
                                  </a:solidFill>
                                  <a:latin typeface="Cambria Math" panose="02040503050406030204" pitchFamily="18" charset="0"/>
                                  <a:cs typeface="+mn-cs"/>
                                </a:rPr>
                                <m:t>𝜃</m:t>
                              </m:r>
                            </m:e>
                            <m:sup>
                              <m:r>
                                <a:rPr lang="en-US" altLang="zh-TW" sz="3982" i="1" kern="1200">
                                  <a:solidFill>
                                    <a:prstClr val="black"/>
                                  </a:solidFill>
                                  <a:latin typeface="Cambria Math" panose="02040503050406030204" pitchFamily="18" charset="0"/>
                                  <a:cs typeface="+mn-cs"/>
                                </a:rPr>
                                <m:t>1</m:t>
                              </m:r>
                            </m:sup>
                          </m:sSup>
                        </m:e>
                      </m:d>
                      <m:r>
                        <a:rPr lang="en-US" altLang="zh-TW" sz="3982" i="1" kern="1200">
                          <a:solidFill>
                            <a:prstClr val="black"/>
                          </a:solidFill>
                          <a:latin typeface="Cambria Math" panose="02040503050406030204" pitchFamily="18" charset="0"/>
                          <a:cs typeface="+mn-cs"/>
                        </a:rPr>
                        <m:t>&gt;</m:t>
                      </m:r>
                      <m:r>
                        <a:rPr lang="en-US" altLang="zh-TW" sz="3982" i="1" kern="1200">
                          <a:solidFill>
                            <a:prstClr val="black"/>
                          </a:solidFill>
                          <a:latin typeface="Cambria Math" panose="02040503050406030204" pitchFamily="18" charset="0"/>
                          <a:cs typeface="+mn-cs"/>
                        </a:rPr>
                        <m:t>𝐿</m:t>
                      </m:r>
                      <m:d>
                        <m:dPr>
                          <m:ctrlPr>
                            <a:rPr lang="en-US" altLang="zh-TW" sz="3982" i="1" kern="1200">
                              <a:solidFill>
                                <a:prstClr val="black"/>
                              </a:solidFill>
                              <a:latin typeface="Cambria Math" panose="02040503050406030204" pitchFamily="18" charset="0"/>
                              <a:cs typeface="+mn-cs"/>
                            </a:rPr>
                          </m:ctrlPr>
                        </m:dPr>
                        <m:e>
                          <m:sSup>
                            <m:sSupPr>
                              <m:ctrlPr>
                                <a:rPr lang="en-US" altLang="zh-TW" sz="3982" i="1" kern="1200">
                                  <a:solidFill>
                                    <a:prstClr val="black"/>
                                  </a:solidFill>
                                  <a:latin typeface="Cambria Math" panose="02040503050406030204" pitchFamily="18" charset="0"/>
                                  <a:cs typeface="+mn-cs"/>
                                </a:rPr>
                              </m:ctrlPr>
                            </m:sSupPr>
                            <m:e>
                              <m:r>
                                <a:rPr lang="zh-TW" altLang="en-US" sz="3982" i="1" kern="1200">
                                  <a:solidFill>
                                    <a:prstClr val="black"/>
                                  </a:solidFill>
                                  <a:latin typeface="Cambria Math" panose="02040503050406030204" pitchFamily="18" charset="0"/>
                                  <a:cs typeface="+mn-cs"/>
                                </a:rPr>
                                <m:t>𝜃</m:t>
                              </m:r>
                            </m:e>
                            <m:sup>
                              <m:r>
                                <a:rPr lang="en-US" altLang="zh-TW" sz="3982" i="1" kern="1200">
                                  <a:solidFill>
                                    <a:prstClr val="black"/>
                                  </a:solidFill>
                                  <a:latin typeface="Cambria Math" panose="02040503050406030204" pitchFamily="18" charset="0"/>
                                  <a:cs typeface="+mn-cs"/>
                                </a:rPr>
                                <m:t>2</m:t>
                              </m:r>
                            </m:sup>
                          </m:sSup>
                        </m:e>
                      </m:d>
                      <m:r>
                        <a:rPr lang="en-US" altLang="zh-TW" sz="3982" i="1" kern="1200">
                          <a:solidFill>
                            <a:prstClr val="black"/>
                          </a:solidFill>
                          <a:latin typeface="Cambria Math" panose="02040503050406030204" pitchFamily="18" charset="0"/>
                          <a:cs typeface="+mn-cs"/>
                        </a:rPr>
                        <m:t>&gt;</m:t>
                      </m:r>
                      <m:r>
                        <a:rPr lang="en-US" altLang="zh-TW" sz="3982" i="1" kern="1200">
                          <a:solidFill>
                            <a:prstClr val="black"/>
                          </a:solidFill>
                          <a:latin typeface="Cambria Math" panose="02040503050406030204" pitchFamily="18" charset="0"/>
                          <a:cs typeface="+mn-cs"/>
                        </a:rPr>
                        <m:t>…</m:t>
                      </m:r>
                    </m:oMath>
                  </m:oMathPara>
                </a14:m>
                <a:endParaRPr lang="zh-TW" altLang="en-US" sz="3982" kern="1200" dirty="0">
                  <a:solidFill>
                    <a:prstClr val="black"/>
                  </a:solidFill>
                  <a:latin typeface="Calibri" panose="020F0502020204030204"/>
                  <a:cs typeface="+mn-cs"/>
                </a:endParaRPr>
              </a:p>
            </p:txBody>
          </p:sp>
        </mc:Choice>
        <mc:Fallback>
          <p:sp>
            <p:nvSpPr>
              <p:cNvPr id="6" name="文字方塊 5"/>
              <p:cNvSpPr txBox="1">
                <a:spLocks noRot="1" noChangeAspect="1" noMove="1" noResize="1" noEditPoints="1" noAdjustHandles="1" noChangeArrowheads="1" noChangeShapeType="1" noTextEdit="1"/>
              </p:cNvSpPr>
              <p:nvPr/>
            </p:nvSpPr>
            <p:spPr>
              <a:xfrm>
                <a:off x="1355986" y="6527511"/>
                <a:ext cx="6305829" cy="612796"/>
              </a:xfrm>
              <a:prstGeom prst="rect">
                <a:avLst/>
              </a:prstGeom>
              <a:blipFill>
                <a:blip r:embed="rId5"/>
                <a:stretch>
                  <a:fillRect/>
                </a:stretch>
              </a:blipFill>
            </p:spPr>
            <p:txBody>
              <a:bodyPr/>
              <a:lstStyle/>
              <a:p>
                <a:r>
                  <a:rPr lang="zh-CN" altLang="en-US">
                    <a:noFill/>
                  </a:rPr>
                  <a:t> </a:t>
                </a:r>
              </a:p>
            </p:txBody>
          </p:sp>
        </mc:Fallback>
      </mc:AlternateContent>
      <p:sp>
        <p:nvSpPr>
          <p:cNvPr id="7" name="文字方塊 6"/>
          <p:cNvSpPr txBox="1"/>
          <p:nvPr/>
        </p:nvSpPr>
        <p:spPr>
          <a:xfrm>
            <a:off x="6758282" y="7332238"/>
            <a:ext cx="5658846" cy="705129"/>
          </a:xfrm>
          <a:prstGeom prst="rect">
            <a:avLst/>
          </a:prstGeom>
          <a:noFill/>
        </p:spPr>
        <p:txBody>
          <a:bodyPr wrap="square" rtlCol="0">
            <a:spAutoFit/>
          </a:bodyPr>
          <a:lstStyle/>
          <a:p>
            <a:pPr algn="l" defTabSz="650230" hangingPunct="1"/>
            <a:r>
              <a:rPr lang="en-US" altLang="zh-TW" sz="3982" kern="1200" dirty="0">
                <a:solidFill>
                  <a:prstClr val="black"/>
                </a:solidFill>
                <a:latin typeface="Calibri" panose="020F0502020204030204"/>
                <a:cs typeface="+mn-cs"/>
              </a:rPr>
              <a:t>Is this statement correct?</a:t>
            </a:r>
            <a:endParaRPr lang="zh-TW" altLang="en-US" sz="3982" kern="1200" dirty="0">
              <a:solidFill>
                <a:prstClr val="black"/>
              </a:solidFill>
              <a:latin typeface="Calibri" panose="020F0502020204030204"/>
              <a:cs typeface="+mn-cs"/>
            </a:endParaRPr>
          </a:p>
        </p:txBody>
      </p:sp>
    </p:spTree>
    <p:extLst>
      <p:ext uri="{BB962C8B-B14F-4D97-AF65-F5344CB8AC3E}">
        <p14:creationId xmlns:p14="http://schemas.microsoft.com/office/powerpoint/2010/main" val="97290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7"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群組 6"/>
          <p:cNvGrpSpPr/>
          <p:nvPr/>
        </p:nvGrpSpPr>
        <p:grpSpPr>
          <a:xfrm>
            <a:off x="4155469" y="2777448"/>
            <a:ext cx="8959629" cy="6897061"/>
            <a:chOff x="1755296" y="1825625"/>
            <a:chExt cx="6299739" cy="4849496"/>
          </a:xfrm>
        </p:grpSpPr>
        <p:pic>
          <p:nvPicPr>
            <p:cNvPr id="4" name="圖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5296" y="1825625"/>
              <a:ext cx="6299739" cy="4724804"/>
            </a:xfrm>
            <a:prstGeom prst="rect">
              <a:avLst/>
            </a:prstGeom>
          </p:spPr>
        </p:pic>
        <p:graphicFrame>
          <p:nvGraphicFramePr>
            <p:cNvPr id="5" name="Object 12"/>
            <p:cNvGraphicFramePr>
              <a:graphicFrameLocks noChangeAspect="1"/>
            </p:cNvGraphicFramePr>
            <p:nvPr>
              <p:extLst/>
            </p:nvPr>
          </p:nvGraphicFramePr>
          <p:xfrm>
            <a:off x="4823324" y="6214746"/>
            <a:ext cx="328612" cy="460375"/>
          </p:xfrm>
          <a:graphic>
            <a:graphicData uri="http://schemas.openxmlformats.org/presentationml/2006/ole">
              <mc:AlternateContent xmlns:mc="http://schemas.openxmlformats.org/markup-compatibility/2006">
                <mc:Choice xmlns:v="urn:schemas-microsoft-com:vml" Requires="v">
                  <p:oleObj spid="_x0000_s79884" name="方程式" r:id="rId5" imgW="152280" imgH="215640" progId="Equation.3">
                    <p:embed/>
                  </p:oleObj>
                </mc:Choice>
                <mc:Fallback>
                  <p:oleObj name="方程式" r:id="rId5" imgW="152280" imgH="215640" progId="Equation.3">
                    <p:embed/>
                    <p:pic>
                      <p:nvPicPr>
                        <p:cNvPr id="5" name="Object 12"/>
                        <p:cNvPicPr>
                          <a:picLocks noChangeAspect="1" noChangeArrowheads="1"/>
                        </p:cNvPicPr>
                        <p:nvPr/>
                      </p:nvPicPr>
                      <p:blipFill>
                        <a:blip r:embed="rId6"/>
                        <a:srcRect/>
                        <a:stretch>
                          <a:fillRect/>
                        </a:stretch>
                      </p:blipFill>
                      <p:spPr bwMode="auto">
                        <a:xfrm>
                          <a:off x="4823324" y="6214746"/>
                          <a:ext cx="328612"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12"/>
            <p:cNvGraphicFramePr>
              <a:graphicFrameLocks noChangeAspect="1"/>
            </p:cNvGraphicFramePr>
            <p:nvPr>
              <p:extLst/>
            </p:nvPr>
          </p:nvGraphicFramePr>
          <p:xfrm>
            <a:off x="1895291" y="3937552"/>
            <a:ext cx="355600" cy="460375"/>
          </p:xfrm>
          <a:graphic>
            <a:graphicData uri="http://schemas.openxmlformats.org/presentationml/2006/ole">
              <mc:AlternateContent xmlns:mc="http://schemas.openxmlformats.org/markup-compatibility/2006">
                <mc:Choice xmlns:v="urn:schemas-microsoft-com:vml" Requires="v">
                  <p:oleObj spid="_x0000_s79885" name="方程式" r:id="rId7" imgW="164880" imgH="215640" progId="Equation.3">
                    <p:embed/>
                  </p:oleObj>
                </mc:Choice>
                <mc:Fallback>
                  <p:oleObj name="方程式" r:id="rId7" imgW="164880" imgH="215640" progId="Equation.3">
                    <p:embed/>
                    <p:pic>
                      <p:nvPicPr>
                        <p:cNvPr id="6" name="Object 12"/>
                        <p:cNvPicPr>
                          <a:picLocks noChangeAspect="1" noChangeArrowheads="1"/>
                        </p:cNvPicPr>
                        <p:nvPr/>
                      </p:nvPicPr>
                      <p:blipFill>
                        <a:blip r:embed="rId8"/>
                        <a:srcRect/>
                        <a:stretch>
                          <a:fillRect/>
                        </a:stretch>
                      </p:blipFill>
                      <p:spPr bwMode="auto">
                        <a:xfrm>
                          <a:off x="1895291" y="3937552"/>
                          <a:ext cx="3556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 name="標題 1"/>
          <p:cNvSpPr>
            <a:spLocks noGrp="1"/>
          </p:cNvSpPr>
          <p:nvPr>
            <p:ph type="title"/>
          </p:nvPr>
        </p:nvSpPr>
        <p:spPr/>
        <p:txBody>
          <a:bodyPr/>
          <a:lstStyle/>
          <a:p>
            <a:r>
              <a:rPr lang="en-US" altLang="zh-TW" dirty="0"/>
              <a:t>Formal Derivation</a:t>
            </a:r>
            <a:endParaRPr lang="zh-TW" altLang="en-US" dirty="0"/>
          </a:p>
        </p:txBody>
      </p:sp>
      <p:sp>
        <p:nvSpPr>
          <p:cNvPr id="3" name="內容版面配置區 2"/>
          <p:cNvSpPr>
            <a:spLocks noGrp="1"/>
          </p:cNvSpPr>
          <p:nvPr>
            <p:ph idx="1"/>
          </p:nvPr>
        </p:nvSpPr>
        <p:spPr/>
        <p:txBody>
          <a:bodyPr/>
          <a:lstStyle/>
          <a:p>
            <a:r>
              <a:rPr lang="en-US" altLang="zh-TW" dirty="0"/>
              <a:t>Suppose that </a:t>
            </a:r>
            <a:r>
              <a:rPr lang="el-GR" altLang="zh-TW" dirty="0"/>
              <a:t>θ</a:t>
            </a:r>
            <a:r>
              <a:rPr lang="en-US" altLang="zh-TW" dirty="0"/>
              <a:t> has two variables {</a:t>
            </a:r>
            <a:r>
              <a:rPr lang="el-GR" altLang="zh-TW" dirty="0"/>
              <a:t>θ</a:t>
            </a:r>
            <a:r>
              <a:rPr lang="en-US" altLang="zh-TW" baseline="-25000" dirty="0"/>
              <a:t>1</a:t>
            </a:r>
            <a:r>
              <a:rPr lang="en-US" altLang="zh-TW" dirty="0"/>
              <a:t>,</a:t>
            </a:r>
            <a:r>
              <a:rPr lang="el-GR" altLang="zh-TW" dirty="0"/>
              <a:t> θ</a:t>
            </a:r>
            <a:r>
              <a:rPr lang="en-US" altLang="zh-TW" baseline="-25000" dirty="0"/>
              <a:t>2</a:t>
            </a:r>
            <a:r>
              <a:rPr lang="en-US" altLang="zh-TW" dirty="0"/>
              <a:t>}</a:t>
            </a:r>
            <a:endParaRPr lang="zh-TW" altLang="en-US" dirty="0"/>
          </a:p>
        </p:txBody>
      </p:sp>
      <p:sp>
        <p:nvSpPr>
          <p:cNvPr id="8" name="橢圓 7"/>
          <p:cNvSpPr/>
          <p:nvPr/>
        </p:nvSpPr>
        <p:spPr>
          <a:xfrm>
            <a:off x="9070421" y="7224737"/>
            <a:ext cx="153600" cy="153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9" name="橢圓 8"/>
          <p:cNvSpPr/>
          <p:nvPr/>
        </p:nvSpPr>
        <p:spPr>
          <a:xfrm>
            <a:off x="9219470" y="8139746"/>
            <a:ext cx="153600" cy="153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10" name="橢圓 9"/>
          <p:cNvSpPr/>
          <p:nvPr/>
        </p:nvSpPr>
        <p:spPr>
          <a:xfrm>
            <a:off x="8886737" y="6395487"/>
            <a:ext cx="153600" cy="153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11" name="橢圓 10"/>
          <p:cNvSpPr/>
          <p:nvPr/>
        </p:nvSpPr>
        <p:spPr>
          <a:xfrm>
            <a:off x="8408446" y="7298373"/>
            <a:ext cx="1775649" cy="177564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graphicFrame>
        <p:nvGraphicFramePr>
          <p:cNvPr id="15" name="Object 12"/>
          <p:cNvGraphicFramePr>
            <a:graphicFrameLocks noChangeAspect="1"/>
          </p:cNvGraphicFramePr>
          <p:nvPr>
            <p:extLst/>
          </p:nvPr>
        </p:nvGraphicFramePr>
        <p:xfrm>
          <a:off x="9373071" y="7744850"/>
          <a:ext cx="584765" cy="616373"/>
        </p:xfrm>
        <a:graphic>
          <a:graphicData uri="http://schemas.openxmlformats.org/presentationml/2006/ole">
            <mc:AlternateContent xmlns:mc="http://schemas.openxmlformats.org/markup-compatibility/2006">
              <mc:Choice xmlns:v="urn:schemas-microsoft-com:vml" Requires="v">
                <p:oleObj spid="_x0000_s79886" name="方程式" r:id="rId9" imgW="190440" imgH="203040" progId="Equation.3">
                  <p:embed/>
                </p:oleObj>
              </mc:Choice>
              <mc:Fallback>
                <p:oleObj name="方程式" r:id="rId9" imgW="190440" imgH="203040" progId="Equation.3">
                  <p:embed/>
                  <p:pic>
                    <p:nvPicPr>
                      <p:cNvPr id="15" name="Object 12"/>
                      <p:cNvPicPr>
                        <a:picLocks noChangeAspect="1" noChangeArrowheads="1"/>
                      </p:cNvPicPr>
                      <p:nvPr/>
                    </p:nvPicPr>
                    <p:blipFill>
                      <a:blip r:embed="rId10"/>
                      <a:srcRect/>
                      <a:stretch>
                        <a:fillRect/>
                      </a:stretch>
                    </p:blipFill>
                    <p:spPr bwMode="auto">
                      <a:xfrm>
                        <a:off x="9373071" y="7744850"/>
                        <a:ext cx="584765" cy="616373"/>
                      </a:xfrm>
                      <a:prstGeom prst="rect">
                        <a:avLst/>
                      </a:prstGeom>
                      <a:noFill/>
                      <a:extLst/>
                    </p:spPr>
                  </p:pic>
                </p:oleObj>
              </mc:Fallback>
            </mc:AlternateContent>
          </a:graphicData>
        </a:graphic>
      </p:graphicFrame>
      <p:sp>
        <p:nvSpPr>
          <p:cNvPr id="16" name="橢圓 15"/>
          <p:cNvSpPr/>
          <p:nvPr/>
        </p:nvSpPr>
        <p:spPr>
          <a:xfrm>
            <a:off x="8259397" y="6471947"/>
            <a:ext cx="1775649" cy="177564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graphicFrame>
        <p:nvGraphicFramePr>
          <p:cNvPr id="17" name="Object 12"/>
          <p:cNvGraphicFramePr>
            <a:graphicFrameLocks noChangeAspect="1"/>
          </p:cNvGraphicFramePr>
          <p:nvPr>
            <p:extLst/>
          </p:nvPr>
        </p:nvGraphicFramePr>
        <p:xfrm>
          <a:off x="9201401" y="6951135"/>
          <a:ext cx="505742" cy="616374"/>
        </p:xfrm>
        <a:graphic>
          <a:graphicData uri="http://schemas.openxmlformats.org/presentationml/2006/ole">
            <mc:AlternateContent xmlns:mc="http://schemas.openxmlformats.org/markup-compatibility/2006">
              <mc:Choice xmlns:v="urn:schemas-microsoft-com:vml" Requires="v">
                <p:oleObj spid="_x0000_s79887" name="方程式" r:id="rId11" imgW="164880" imgH="203040" progId="Equation.3">
                  <p:embed/>
                </p:oleObj>
              </mc:Choice>
              <mc:Fallback>
                <p:oleObj name="方程式" r:id="rId11" imgW="164880" imgH="203040" progId="Equation.3">
                  <p:embed/>
                  <p:pic>
                    <p:nvPicPr>
                      <p:cNvPr id="17" name="Object 12"/>
                      <p:cNvPicPr>
                        <a:picLocks noChangeAspect="1" noChangeArrowheads="1"/>
                      </p:cNvPicPr>
                      <p:nvPr/>
                    </p:nvPicPr>
                    <p:blipFill>
                      <a:blip r:embed="rId12"/>
                      <a:srcRect/>
                      <a:stretch>
                        <a:fillRect/>
                      </a:stretch>
                    </p:blipFill>
                    <p:spPr bwMode="auto">
                      <a:xfrm>
                        <a:off x="9201401" y="6951135"/>
                        <a:ext cx="505742" cy="616374"/>
                      </a:xfrm>
                      <a:prstGeom prst="rect">
                        <a:avLst/>
                      </a:prstGeom>
                      <a:noFill/>
                      <a:extLst/>
                    </p:spPr>
                  </p:pic>
                </p:oleObj>
              </mc:Fallback>
            </mc:AlternateContent>
          </a:graphicData>
        </a:graphic>
      </p:graphicFrame>
      <p:sp>
        <p:nvSpPr>
          <p:cNvPr id="18" name="橢圓 17"/>
          <p:cNvSpPr/>
          <p:nvPr/>
        </p:nvSpPr>
        <p:spPr>
          <a:xfrm>
            <a:off x="8069385" y="5532630"/>
            <a:ext cx="1775649" cy="177564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graphicFrame>
        <p:nvGraphicFramePr>
          <p:cNvPr id="19" name="Object 12"/>
          <p:cNvGraphicFramePr>
            <a:graphicFrameLocks noChangeAspect="1"/>
          </p:cNvGraphicFramePr>
          <p:nvPr>
            <p:extLst/>
          </p:nvPr>
        </p:nvGraphicFramePr>
        <p:xfrm>
          <a:off x="9056247" y="6102730"/>
          <a:ext cx="582507" cy="616373"/>
        </p:xfrm>
        <a:graphic>
          <a:graphicData uri="http://schemas.openxmlformats.org/presentationml/2006/ole">
            <mc:AlternateContent xmlns:mc="http://schemas.openxmlformats.org/markup-compatibility/2006">
              <mc:Choice xmlns:v="urn:schemas-microsoft-com:vml" Requires="v">
                <p:oleObj spid="_x0000_s79888" name="方程式" r:id="rId13" imgW="190440" imgH="203040" progId="Equation.3">
                  <p:embed/>
                </p:oleObj>
              </mc:Choice>
              <mc:Fallback>
                <p:oleObj name="方程式" r:id="rId13" imgW="190440" imgH="203040" progId="Equation.3">
                  <p:embed/>
                  <p:pic>
                    <p:nvPicPr>
                      <p:cNvPr id="19" name="Object 12"/>
                      <p:cNvPicPr>
                        <a:picLocks noChangeAspect="1" noChangeArrowheads="1"/>
                      </p:cNvPicPr>
                      <p:nvPr/>
                    </p:nvPicPr>
                    <p:blipFill>
                      <a:blip r:embed="rId14"/>
                      <a:srcRect/>
                      <a:stretch>
                        <a:fillRect/>
                      </a:stretch>
                    </p:blipFill>
                    <p:spPr bwMode="auto">
                      <a:xfrm>
                        <a:off x="9056247" y="6102730"/>
                        <a:ext cx="582507" cy="616373"/>
                      </a:xfrm>
                      <a:prstGeom prst="rect">
                        <a:avLst/>
                      </a:prstGeom>
                      <a:noFill/>
                      <a:extLst/>
                    </p:spPr>
                  </p:pic>
                </p:oleObj>
              </mc:Fallback>
            </mc:AlternateContent>
          </a:graphicData>
        </a:graphic>
      </p:graphicFrame>
      <p:cxnSp>
        <p:nvCxnSpPr>
          <p:cNvPr id="21" name="直線單箭頭接點 20"/>
          <p:cNvCxnSpPr/>
          <p:nvPr/>
        </p:nvCxnSpPr>
        <p:spPr>
          <a:xfrm flipH="1" flipV="1">
            <a:off x="9160161" y="7333182"/>
            <a:ext cx="109611" cy="7751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p:nvPr/>
        </p:nvCxnSpPr>
        <p:spPr>
          <a:xfrm flipH="1" flipV="1">
            <a:off x="8986246" y="6506315"/>
            <a:ext cx="139732" cy="7027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p:nvPr/>
        </p:nvCxnSpPr>
        <p:spPr>
          <a:xfrm flipH="1" flipV="1">
            <a:off x="8752567" y="5569421"/>
            <a:ext cx="191202" cy="8398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文字方塊 28"/>
          <p:cNvSpPr txBox="1"/>
          <p:nvPr/>
        </p:nvSpPr>
        <p:spPr>
          <a:xfrm>
            <a:off x="2186604" y="8256956"/>
            <a:ext cx="3386667" cy="617541"/>
          </a:xfrm>
          <a:prstGeom prst="rect">
            <a:avLst/>
          </a:prstGeom>
          <a:noFill/>
        </p:spPr>
        <p:txBody>
          <a:bodyPr wrap="square" rtlCol="0">
            <a:spAutoFit/>
          </a:bodyPr>
          <a:lstStyle/>
          <a:p>
            <a:pPr algn="l" defTabSz="650230" hangingPunct="1"/>
            <a:r>
              <a:rPr lang="en-US" altLang="zh-TW" sz="3413" kern="1200" dirty="0">
                <a:solidFill>
                  <a:srgbClr val="FF0000"/>
                </a:solidFill>
                <a:latin typeface="Calibri" panose="020F0502020204030204"/>
                <a:cs typeface="+mn-cs"/>
              </a:rPr>
              <a:t>How?</a:t>
            </a:r>
            <a:endParaRPr lang="zh-TW" altLang="en-US" sz="3413" kern="1200" dirty="0">
              <a:solidFill>
                <a:srgbClr val="FF0000"/>
              </a:solidFill>
              <a:latin typeface="Calibri" panose="020F0502020204030204"/>
              <a:cs typeface="+mn-cs"/>
            </a:endParaRPr>
          </a:p>
        </p:txBody>
      </p:sp>
      <p:cxnSp>
        <p:nvCxnSpPr>
          <p:cNvPr id="13" name="直線單箭頭接點 12"/>
          <p:cNvCxnSpPr/>
          <p:nvPr/>
        </p:nvCxnSpPr>
        <p:spPr>
          <a:xfrm flipV="1">
            <a:off x="10674758" y="2973450"/>
            <a:ext cx="1055107" cy="14441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p:cNvSpPr txBox="1"/>
          <p:nvPr/>
        </p:nvSpPr>
        <p:spPr>
          <a:xfrm>
            <a:off x="10697659" y="2398462"/>
            <a:ext cx="2064412" cy="617541"/>
          </a:xfrm>
          <a:prstGeom prst="rect">
            <a:avLst/>
          </a:prstGeom>
          <a:noFill/>
        </p:spPr>
        <p:txBody>
          <a:bodyPr wrap="square" rtlCol="0">
            <a:spAutoFit/>
          </a:bodyPr>
          <a:lstStyle/>
          <a:p>
            <a:pPr defTabSz="650230" hangingPunct="1"/>
            <a:r>
              <a:rPr lang="en-US" altLang="zh-TW" sz="3413" kern="1200" dirty="0">
                <a:solidFill>
                  <a:srgbClr val="FF0000"/>
                </a:solidFill>
                <a:latin typeface="Calibri" panose="020F0502020204030204"/>
                <a:cs typeface="+mn-cs"/>
              </a:rPr>
              <a:t>L(</a:t>
            </a:r>
            <a:r>
              <a:rPr lang="el-GR" altLang="zh-TW" sz="3413" kern="1200" dirty="0">
                <a:solidFill>
                  <a:srgbClr val="FF0000"/>
                </a:solidFill>
                <a:latin typeface="Calibri" panose="020F0502020204030204"/>
                <a:cs typeface="+mn-cs"/>
              </a:rPr>
              <a:t>θ</a:t>
            </a:r>
            <a:r>
              <a:rPr lang="en-US" altLang="zh-TW" sz="3413" kern="1200" dirty="0">
                <a:solidFill>
                  <a:srgbClr val="FF0000"/>
                </a:solidFill>
                <a:latin typeface="Calibri" panose="020F0502020204030204"/>
                <a:cs typeface="+mn-cs"/>
              </a:rPr>
              <a:t>)</a:t>
            </a:r>
            <a:endParaRPr lang="zh-TW" altLang="en-US" sz="3413" kern="1200" dirty="0">
              <a:solidFill>
                <a:srgbClr val="FF0000"/>
              </a:solidFill>
              <a:latin typeface="Calibri" panose="020F0502020204030204"/>
              <a:cs typeface="+mn-cs"/>
            </a:endParaRPr>
          </a:p>
        </p:txBody>
      </p:sp>
      <p:sp>
        <p:nvSpPr>
          <p:cNvPr id="23" name="文字方塊 22"/>
          <p:cNvSpPr txBox="1"/>
          <p:nvPr/>
        </p:nvSpPr>
        <p:spPr>
          <a:xfrm>
            <a:off x="590575" y="6719104"/>
            <a:ext cx="4611604" cy="2193164"/>
          </a:xfrm>
          <a:prstGeom prst="rect">
            <a:avLst/>
          </a:prstGeom>
          <a:noFill/>
        </p:spPr>
        <p:txBody>
          <a:bodyPr wrap="square" rtlCol="0">
            <a:spAutoFit/>
          </a:bodyPr>
          <a:lstStyle/>
          <a:p>
            <a:pPr algn="l" defTabSz="650230" hangingPunct="1"/>
            <a:r>
              <a:rPr lang="en-US" altLang="zh-TW" sz="3413" kern="1200" dirty="0">
                <a:solidFill>
                  <a:srgbClr val="0000FF"/>
                </a:solidFill>
                <a:latin typeface="Calibri" panose="020F0502020204030204"/>
                <a:cs typeface="+mn-cs"/>
              </a:rPr>
              <a:t>Given a point, we can easily find the point with the smallest value nearby.</a:t>
            </a:r>
            <a:endParaRPr lang="zh-TW" altLang="en-US" sz="3413" kern="1200" dirty="0">
              <a:solidFill>
                <a:srgbClr val="0000FF"/>
              </a:solidFill>
              <a:latin typeface="Calibri" panose="020F0502020204030204"/>
              <a:cs typeface="+mn-cs"/>
            </a:endParaRPr>
          </a:p>
        </p:txBody>
      </p:sp>
    </p:spTree>
    <p:extLst>
      <p:ext uri="{BB962C8B-B14F-4D97-AF65-F5344CB8AC3E}">
        <p14:creationId xmlns:p14="http://schemas.microsoft.com/office/powerpoint/2010/main" val="426081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1" grpId="1" animBg="1"/>
      <p:bldP spid="16" grpId="0" animBg="1"/>
      <p:bldP spid="16" grpId="1" animBg="1"/>
      <p:bldP spid="18" grpId="0" animBg="1"/>
      <p:bldP spid="29" grpId="0"/>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p:cNvPicPr>
          <p:nvPr/>
        </p:nvPicPr>
        <p:blipFill>
          <a:blip r:embed="rId2">
            <a:extLst>
              <a:ext uri="{28A0092B-C50C-407E-A947-70E740481C1C}">
                <a14:useLocalDpi xmlns:a14="http://schemas.microsoft.com/office/drawing/2010/main" val="0"/>
              </a:ext>
            </a:extLst>
          </a:blip>
          <a:stretch>
            <a:fillRect/>
          </a:stretch>
        </p:blipFill>
        <p:spPr>
          <a:xfrm>
            <a:off x="-18033" y="0"/>
            <a:ext cx="13004800" cy="9753600"/>
          </a:xfrm>
          <a:prstGeom prst="rect">
            <a:avLst/>
          </a:prstGeom>
        </p:spPr>
      </p:pic>
      <p:sp>
        <p:nvSpPr>
          <p:cNvPr id="3" name="TextBox 2"/>
          <p:cNvSpPr txBox="1"/>
          <p:nvPr/>
        </p:nvSpPr>
        <p:spPr>
          <a:xfrm>
            <a:off x="497209" y="482808"/>
            <a:ext cx="67326" cy="192360"/>
          </a:xfrm>
          <a:prstGeom prst="rect">
            <a:avLst/>
          </a:prstGeom>
          <a:noFill/>
        </p:spPr>
        <p:txBody>
          <a:bodyPr vert="horz" wrap="none" lIns="0" tIns="0" rIns="0" bIns="0" rtlCol="0">
            <a:spAutoFit/>
          </a:bodyPr>
          <a:lstStyle/>
          <a:p>
            <a:pPr>
              <a:lnSpc>
                <a:spcPts val="1500"/>
              </a:lnSpc>
            </a:pPr>
            <a:r>
              <a:rPr lang="en-US" altLang="zh-CN" sz="1500">
                <a:solidFill>
                  <a:srgbClr val="FFFFFF"/>
                </a:solidFill>
                <a:latin typeface="Times New Roman"/>
              </a:rPr>
              <a:t>•</a:t>
            </a:r>
            <a:endParaRPr lang="zh-CN" altLang="en-US" sz="1500">
              <a:solidFill>
                <a:srgbClr val="FFFFFF"/>
              </a:solidFill>
              <a:latin typeface="Times New Roman"/>
            </a:endParaRPr>
          </a:p>
        </p:txBody>
      </p:sp>
      <p:sp>
        <p:nvSpPr>
          <p:cNvPr id="4" name="TextBox 3"/>
          <p:cNvSpPr txBox="1"/>
          <p:nvPr/>
        </p:nvSpPr>
        <p:spPr>
          <a:xfrm>
            <a:off x="24828" y="44569"/>
            <a:ext cx="2051845"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深度前馈神经网络</a:t>
            </a:r>
          </a:p>
        </p:txBody>
      </p:sp>
      <p:sp>
        <p:nvSpPr>
          <p:cNvPr id="5" name="TextBox 4"/>
          <p:cNvSpPr txBox="1"/>
          <p:nvPr/>
        </p:nvSpPr>
        <p:spPr>
          <a:xfrm>
            <a:off x="558285" y="434548"/>
            <a:ext cx="1538884"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两层神经网络</a:t>
            </a:r>
          </a:p>
        </p:txBody>
      </p:sp>
      <p:sp>
        <p:nvSpPr>
          <p:cNvPr id="6" name="TextBox 5"/>
          <p:cNvSpPr txBox="1"/>
          <p:nvPr/>
        </p:nvSpPr>
        <p:spPr>
          <a:xfrm>
            <a:off x="-18033" y="691028"/>
            <a:ext cx="12571030" cy="9233297"/>
          </a:xfrm>
          <a:prstGeom prst="rect">
            <a:avLst/>
          </a:prstGeom>
          <a:noFill/>
        </p:spPr>
        <p:txBody>
          <a:bodyPr vert="horz" wrap="square" lIns="0" tIns="0" rIns="0" bIns="0" rtlCol="0">
            <a:spAutoFit/>
          </a:bodyPr>
          <a:lstStyle/>
          <a:p>
            <a:pPr algn="l">
              <a:lnSpc>
                <a:spcPts val="8000"/>
              </a:lnSpc>
            </a:pPr>
            <a:r>
              <a:rPr lang="zh-CN" altLang="en-US" sz="3200" dirty="0">
                <a:solidFill>
                  <a:srgbClr val="000000"/>
                </a:solidFill>
                <a:latin typeface="微软雅黑"/>
              </a:rPr>
              <a:t>给定该网络一个解：</a:t>
            </a:r>
            <a:endParaRPr lang="en-US" altLang="zh-CN" sz="3200" dirty="0">
              <a:solidFill>
                <a:srgbClr val="000000"/>
              </a:solidFill>
              <a:latin typeface="微软雅黑"/>
            </a:endParaRPr>
          </a:p>
          <a:p>
            <a:pPr algn="l">
              <a:lnSpc>
                <a:spcPts val="8000"/>
              </a:lnSpc>
            </a:pPr>
            <a:endParaRPr lang="en-US" altLang="zh-CN" sz="3200" dirty="0">
              <a:latin typeface="微软雅黑"/>
            </a:endParaRPr>
          </a:p>
          <a:p>
            <a:pPr algn="l">
              <a:lnSpc>
                <a:spcPts val="8000"/>
              </a:lnSpc>
            </a:pPr>
            <a:endParaRPr lang="en-US" altLang="zh-CN" sz="3200" dirty="0">
              <a:solidFill>
                <a:srgbClr val="000000"/>
              </a:solidFill>
              <a:latin typeface="微软雅黑"/>
            </a:endParaRPr>
          </a:p>
          <a:p>
            <a:pPr algn="l">
              <a:lnSpc>
                <a:spcPts val="8000"/>
              </a:lnSpc>
            </a:pPr>
            <a:endParaRPr lang="en-US" altLang="zh-CN" sz="3200" dirty="0">
              <a:latin typeface="微软雅黑"/>
            </a:endParaRPr>
          </a:p>
          <a:p>
            <a:pPr algn="l">
              <a:lnSpc>
                <a:spcPts val="8000"/>
              </a:lnSpc>
            </a:pPr>
            <a:endParaRPr lang="en-US" altLang="zh-CN" sz="3200" dirty="0">
              <a:solidFill>
                <a:srgbClr val="000000"/>
              </a:solidFill>
              <a:latin typeface="微软雅黑"/>
            </a:endParaRPr>
          </a:p>
          <a:p>
            <a:pPr algn="l">
              <a:lnSpc>
                <a:spcPts val="8000"/>
              </a:lnSpc>
            </a:pPr>
            <a:endParaRPr lang="en-US" altLang="zh-CN" sz="3200" dirty="0">
              <a:latin typeface="微软雅黑"/>
            </a:endParaRPr>
          </a:p>
          <a:p>
            <a:pPr algn="l">
              <a:lnSpc>
                <a:spcPts val="8000"/>
              </a:lnSpc>
            </a:pPr>
            <a:endParaRPr lang="en-US" altLang="zh-CN" sz="3200" dirty="0">
              <a:solidFill>
                <a:srgbClr val="000000"/>
              </a:solidFill>
              <a:latin typeface="微软雅黑"/>
            </a:endParaRPr>
          </a:p>
          <a:p>
            <a:pPr algn="l">
              <a:lnSpc>
                <a:spcPts val="8000"/>
              </a:lnSpc>
            </a:pPr>
            <a:r>
              <a:rPr lang="zh-CN" altLang="en-US" sz="3200" dirty="0">
                <a:latin typeface="微软雅黑"/>
              </a:rPr>
              <a:t>其中</a:t>
            </a:r>
            <a:r>
              <a:rPr lang="en-US" altLang="zh-CN" sz="3200" dirty="0">
                <a:latin typeface="微软雅黑"/>
              </a:rPr>
              <a:t>b=0</a:t>
            </a:r>
            <a:endParaRPr lang="en-US" altLang="zh-CN" sz="3200" dirty="0">
              <a:solidFill>
                <a:srgbClr val="000000"/>
              </a:solidFill>
              <a:latin typeface="微软雅黑"/>
            </a:endParaRPr>
          </a:p>
          <a:p>
            <a:pPr algn="l">
              <a:lnSpc>
                <a:spcPts val="8000"/>
              </a:lnSpc>
            </a:pPr>
            <a:endParaRPr lang="en-US" altLang="zh-CN" sz="3200" dirty="0">
              <a:solidFill>
                <a:srgbClr val="000000"/>
              </a:solidFill>
              <a:latin typeface="微软雅黑"/>
            </a:endParaRPr>
          </a:p>
        </p:txBody>
      </p:sp>
      <p:pic>
        <p:nvPicPr>
          <p:cNvPr id="7" name="图片 6">
            <a:extLst>
              <a:ext uri="{FF2B5EF4-FFF2-40B4-BE49-F238E27FC236}">
                <a16:creationId xmlns:a16="http://schemas.microsoft.com/office/drawing/2014/main" id="{E666B231-5C9E-4CA3-9676-E55B0DF35343}"/>
              </a:ext>
            </a:extLst>
          </p:cNvPr>
          <p:cNvPicPr>
            <a:picLocks noChangeAspect="1"/>
          </p:cNvPicPr>
          <p:nvPr/>
        </p:nvPicPr>
        <p:blipFill>
          <a:blip r:embed="rId3"/>
          <a:stretch>
            <a:fillRect/>
          </a:stretch>
        </p:blipFill>
        <p:spPr>
          <a:xfrm>
            <a:off x="3326827" y="2245724"/>
            <a:ext cx="4722299" cy="5054157"/>
          </a:xfrm>
          <a:prstGeom prst="rect">
            <a:avLst/>
          </a:prstGeom>
        </p:spPr>
      </p:pic>
      <p:pic>
        <p:nvPicPr>
          <p:cNvPr id="10" name="图片 9">
            <a:extLst>
              <a:ext uri="{FF2B5EF4-FFF2-40B4-BE49-F238E27FC236}">
                <a16:creationId xmlns:a16="http://schemas.microsoft.com/office/drawing/2014/main" id="{A6220C8D-0C93-4809-99AE-A1405BA8F097}"/>
              </a:ext>
            </a:extLst>
          </p:cNvPr>
          <p:cNvPicPr>
            <a:picLocks noChangeAspect="1"/>
          </p:cNvPicPr>
          <p:nvPr/>
        </p:nvPicPr>
        <p:blipFill>
          <a:blip r:embed="rId4"/>
          <a:stretch>
            <a:fillRect/>
          </a:stretch>
        </p:blipFill>
        <p:spPr>
          <a:xfrm>
            <a:off x="7835014" y="2074999"/>
            <a:ext cx="5054868" cy="4350784"/>
          </a:xfrm>
          <a:prstGeom prst="rect">
            <a:avLst/>
          </a:prstGeom>
        </p:spPr>
      </p:pic>
    </p:spTree>
    <p:extLst>
      <p:ext uri="{BB962C8B-B14F-4D97-AF65-F5344CB8AC3E}">
        <p14:creationId xmlns:p14="http://schemas.microsoft.com/office/powerpoint/2010/main" val="394537839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Taylor Series</a:t>
            </a:r>
            <a:endParaRPr lang="zh-TW" altLang="en-US" dirty="0"/>
          </a:p>
        </p:txBody>
      </p:sp>
      <p:sp>
        <p:nvSpPr>
          <p:cNvPr id="3" name="內容版面配置區 2"/>
          <p:cNvSpPr>
            <a:spLocks noGrp="1"/>
          </p:cNvSpPr>
          <p:nvPr>
            <p:ph idx="1"/>
          </p:nvPr>
        </p:nvSpPr>
        <p:spPr/>
        <p:txBody>
          <a:bodyPr>
            <a:normAutofit/>
          </a:bodyPr>
          <a:lstStyle/>
          <a:p>
            <a:r>
              <a:rPr lang="en-US" altLang="zh-TW" b="1" dirty="0"/>
              <a:t>Taylor series</a:t>
            </a:r>
            <a:r>
              <a:rPr lang="en-US" altLang="zh-TW" dirty="0"/>
              <a:t>: Let h(x) be any function infinitely differentiable around x = x</a:t>
            </a:r>
            <a:r>
              <a:rPr lang="en-US" altLang="zh-TW" baseline="-25000" dirty="0"/>
              <a:t>0</a:t>
            </a:r>
            <a:r>
              <a:rPr lang="en-US" altLang="zh-TW" dirty="0"/>
              <a:t>. </a:t>
            </a:r>
            <a:endParaRPr lang="zh-TW" altLang="en-US" dirty="0"/>
          </a:p>
        </p:txBody>
      </p:sp>
      <p:graphicFrame>
        <p:nvGraphicFramePr>
          <p:cNvPr id="5" name="Object 12"/>
          <p:cNvGraphicFramePr>
            <a:graphicFrameLocks noChangeAspect="1"/>
          </p:cNvGraphicFramePr>
          <p:nvPr>
            <p:extLst/>
          </p:nvPr>
        </p:nvGraphicFramePr>
        <p:xfrm>
          <a:off x="1771923" y="4427415"/>
          <a:ext cx="5122687" cy="1420328"/>
        </p:xfrm>
        <a:graphic>
          <a:graphicData uri="http://schemas.openxmlformats.org/presentationml/2006/ole">
            <mc:AlternateContent xmlns:mc="http://schemas.openxmlformats.org/markup-compatibility/2006">
              <mc:Choice xmlns:v="urn:schemas-microsoft-com:vml" Requires="v">
                <p:oleObj spid="_x0000_s80904" name="方程式" r:id="rId3" imgW="1600200" imgH="444240" progId="Equation.3">
                  <p:embed/>
                </p:oleObj>
              </mc:Choice>
              <mc:Fallback>
                <p:oleObj name="方程式" r:id="rId3" imgW="1600200" imgH="444240" progId="Equation.3">
                  <p:embed/>
                  <p:pic>
                    <p:nvPicPr>
                      <p:cNvPr id="5" name="Object 12"/>
                      <p:cNvPicPr>
                        <a:picLocks noChangeAspect="1" noChangeArrowheads="1"/>
                      </p:cNvPicPr>
                      <p:nvPr/>
                    </p:nvPicPr>
                    <p:blipFill>
                      <a:blip r:embed="rId4"/>
                      <a:srcRect/>
                      <a:stretch>
                        <a:fillRect/>
                      </a:stretch>
                    </p:blipFill>
                    <p:spPr bwMode="auto">
                      <a:xfrm>
                        <a:off x="1771923" y="4427415"/>
                        <a:ext cx="5122687" cy="1420328"/>
                      </a:xfrm>
                      <a:prstGeom prst="rect">
                        <a:avLst/>
                      </a:prstGeom>
                      <a:noFill/>
                      <a:extLst/>
                    </p:spPr>
                  </p:pic>
                </p:oleObj>
              </mc:Fallback>
            </mc:AlternateContent>
          </a:graphicData>
        </a:graphic>
      </p:graphicFrame>
      <p:graphicFrame>
        <p:nvGraphicFramePr>
          <p:cNvPr id="6" name="Object 12"/>
          <p:cNvGraphicFramePr>
            <a:graphicFrameLocks noChangeAspect="1"/>
          </p:cNvGraphicFramePr>
          <p:nvPr>
            <p:extLst/>
          </p:nvPr>
        </p:nvGraphicFramePr>
        <p:xfrm>
          <a:off x="2570744" y="5954425"/>
          <a:ext cx="8647730" cy="1262660"/>
        </p:xfrm>
        <a:graphic>
          <a:graphicData uri="http://schemas.openxmlformats.org/presentationml/2006/ole">
            <mc:AlternateContent xmlns:mc="http://schemas.openxmlformats.org/markup-compatibility/2006">
              <mc:Choice xmlns:v="urn:schemas-microsoft-com:vml" Requires="v">
                <p:oleObj spid="_x0000_s80905" name="方程式" r:id="rId5" imgW="2692080" imgH="393480" progId="Equation.3">
                  <p:embed/>
                </p:oleObj>
              </mc:Choice>
              <mc:Fallback>
                <p:oleObj name="方程式" r:id="rId5" imgW="2692080" imgH="393480" progId="Equation.3">
                  <p:embed/>
                  <p:pic>
                    <p:nvPicPr>
                      <p:cNvPr id="6" name="Object 12"/>
                      <p:cNvPicPr>
                        <a:picLocks noChangeAspect="1" noChangeArrowheads="1"/>
                      </p:cNvPicPr>
                      <p:nvPr/>
                    </p:nvPicPr>
                    <p:blipFill>
                      <a:blip r:embed="rId6"/>
                      <a:srcRect/>
                      <a:stretch>
                        <a:fillRect/>
                      </a:stretch>
                    </p:blipFill>
                    <p:spPr bwMode="auto">
                      <a:xfrm>
                        <a:off x="2570744" y="5954425"/>
                        <a:ext cx="8647730" cy="1262660"/>
                      </a:xfrm>
                      <a:prstGeom prst="rect">
                        <a:avLst/>
                      </a:prstGeom>
                      <a:noFill/>
                      <a:extLst/>
                    </p:spPr>
                  </p:pic>
                </p:oleObj>
              </mc:Fallback>
            </mc:AlternateContent>
          </a:graphicData>
        </a:graphic>
      </p:graphicFrame>
      <p:sp>
        <p:nvSpPr>
          <p:cNvPr id="17" name="文字方塊 16"/>
          <p:cNvSpPr txBox="1"/>
          <p:nvPr/>
        </p:nvSpPr>
        <p:spPr>
          <a:xfrm>
            <a:off x="1127816" y="7974318"/>
            <a:ext cx="4535886" cy="705129"/>
          </a:xfrm>
          <a:prstGeom prst="rect">
            <a:avLst/>
          </a:prstGeom>
          <a:noFill/>
        </p:spPr>
        <p:txBody>
          <a:bodyPr wrap="square" rtlCol="0">
            <a:spAutoFit/>
          </a:bodyPr>
          <a:lstStyle/>
          <a:p>
            <a:pPr algn="l" defTabSz="650230" hangingPunct="1"/>
            <a:r>
              <a:rPr lang="en-US" altLang="zh-TW" sz="3982" kern="1200" dirty="0">
                <a:solidFill>
                  <a:prstClr val="black"/>
                </a:solidFill>
                <a:latin typeface="Calibri" panose="020F0502020204030204"/>
                <a:cs typeface="+mn-cs"/>
              </a:rPr>
              <a:t>When x is close to x</a:t>
            </a:r>
            <a:r>
              <a:rPr lang="en-US" altLang="zh-TW" sz="3982" kern="1200" baseline="-25000" dirty="0">
                <a:solidFill>
                  <a:prstClr val="black"/>
                </a:solidFill>
                <a:latin typeface="Calibri" panose="020F0502020204030204"/>
                <a:cs typeface="+mn-cs"/>
              </a:rPr>
              <a:t>0</a:t>
            </a:r>
            <a:endParaRPr lang="zh-TW" altLang="en-US" sz="3982" kern="1200" baseline="-25000" dirty="0">
              <a:solidFill>
                <a:prstClr val="black"/>
              </a:solidFill>
              <a:latin typeface="Calibri" panose="020F0502020204030204"/>
              <a:cs typeface="+mn-cs"/>
            </a:endParaRPr>
          </a:p>
        </p:txBody>
      </p:sp>
      <p:grpSp>
        <p:nvGrpSpPr>
          <p:cNvPr id="18" name="群組 17"/>
          <p:cNvGrpSpPr/>
          <p:nvPr/>
        </p:nvGrpSpPr>
        <p:grpSpPr>
          <a:xfrm>
            <a:off x="5699827" y="8041591"/>
            <a:ext cx="6117070" cy="763129"/>
            <a:chOff x="3796772" y="3169588"/>
            <a:chExt cx="4301065" cy="536575"/>
          </a:xfrm>
        </p:grpSpPr>
        <p:graphicFrame>
          <p:nvGraphicFramePr>
            <p:cNvPr id="19" name="Object 12"/>
            <p:cNvGraphicFramePr>
              <a:graphicFrameLocks noChangeAspect="1"/>
            </p:cNvGraphicFramePr>
            <p:nvPr>
              <p:extLst/>
            </p:nvPr>
          </p:nvGraphicFramePr>
          <p:xfrm>
            <a:off x="4194175" y="3169588"/>
            <a:ext cx="3903662" cy="536575"/>
          </p:xfrm>
          <a:graphic>
            <a:graphicData uri="http://schemas.openxmlformats.org/presentationml/2006/ole">
              <mc:AlternateContent xmlns:mc="http://schemas.openxmlformats.org/markup-compatibility/2006">
                <mc:Choice xmlns:v="urn:schemas-microsoft-com:vml" Requires="v">
                  <p:oleObj spid="_x0000_s80906" name="方程式" r:id="rId7" imgW="1663560" imgH="228600" progId="Equation.3">
                    <p:embed/>
                  </p:oleObj>
                </mc:Choice>
                <mc:Fallback>
                  <p:oleObj name="方程式" r:id="rId7" imgW="1663560" imgH="228600" progId="Equation.3">
                    <p:embed/>
                    <p:pic>
                      <p:nvPicPr>
                        <p:cNvPr id="19" name="Object 12"/>
                        <p:cNvPicPr>
                          <a:picLocks noChangeAspect="1" noChangeArrowheads="1"/>
                        </p:cNvPicPr>
                        <p:nvPr/>
                      </p:nvPicPr>
                      <p:blipFill>
                        <a:blip r:embed="rId8"/>
                        <a:srcRect/>
                        <a:stretch>
                          <a:fillRect/>
                        </a:stretch>
                      </p:blipFill>
                      <p:spPr bwMode="auto">
                        <a:xfrm>
                          <a:off x="4194175" y="3169588"/>
                          <a:ext cx="3903662" cy="536575"/>
                        </a:xfrm>
                        <a:prstGeom prst="rect">
                          <a:avLst/>
                        </a:prstGeom>
                        <a:noFill/>
                        <a:extLst/>
                      </p:spPr>
                    </p:pic>
                  </p:oleObj>
                </mc:Fallback>
              </mc:AlternateContent>
            </a:graphicData>
          </a:graphic>
        </p:graphicFrame>
        <p:sp>
          <p:nvSpPr>
            <p:cNvPr id="20" name="向右箭號 19"/>
            <p:cNvSpPr/>
            <p:nvPr/>
          </p:nvSpPr>
          <p:spPr>
            <a:xfrm>
              <a:off x="3796772" y="3194165"/>
              <a:ext cx="346603" cy="4544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grpSp>
    </p:spTree>
    <p:extLst>
      <p:ext uri="{BB962C8B-B14F-4D97-AF65-F5344CB8AC3E}">
        <p14:creationId xmlns:p14="http://schemas.microsoft.com/office/powerpoint/2010/main" val="4037296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183458" y="1436513"/>
            <a:ext cx="1459054" cy="617541"/>
          </a:xfrm>
          <a:prstGeom prst="rect">
            <a:avLst/>
          </a:prstGeom>
        </p:spPr>
        <p:txBody>
          <a:bodyPr wrap="none">
            <a:spAutoFit/>
          </a:bodyPr>
          <a:lstStyle/>
          <a:p>
            <a:pPr algn="l" defTabSz="650230" hangingPunct="1"/>
            <a:r>
              <a:rPr lang="en-US" altLang="zh-TW" sz="3413" kern="1200" dirty="0">
                <a:solidFill>
                  <a:prstClr val="black"/>
                </a:solidFill>
                <a:latin typeface="Calibri" panose="020F0502020204030204"/>
                <a:cs typeface="+mn-cs"/>
              </a:rPr>
              <a:t>sin(x)= </a:t>
            </a:r>
            <a:endParaRPr lang="zh-TW" altLang="en-US" sz="3413" kern="1200" dirty="0">
              <a:solidFill>
                <a:prstClr val="black"/>
              </a:solidFill>
              <a:latin typeface="Calibri" panose="020F0502020204030204"/>
              <a:cs typeface="+mn-cs"/>
            </a:endParaRPr>
          </a:p>
        </p:txBody>
      </p:sp>
      <p:grpSp>
        <p:nvGrpSpPr>
          <p:cNvPr id="5" name="群組 4"/>
          <p:cNvGrpSpPr/>
          <p:nvPr/>
        </p:nvGrpSpPr>
        <p:grpSpPr>
          <a:xfrm>
            <a:off x="1571413" y="1021647"/>
            <a:ext cx="11433387" cy="2765776"/>
            <a:chOff x="1104900" y="4722890"/>
            <a:chExt cx="8039100" cy="1944686"/>
          </a:xfrm>
        </p:grpSpPr>
        <p:pic>
          <p:nvPicPr>
            <p:cNvPr id="6" name="圖片 5"/>
            <p:cNvPicPr>
              <a:picLocks noChangeAspect="1"/>
            </p:cNvPicPr>
            <p:nvPr/>
          </p:nvPicPr>
          <p:blipFill>
            <a:blip r:embed="rId2"/>
            <a:stretch>
              <a:fillRect/>
            </a:stretch>
          </p:blipFill>
          <p:spPr>
            <a:xfrm>
              <a:off x="1104900" y="4722890"/>
              <a:ext cx="8039100" cy="1809750"/>
            </a:xfrm>
            <a:prstGeom prst="rect">
              <a:avLst/>
            </a:prstGeom>
          </p:spPr>
        </p:pic>
        <p:sp>
          <p:nvSpPr>
            <p:cNvPr id="7" name="矩形 6"/>
            <p:cNvSpPr/>
            <p:nvPr/>
          </p:nvSpPr>
          <p:spPr>
            <a:xfrm>
              <a:off x="7624916" y="5708649"/>
              <a:ext cx="1390090" cy="958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8" name="文字方塊 7"/>
            <p:cNvSpPr txBox="1"/>
            <p:nvPr/>
          </p:nvSpPr>
          <p:spPr>
            <a:xfrm>
              <a:off x="7549304" y="5883575"/>
              <a:ext cx="1106129" cy="434208"/>
            </a:xfrm>
            <a:prstGeom prst="rect">
              <a:avLst/>
            </a:prstGeom>
            <a:noFill/>
          </p:spPr>
          <p:txBody>
            <a:bodyPr wrap="square" rtlCol="0">
              <a:spAutoFit/>
            </a:bodyPr>
            <a:lstStyle/>
            <a:p>
              <a:pPr algn="l" defTabSz="650230" hangingPunct="1"/>
              <a:r>
                <a:rPr lang="en-US" altLang="zh-TW" sz="3413" kern="1200" dirty="0">
                  <a:solidFill>
                    <a:prstClr val="black"/>
                  </a:solidFill>
                  <a:latin typeface="Calibri" panose="020F0502020204030204"/>
                  <a:cs typeface="+mn-cs"/>
                </a:rPr>
                <a:t>……</a:t>
              </a:r>
              <a:endParaRPr lang="zh-TW" altLang="en-US" sz="3413" kern="1200" dirty="0">
                <a:solidFill>
                  <a:prstClr val="black"/>
                </a:solidFill>
                <a:latin typeface="Calibri" panose="020F0502020204030204"/>
                <a:cs typeface="+mn-cs"/>
              </a:endParaRPr>
            </a:p>
          </p:txBody>
        </p:sp>
      </p:grpSp>
      <p:sp>
        <p:nvSpPr>
          <p:cNvPr id="9" name="矩形 8"/>
          <p:cNvSpPr/>
          <p:nvPr/>
        </p:nvSpPr>
        <p:spPr>
          <a:xfrm>
            <a:off x="183458" y="157625"/>
            <a:ext cx="8349402" cy="617541"/>
          </a:xfrm>
          <a:prstGeom prst="rect">
            <a:avLst/>
          </a:prstGeom>
        </p:spPr>
        <p:txBody>
          <a:bodyPr wrap="none">
            <a:spAutoFit/>
          </a:bodyPr>
          <a:lstStyle/>
          <a:p>
            <a:pPr algn="l" defTabSz="650230" hangingPunct="1"/>
            <a:r>
              <a:rPr lang="en-US" altLang="zh-TW" sz="3413" u="sng" kern="1200" dirty="0">
                <a:solidFill>
                  <a:prstClr val="black"/>
                </a:solidFill>
                <a:latin typeface="Calibri" panose="020F0502020204030204"/>
                <a:cs typeface="+mn-cs"/>
              </a:rPr>
              <a:t>E.g. Taylor series for h(x)=sin(x) around x</a:t>
            </a:r>
            <a:r>
              <a:rPr lang="en-US" altLang="zh-TW" sz="3413" u="sng" kern="1200" baseline="-25000" dirty="0">
                <a:solidFill>
                  <a:prstClr val="black"/>
                </a:solidFill>
                <a:latin typeface="Calibri" panose="020F0502020204030204"/>
                <a:cs typeface="+mn-cs"/>
              </a:rPr>
              <a:t>0</a:t>
            </a:r>
            <a:r>
              <a:rPr lang="en-US" altLang="zh-TW" sz="3413" u="sng" kern="1200" dirty="0">
                <a:solidFill>
                  <a:prstClr val="black"/>
                </a:solidFill>
                <a:latin typeface="Calibri" panose="020F0502020204030204"/>
                <a:cs typeface="+mn-cs"/>
              </a:rPr>
              <a:t>=</a:t>
            </a:r>
            <a:r>
              <a:rPr lang="el-GR" altLang="zh-TW" sz="3413" u="sng" kern="1200" dirty="0">
                <a:solidFill>
                  <a:prstClr val="black"/>
                </a:solidFill>
                <a:latin typeface="Calibri" panose="020F0502020204030204"/>
                <a:cs typeface="+mn-cs"/>
              </a:rPr>
              <a:t>π</a:t>
            </a:r>
            <a:r>
              <a:rPr lang="en-US" altLang="zh-TW" sz="3413" u="sng" kern="1200" dirty="0">
                <a:solidFill>
                  <a:prstClr val="black"/>
                </a:solidFill>
                <a:latin typeface="Calibri" panose="020F0502020204030204"/>
                <a:cs typeface="+mn-cs"/>
              </a:rPr>
              <a:t>/4</a:t>
            </a:r>
          </a:p>
        </p:txBody>
      </p:sp>
      <p:pic>
        <p:nvPicPr>
          <p:cNvPr id="10" name="圖片 9"/>
          <p:cNvPicPr>
            <a:picLocks noChangeAspect="1"/>
          </p:cNvPicPr>
          <p:nvPr/>
        </p:nvPicPr>
        <p:blipFill>
          <a:blip r:embed="rId3"/>
          <a:stretch>
            <a:fillRect/>
          </a:stretch>
        </p:blipFill>
        <p:spPr>
          <a:xfrm>
            <a:off x="1718238" y="3787423"/>
            <a:ext cx="9206315" cy="5744276"/>
          </a:xfrm>
          <a:prstGeom prst="rect">
            <a:avLst/>
          </a:prstGeom>
        </p:spPr>
      </p:pic>
      <p:sp>
        <p:nvSpPr>
          <p:cNvPr id="11" name="文字方塊 10"/>
          <p:cNvSpPr txBox="1"/>
          <p:nvPr/>
        </p:nvSpPr>
        <p:spPr>
          <a:xfrm>
            <a:off x="5889997" y="8102533"/>
            <a:ext cx="3704643" cy="1142749"/>
          </a:xfrm>
          <a:prstGeom prst="rect">
            <a:avLst/>
          </a:prstGeom>
          <a:solidFill>
            <a:schemeClr val="accent4">
              <a:lumMod val="20000"/>
              <a:lumOff val="80000"/>
            </a:schemeClr>
          </a:solidFill>
          <a:ln w="38100">
            <a:solidFill>
              <a:srgbClr val="FFC000"/>
            </a:solidFill>
          </a:ln>
        </p:spPr>
        <p:txBody>
          <a:bodyPr wrap="square" rtlCol="0">
            <a:spAutoFit/>
          </a:bodyPr>
          <a:lstStyle/>
          <a:p>
            <a:pPr algn="l" defTabSz="650230" hangingPunct="1"/>
            <a:r>
              <a:rPr lang="en-US" altLang="zh-TW" sz="3413" kern="1200" dirty="0">
                <a:solidFill>
                  <a:prstClr val="black"/>
                </a:solidFill>
                <a:latin typeface="Calibri" panose="020F0502020204030204"/>
                <a:cs typeface="+mn-cs"/>
              </a:rPr>
              <a:t>The approximation is good around </a:t>
            </a:r>
            <a:r>
              <a:rPr lang="el-GR" altLang="zh-TW" sz="3413" kern="1200" dirty="0">
                <a:solidFill>
                  <a:prstClr val="black"/>
                </a:solidFill>
                <a:latin typeface="Calibri" panose="020F0502020204030204"/>
                <a:cs typeface="+mn-cs"/>
              </a:rPr>
              <a:t>π</a:t>
            </a:r>
            <a:r>
              <a:rPr lang="en-US" altLang="zh-TW" sz="3413" kern="1200" dirty="0">
                <a:solidFill>
                  <a:prstClr val="black"/>
                </a:solidFill>
                <a:latin typeface="Calibri" panose="020F0502020204030204"/>
                <a:cs typeface="+mn-cs"/>
              </a:rPr>
              <a:t>/4.</a:t>
            </a:r>
            <a:endParaRPr lang="zh-TW" altLang="en-US" sz="3413" kern="1200" dirty="0">
              <a:solidFill>
                <a:prstClr val="black"/>
              </a:solidFill>
              <a:latin typeface="Calibri" panose="020F0502020204030204"/>
              <a:cs typeface="+mn-cs"/>
            </a:endParaRPr>
          </a:p>
        </p:txBody>
      </p:sp>
      <p:cxnSp>
        <p:nvCxnSpPr>
          <p:cNvPr id="12" name="直線單箭頭接點 11"/>
          <p:cNvCxnSpPr/>
          <p:nvPr/>
        </p:nvCxnSpPr>
        <p:spPr>
          <a:xfrm flipV="1">
            <a:off x="6361050" y="6035556"/>
            <a:ext cx="0" cy="206697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831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1"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Multivariable Taylor Series</a:t>
            </a:r>
            <a:endParaRPr lang="zh-TW" altLang="en-US" dirty="0"/>
          </a:p>
        </p:txBody>
      </p:sp>
      <p:graphicFrame>
        <p:nvGraphicFramePr>
          <p:cNvPr id="6" name="Object 12"/>
          <p:cNvGraphicFramePr>
            <a:graphicFrameLocks noChangeAspect="1"/>
          </p:cNvGraphicFramePr>
          <p:nvPr>
            <p:extLst/>
          </p:nvPr>
        </p:nvGraphicFramePr>
        <p:xfrm>
          <a:off x="609600" y="2782098"/>
          <a:ext cx="11785600" cy="1406596"/>
        </p:xfrm>
        <a:graphic>
          <a:graphicData uri="http://schemas.openxmlformats.org/presentationml/2006/ole">
            <mc:AlternateContent xmlns:mc="http://schemas.openxmlformats.org/markup-compatibility/2006">
              <mc:Choice xmlns:v="urn:schemas-microsoft-com:vml" Requires="v">
                <p:oleObj spid="_x0000_s81926" name="方程式" r:id="rId3" imgW="3504960" imgH="419040" progId="Equation.3">
                  <p:embed/>
                </p:oleObj>
              </mc:Choice>
              <mc:Fallback>
                <p:oleObj name="方程式" r:id="rId3" imgW="3504960" imgH="419040" progId="Equation.3">
                  <p:embed/>
                  <p:pic>
                    <p:nvPicPr>
                      <p:cNvPr id="6" name="Object 12"/>
                      <p:cNvPicPr>
                        <a:picLocks noChangeAspect="1" noChangeArrowheads="1"/>
                      </p:cNvPicPr>
                      <p:nvPr/>
                    </p:nvPicPr>
                    <p:blipFill>
                      <a:blip r:embed="rId4"/>
                      <a:srcRect/>
                      <a:stretch>
                        <a:fillRect/>
                      </a:stretch>
                    </p:blipFill>
                    <p:spPr bwMode="auto">
                      <a:xfrm>
                        <a:off x="609600" y="2782098"/>
                        <a:ext cx="11785600" cy="1406596"/>
                      </a:xfrm>
                      <a:prstGeom prst="rect">
                        <a:avLst/>
                      </a:prstGeom>
                      <a:noFill/>
                      <a:extLst/>
                    </p:spPr>
                  </p:pic>
                </p:oleObj>
              </mc:Fallback>
            </mc:AlternateContent>
          </a:graphicData>
        </a:graphic>
      </p:graphicFrame>
      <p:sp>
        <p:nvSpPr>
          <p:cNvPr id="9" name="文字方塊 8"/>
          <p:cNvSpPr txBox="1"/>
          <p:nvPr/>
        </p:nvSpPr>
        <p:spPr>
          <a:xfrm>
            <a:off x="564445" y="5619901"/>
            <a:ext cx="7145866" cy="705129"/>
          </a:xfrm>
          <a:prstGeom prst="rect">
            <a:avLst/>
          </a:prstGeom>
          <a:noFill/>
        </p:spPr>
        <p:txBody>
          <a:bodyPr wrap="square" rtlCol="0">
            <a:spAutoFit/>
          </a:bodyPr>
          <a:lstStyle/>
          <a:p>
            <a:pPr algn="l" defTabSz="650230" hangingPunct="1"/>
            <a:r>
              <a:rPr lang="en-US" altLang="zh-TW" sz="3982" kern="1200" dirty="0">
                <a:solidFill>
                  <a:prstClr val="black"/>
                </a:solidFill>
                <a:latin typeface="Calibri" panose="020F0502020204030204"/>
                <a:cs typeface="+mn-cs"/>
              </a:rPr>
              <a:t>When x and y is close to x</a:t>
            </a:r>
            <a:r>
              <a:rPr lang="en-US" altLang="zh-TW" sz="3982" kern="1200" baseline="-25000" dirty="0">
                <a:solidFill>
                  <a:prstClr val="black"/>
                </a:solidFill>
                <a:latin typeface="Calibri" panose="020F0502020204030204"/>
                <a:cs typeface="+mn-cs"/>
              </a:rPr>
              <a:t>0 </a:t>
            </a:r>
            <a:r>
              <a:rPr lang="en-US" altLang="zh-TW" sz="3982" kern="1200" dirty="0">
                <a:solidFill>
                  <a:prstClr val="black"/>
                </a:solidFill>
                <a:latin typeface="Calibri" panose="020F0502020204030204"/>
                <a:cs typeface="+mn-cs"/>
              </a:rPr>
              <a:t>and</a:t>
            </a:r>
            <a:r>
              <a:rPr lang="en-US" altLang="zh-TW" sz="3982" kern="1200" baseline="-25000" dirty="0">
                <a:solidFill>
                  <a:prstClr val="black"/>
                </a:solidFill>
                <a:latin typeface="Calibri" panose="020F0502020204030204"/>
                <a:cs typeface="+mn-cs"/>
              </a:rPr>
              <a:t> </a:t>
            </a:r>
            <a:r>
              <a:rPr lang="en-US" altLang="zh-TW" sz="3982" kern="1200" dirty="0">
                <a:solidFill>
                  <a:prstClr val="black"/>
                </a:solidFill>
                <a:latin typeface="Calibri" panose="020F0502020204030204"/>
                <a:cs typeface="+mn-cs"/>
              </a:rPr>
              <a:t>y</a:t>
            </a:r>
            <a:r>
              <a:rPr lang="en-US" altLang="zh-TW" sz="3982" kern="1200" baseline="-25000" dirty="0">
                <a:solidFill>
                  <a:prstClr val="black"/>
                </a:solidFill>
                <a:latin typeface="Calibri" panose="020F0502020204030204"/>
                <a:cs typeface="+mn-cs"/>
              </a:rPr>
              <a:t>0</a:t>
            </a:r>
            <a:endParaRPr lang="zh-TW" altLang="en-US" sz="3982" kern="1200" baseline="-25000" dirty="0">
              <a:solidFill>
                <a:prstClr val="black"/>
              </a:solidFill>
              <a:latin typeface="Calibri" panose="020F0502020204030204"/>
              <a:cs typeface="+mn-cs"/>
            </a:endParaRPr>
          </a:p>
        </p:txBody>
      </p:sp>
      <p:grpSp>
        <p:nvGrpSpPr>
          <p:cNvPr id="13" name="群組 12"/>
          <p:cNvGrpSpPr/>
          <p:nvPr/>
        </p:nvGrpSpPr>
        <p:grpSpPr>
          <a:xfrm>
            <a:off x="609600" y="6417074"/>
            <a:ext cx="11785600" cy="2189127"/>
            <a:chOff x="743478" y="5040930"/>
            <a:chExt cx="8286750" cy="1539230"/>
          </a:xfrm>
        </p:grpSpPr>
        <p:sp>
          <p:nvSpPr>
            <p:cNvPr id="10" name="向右箭號 9"/>
            <p:cNvSpPr/>
            <p:nvPr/>
          </p:nvSpPr>
          <p:spPr>
            <a:xfrm rot="5400000">
              <a:off x="2671533" y="5070173"/>
              <a:ext cx="512925" cy="4544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graphicFrame>
          <p:nvGraphicFramePr>
            <p:cNvPr id="11" name="Object 12"/>
            <p:cNvGraphicFramePr>
              <a:graphicFrameLocks noChangeAspect="1"/>
            </p:cNvGraphicFramePr>
            <p:nvPr>
              <p:extLst/>
            </p:nvPr>
          </p:nvGraphicFramePr>
          <p:xfrm>
            <a:off x="743478" y="5591148"/>
            <a:ext cx="8286750" cy="989012"/>
          </p:xfrm>
          <a:graphic>
            <a:graphicData uri="http://schemas.openxmlformats.org/presentationml/2006/ole">
              <mc:AlternateContent xmlns:mc="http://schemas.openxmlformats.org/markup-compatibility/2006">
                <mc:Choice xmlns:v="urn:schemas-microsoft-com:vml" Requires="v">
                  <p:oleObj spid="_x0000_s81927" name="方程式" r:id="rId5" imgW="3504960" imgH="419040" progId="Equation.3">
                    <p:embed/>
                  </p:oleObj>
                </mc:Choice>
                <mc:Fallback>
                  <p:oleObj name="方程式" r:id="rId5" imgW="3504960" imgH="419040" progId="Equation.3">
                    <p:embed/>
                    <p:pic>
                      <p:nvPicPr>
                        <p:cNvPr id="11" name="Object 12"/>
                        <p:cNvPicPr>
                          <a:picLocks noChangeAspect="1" noChangeArrowheads="1"/>
                        </p:cNvPicPr>
                        <p:nvPr/>
                      </p:nvPicPr>
                      <p:blipFill>
                        <a:blip r:embed="rId6"/>
                        <a:srcRect/>
                        <a:stretch>
                          <a:fillRect/>
                        </a:stretch>
                      </p:blipFill>
                      <p:spPr bwMode="auto">
                        <a:xfrm>
                          <a:off x="743478" y="5591148"/>
                          <a:ext cx="8286750" cy="989012"/>
                        </a:xfrm>
                        <a:prstGeom prst="rect">
                          <a:avLst/>
                        </a:prstGeom>
                        <a:noFill/>
                        <a:extLst/>
                      </p:spPr>
                    </p:pic>
                  </p:oleObj>
                </mc:Fallback>
              </mc:AlternateContent>
            </a:graphicData>
          </a:graphic>
        </p:graphicFrame>
      </p:grpSp>
      <p:sp>
        <p:nvSpPr>
          <p:cNvPr id="15" name="文字方塊 14"/>
          <p:cNvSpPr txBox="1"/>
          <p:nvPr/>
        </p:nvSpPr>
        <p:spPr>
          <a:xfrm>
            <a:off x="2056697" y="4199783"/>
            <a:ext cx="10706674" cy="705129"/>
          </a:xfrm>
          <a:prstGeom prst="rect">
            <a:avLst/>
          </a:prstGeom>
          <a:noFill/>
        </p:spPr>
        <p:txBody>
          <a:bodyPr wrap="square" rtlCol="0">
            <a:spAutoFit/>
          </a:bodyPr>
          <a:lstStyle/>
          <a:p>
            <a:pPr algn="l" defTabSz="650230" hangingPunct="1"/>
            <a:r>
              <a:rPr lang="en-US" altLang="zh-TW" sz="3982" kern="1200" dirty="0">
                <a:solidFill>
                  <a:prstClr val="black"/>
                </a:solidFill>
                <a:latin typeface="Calibri" panose="020F0502020204030204"/>
                <a:cs typeface="+mn-cs"/>
              </a:rPr>
              <a:t>+ something related to (x-x</a:t>
            </a:r>
            <a:r>
              <a:rPr lang="en-US" altLang="zh-TW" sz="3982" kern="1200" baseline="-25000" dirty="0">
                <a:solidFill>
                  <a:prstClr val="black"/>
                </a:solidFill>
                <a:latin typeface="Calibri" panose="020F0502020204030204"/>
                <a:cs typeface="+mn-cs"/>
              </a:rPr>
              <a:t>0</a:t>
            </a:r>
            <a:r>
              <a:rPr lang="en-US" altLang="zh-TW" sz="3982" kern="1200" dirty="0">
                <a:solidFill>
                  <a:prstClr val="black"/>
                </a:solidFill>
                <a:latin typeface="Calibri" panose="020F0502020204030204"/>
                <a:cs typeface="+mn-cs"/>
              </a:rPr>
              <a:t>)</a:t>
            </a:r>
            <a:r>
              <a:rPr lang="en-US" altLang="zh-TW" sz="3982" kern="1200" baseline="30000" dirty="0">
                <a:solidFill>
                  <a:prstClr val="black"/>
                </a:solidFill>
                <a:latin typeface="Calibri" panose="020F0502020204030204"/>
                <a:cs typeface="+mn-cs"/>
              </a:rPr>
              <a:t>2</a:t>
            </a:r>
            <a:r>
              <a:rPr lang="en-US" altLang="zh-TW" sz="3982" kern="1200" dirty="0">
                <a:solidFill>
                  <a:prstClr val="black"/>
                </a:solidFill>
                <a:latin typeface="Calibri" panose="020F0502020204030204"/>
                <a:cs typeface="+mn-cs"/>
              </a:rPr>
              <a:t> and (y-y</a:t>
            </a:r>
            <a:r>
              <a:rPr lang="en-US" altLang="zh-TW" sz="3982" kern="1200" baseline="-25000" dirty="0">
                <a:solidFill>
                  <a:prstClr val="black"/>
                </a:solidFill>
                <a:latin typeface="Calibri" panose="020F0502020204030204"/>
                <a:cs typeface="+mn-cs"/>
              </a:rPr>
              <a:t>0</a:t>
            </a:r>
            <a:r>
              <a:rPr lang="en-US" altLang="zh-TW" sz="3982" kern="1200" dirty="0">
                <a:solidFill>
                  <a:prstClr val="black"/>
                </a:solidFill>
                <a:latin typeface="Calibri" panose="020F0502020204030204"/>
                <a:cs typeface="+mn-cs"/>
              </a:rPr>
              <a:t>)</a:t>
            </a:r>
            <a:r>
              <a:rPr lang="en-US" altLang="zh-TW" sz="3982" kern="1200" baseline="30000" dirty="0">
                <a:solidFill>
                  <a:prstClr val="black"/>
                </a:solidFill>
                <a:latin typeface="Calibri" panose="020F0502020204030204"/>
                <a:cs typeface="+mn-cs"/>
              </a:rPr>
              <a:t>2</a:t>
            </a:r>
            <a:r>
              <a:rPr lang="en-US" altLang="zh-TW" sz="3982" kern="1200" dirty="0">
                <a:solidFill>
                  <a:prstClr val="black"/>
                </a:solidFill>
                <a:latin typeface="Calibri" panose="020F0502020204030204"/>
                <a:cs typeface="+mn-cs"/>
              </a:rPr>
              <a:t> + …… </a:t>
            </a:r>
            <a:endParaRPr lang="zh-TW" altLang="en-US" sz="3982" kern="1200" dirty="0">
              <a:solidFill>
                <a:prstClr val="black"/>
              </a:solidFill>
              <a:latin typeface="Calibri" panose="020F0502020204030204"/>
              <a:cs typeface="+mn-cs"/>
            </a:endParaRPr>
          </a:p>
        </p:txBody>
      </p:sp>
    </p:spTree>
    <p:extLst>
      <p:ext uri="{BB962C8B-B14F-4D97-AF65-F5344CB8AC3E}">
        <p14:creationId xmlns:p14="http://schemas.microsoft.com/office/powerpoint/2010/main" val="37626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Back to Formal Derivation</a:t>
            </a:r>
            <a:endParaRPr lang="zh-TW" altLang="en-US" dirty="0"/>
          </a:p>
        </p:txBody>
      </p:sp>
      <p:grpSp>
        <p:nvGrpSpPr>
          <p:cNvPr id="4" name="群組 3"/>
          <p:cNvGrpSpPr/>
          <p:nvPr/>
        </p:nvGrpSpPr>
        <p:grpSpPr>
          <a:xfrm>
            <a:off x="6415042" y="4568304"/>
            <a:ext cx="6682032" cy="5105505"/>
            <a:chOff x="2041936" y="1762916"/>
            <a:chExt cx="4970003" cy="3897410"/>
          </a:xfrm>
        </p:grpSpPr>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1936" y="1762916"/>
              <a:ext cx="4970003" cy="3727501"/>
            </a:xfrm>
            <a:prstGeom prst="rect">
              <a:avLst/>
            </a:prstGeom>
          </p:spPr>
        </p:pic>
        <p:graphicFrame>
          <p:nvGraphicFramePr>
            <p:cNvPr id="6" name="Object 12"/>
            <p:cNvGraphicFramePr>
              <a:graphicFrameLocks noChangeAspect="1"/>
            </p:cNvGraphicFramePr>
            <p:nvPr>
              <p:extLst/>
            </p:nvPr>
          </p:nvGraphicFramePr>
          <p:xfrm>
            <a:off x="4448835" y="5199951"/>
            <a:ext cx="328613" cy="460375"/>
          </p:xfrm>
          <a:graphic>
            <a:graphicData uri="http://schemas.openxmlformats.org/presentationml/2006/ole">
              <mc:AlternateContent xmlns:mc="http://schemas.openxmlformats.org/markup-compatibility/2006">
                <mc:Choice xmlns:v="urn:schemas-microsoft-com:vml" Requires="v">
                  <p:oleObj spid="_x0000_s82960" name="方程式" r:id="rId4" imgW="152280" imgH="215640" progId="Equation.3">
                    <p:embed/>
                  </p:oleObj>
                </mc:Choice>
                <mc:Fallback>
                  <p:oleObj name="方程式" r:id="rId4" imgW="152280" imgH="215640" progId="Equation.3">
                    <p:embed/>
                    <p:pic>
                      <p:nvPicPr>
                        <p:cNvPr id="6" name="Object 12"/>
                        <p:cNvPicPr>
                          <a:picLocks noChangeAspect="1" noChangeArrowheads="1"/>
                        </p:cNvPicPr>
                        <p:nvPr/>
                      </p:nvPicPr>
                      <p:blipFill>
                        <a:blip r:embed="rId5"/>
                        <a:srcRect/>
                        <a:stretch>
                          <a:fillRect/>
                        </a:stretch>
                      </p:blipFill>
                      <p:spPr bwMode="auto">
                        <a:xfrm>
                          <a:off x="4448835" y="5199951"/>
                          <a:ext cx="328613"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12"/>
            <p:cNvGraphicFramePr>
              <a:graphicFrameLocks noChangeAspect="1"/>
            </p:cNvGraphicFramePr>
            <p:nvPr>
              <p:extLst/>
            </p:nvPr>
          </p:nvGraphicFramePr>
          <p:xfrm>
            <a:off x="2125917" y="3409135"/>
            <a:ext cx="355600" cy="460375"/>
          </p:xfrm>
          <a:graphic>
            <a:graphicData uri="http://schemas.openxmlformats.org/presentationml/2006/ole">
              <mc:AlternateContent xmlns:mc="http://schemas.openxmlformats.org/markup-compatibility/2006">
                <mc:Choice xmlns:v="urn:schemas-microsoft-com:vml" Requires="v">
                  <p:oleObj spid="_x0000_s82961" name="方程式" r:id="rId6" imgW="164880" imgH="215640" progId="Equation.3">
                    <p:embed/>
                  </p:oleObj>
                </mc:Choice>
                <mc:Fallback>
                  <p:oleObj name="方程式" r:id="rId6" imgW="164880" imgH="215640" progId="Equation.3">
                    <p:embed/>
                    <p:pic>
                      <p:nvPicPr>
                        <p:cNvPr id="7" name="Object 12"/>
                        <p:cNvPicPr>
                          <a:picLocks noChangeAspect="1" noChangeArrowheads="1"/>
                        </p:cNvPicPr>
                        <p:nvPr/>
                      </p:nvPicPr>
                      <p:blipFill>
                        <a:blip r:embed="rId7"/>
                        <a:srcRect/>
                        <a:stretch>
                          <a:fillRect/>
                        </a:stretch>
                      </p:blipFill>
                      <p:spPr bwMode="auto">
                        <a:xfrm>
                          <a:off x="2125917" y="3409135"/>
                          <a:ext cx="3556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8" name="橢圓 7"/>
          <p:cNvSpPr/>
          <p:nvPr/>
        </p:nvSpPr>
        <p:spPr>
          <a:xfrm>
            <a:off x="9916060" y="7765797"/>
            <a:ext cx="153600" cy="153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9" name="橢圓 8"/>
          <p:cNvSpPr/>
          <p:nvPr/>
        </p:nvSpPr>
        <p:spPr>
          <a:xfrm>
            <a:off x="9349664" y="7175456"/>
            <a:ext cx="1298158" cy="129815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graphicFrame>
        <p:nvGraphicFramePr>
          <p:cNvPr id="10" name="Object 12"/>
          <p:cNvGraphicFramePr>
            <a:graphicFrameLocks noChangeAspect="1"/>
          </p:cNvGraphicFramePr>
          <p:nvPr>
            <p:extLst/>
          </p:nvPr>
        </p:nvGraphicFramePr>
        <p:xfrm>
          <a:off x="10047250" y="7157673"/>
          <a:ext cx="1047609" cy="659271"/>
        </p:xfrm>
        <a:graphic>
          <a:graphicData uri="http://schemas.openxmlformats.org/presentationml/2006/ole">
            <mc:AlternateContent xmlns:mc="http://schemas.openxmlformats.org/markup-compatibility/2006">
              <mc:Choice xmlns:v="urn:schemas-microsoft-com:vml" Requires="v">
                <p:oleObj spid="_x0000_s82962" name="方程式" r:id="rId8" imgW="342720" imgH="215640" progId="Equation.3">
                  <p:embed/>
                </p:oleObj>
              </mc:Choice>
              <mc:Fallback>
                <p:oleObj name="方程式" r:id="rId8" imgW="342720" imgH="215640" progId="Equation.3">
                  <p:embed/>
                  <p:pic>
                    <p:nvPicPr>
                      <p:cNvPr id="10" name="Object 12"/>
                      <p:cNvPicPr>
                        <a:picLocks noChangeAspect="1" noChangeArrowheads="1"/>
                      </p:cNvPicPr>
                      <p:nvPr/>
                    </p:nvPicPr>
                    <p:blipFill>
                      <a:blip r:embed="rId9"/>
                      <a:srcRect/>
                      <a:stretch>
                        <a:fillRect/>
                      </a:stretch>
                    </p:blipFill>
                    <p:spPr bwMode="auto">
                      <a:xfrm>
                        <a:off x="10047250" y="7157673"/>
                        <a:ext cx="1047609" cy="659271"/>
                      </a:xfrm>
                      <a:prstGeom prst="rect">
                        <a:avLst/>
                      </a:prstGeom>
                      <a:noFill/>
                      <a:extLst/>
                    </p:spPr>
                  </p:pic>
                </p:oleObj>
              </mc:Fallback>
            </mc:AlternateContent>
          </a:graphicData>
        </a:graphic>
      </p:graphicFrame>
      <p:graphicFrame>
        <p:nvGraphicFramePr>
          <p:cNvPr id="12" name="Object 12"/>
          <p:cNvGraphicFramePr>
            <a:graphicFrameLocks noChangeAspect="1"/>
          </p:cNvGraphicFramePr>
          <p:nvPr>
            <p:extLst/>
          </p:nvPr>
        </p:nvGraphicFramePr>
        <p:xfrm>
          <a:off x="751841" y="3445813"/>
          <a:ext cx="9780693" cy="1393048"/>
        </p:xfrm>
        <a:graphic>
          <a:graphicData uri="http://schemas.openxmlformats.org/presentationml/2006/ole">
            <mc:AlternateContent xmlns:mc="http://schemas.openxmlformats.org/markup-compatibility/2006">
              <mc:Choice xmlns:v="urn:schemas-microsoft-com:vml" Requires="v">
                <p:oleObj spid="_x0000_s82963" name="方程式" r:id="rId10" imgW="3022560" imgH="431640" progId="Equation.3">
                  <p:embed/>
                </p:oleObj>
              </mc:Choice>
              <mc:Fallback>
                <p:oleObj name="方程式" r:id="rId10" imgW="3022560" imgH="431640" progId="Equation.3">
                  <p:embed/>
                  <p:pic>
                    <p:nvPicPr>
                      <p:cNvPr id="12" name="Object 12"/>
                      <p:cNvPicPr>
                        <a:picLocks noChangeAspect="1" noChangeArrowheads="1"/>
                      </p:cNvPicPr>
                      <p:nvPr/>
                    </p:nvPicPr>
                    <p:blipFill>
                      <a:blip r:embed="rId11"/>
                      <a:srcRect/>
                      <a:stretch>
                        <a:fillRect/>
                      </a:stretch>
                    </p:blipFill>
                    <p:spPr bwMode="auto">
                      <a:xfrm>
                        <a:off x="751841" y="3445813"/>
                        <a:ext cx="9780693" cy="1393048"/>
                      </a:xfrm>
                      <a:prstGeom prst="rect">
                        <a:avLst/>
                      </a:prstGeom>
                      <a:noFill/>
                      <a:extLst/>
                    </p:spPr>
                  </p:pic>
                </p:oleObj>
              </mc:Fallback>
            </mc:AlternateContent>
          </a:graphicData>
        </a:graphic>
      </p:graphicFrame>
      <p:sp>
        <p:nvSpPr>
          <p:cNvPr id="14" name="文字方塊 13"/>
          <p:cNvSpPr txBox="1"/>
          <p:nvPr/>
        </p:nvSpPr>
        <p:spPr>
          <a:xfrm>
            <a:off x="751840" y="2149013"/>
            <a:ext cx="4997678" cy="617541"/>
          </a:xfrm>
          <a:prstGeom prst="rect">
            <a:avLst/>
          </a:prstGeom>
          <a:noFill/>
        </p:spPr>
        <p:txBody>
          <a:bodyPr wrap="square" rtlCol="0">
            <a:spAutoFit/>
          </a:bodyPr>
          <a:lstStyle/>
          <a:p>
            <a:pPr algn="l" defTabSz="650230" hangingPunct="1"/>
            <a:r>
              <a:rPr lang="en-US" altLang="zh-TW" sz="3413" kern="1200" dirty="0">
                <a:solidFill>
                  <a:srgbClr val="0000FF"/>
                </a:solidFill>
                <a:latin typeface="Calibri" panose="020F0502020204030204"/>
                <a:cs typeface="+mn-cs"/>
              </a:rPr>
              <a:t>Based on Taylor Series:</a:t>
            </a:r>
            <a:endParaRPr lang="zh-TW" altLang="en-US" sz="3413" kern="1200" dirty="0">
              <a:solidFill>
                <a:srgbClr val="0000FF"/>
              </a:solidFill>
              <a:latin typeface="Calibri" panose="020F0502020204030204"/>
              <a:cs typeface="+mn-cs"/>
            </a:endParaRPr>
          </a:p>
        </p:txBody>
      </p:sp>
      <p:sp>
        <p:nvSpPr>
          <p:cNvPr id="15" name="文字方塊 14"/>
          <p:cNvSpPr txBox="1"/>
          <p:nvPr/>
        </p:nvSpPr>
        <p:spPr>
          <a:xfrm>
            <a:off x="751841" y="2654571"/>
            <a:ext cx="9392697" cy="617541"/>
          </a:xfrm>
          <a:prstGeom prst="rect">
            <a:avLst/>
          </a:prstGeom>
          <a:noFill/>
        </p:spPr>
        <p:txBody>
          <a:bodyPr wrap="square" rtlCol="0">
            <a:spAutoFit/>
          </a:bodyPr>
          <a:lstStyle/>
          <a:p>
            <a:pPr algn="l" defTabSz="650230" hangingPunct="1"/>
            <a:r>
              <a:rPr lang="en-US" altLang="zh-TW" sz="3413" kern="1200" dirty="0">
                <a:solidFill>
                  <a:srgbClr val="FF0000"/>
                </a:solidFill>
                <a:latin typeface="Calibri" panose="020F0502020204030204"/>
                <a:cs typeface="+mn-cs"/>
              </a:rPr>
              <a:t>If the red circle is </a:t>
            </a:r>
            <a:r>
              <a:rPr lang="en-US" altLang="zh-TW" sz="3413" b="1" i="1" u="sng" kern="1200" dirty="0">
                <a:solidFill>
                  <a:srgbClr val="FF0000"/>
                </a:solidFill>
                <a:latin typeface="Calibri" panose="020F0502020204030204"/>
                <a:cs typeface="+mn-cs"/>
              </a:rPr>
              <a:t>small enough</a:t>
            </a:r>
            <a:r>
              <a:rPr lang="en-US" altLang="zh-TW" sz="3413" kern="1200" dirty="0">
                <a:solidFill>
                  <a:srgbClr val="FF0000"/>
                </a:solidFill>
                <a:latin typeface="Calibri" panose="020F0502020204030204"/>
                <a:cs typeface="+mn-cs"/>
              </a:rPr>
              <a:t>, in the red circle</a:t>
            </a:r>
            <a:endParaRPr lang="zh-TW" altLang="en-US" sz="3413" kern="1200" dirty="0">
              <a:solidFill>
                <a:srgbClr val="FF0000"/>
              </a:solidFill>
              <a:latin typeface="Calibri" panose="020F0502020204030204"/>
              <a:cs typeface="+mn-cs"/>
            </a:endParaRPr>
          </a:p>
        </p:txBody>
      </p:sp>
      <p:graphicFrame>
        <p:nvGraphicFramePr>
          <p:cNvPr id="20" name="Object 12"/>
          <p:cNvGraphicFramePr>
            <a:graphicFrameLocks noChangeAspect="1"/>
          </p:cNvGraphicFramePr>
          <p:nvPr>
            <p:extLst/>
          </p:nvPr>
        </p:nvGraphicFramePr>
        <p:xfrm>
          <a:off x="765388" y="5931184"/>
          <a:ext cx="5294488" cy="1465297"/>
        </p:xfrm>
        <a:graphic>
          <a:graphicData uri="http://schemas.openxmlformats.org/presentationml/2006/ole">
            <mc:AlternateContent xmlns:mc="http://schemas.openxmlformats.org/markup-compatibility/2006">
              <mc:Choice xmlns:v="urn:schemas-microsoft-com:vml" Requires="v">
                <p:oleObj spid="_x0000_s82964" name="方程式" r:id="rId12" imgW="1562040" imgH="431640" progId="Equation.3">
                  <p:embed/>
                </p:oleObj>
              </mc:Choice>
              <mc:Fallback>
                <p:oleObj name="方程式" r:id="rId12" imgW="1562040" imgH="431640" progId="Equation.3">
                  <p:embed/>
                  <p:pic>
                    <p:nvPicPr>
                      <p:cNvPr id="20" name="Object 12"/>
                      <p:cNvPicPr>
                        <a:picLocks noChangeAspect="1" noChangeArrowheads="1"/>
                      </p:cNvPicPr>
                      <p:nvPr/>
                    </p:nvPicPr>
                    <p:blipFill>
                      <a:blip r:embed="rId13"/>
                      <a:srcRect/>
                      <a:stretch>
                        <a:fillRect/>
                      </a:stretch>
                    </p:blipFill>
                    <p:spPr bwMode="auto">
                      <a:xfrm>
                        <a:off x="765388" y="5931184"/>
                        <a:ext cx="5294488" cy="1465297"/>
                      </a:xfrm>
                      <a:prstGeom prst="rect">
                        <a:avLst/>
                      </a:prstGeom>
                      <a:noFill/>
                      <a:extLst/>
                    </p:spPr>
                  </p:pic>
                </p:oleObj>
              </mc:Fallback>
            </mc:AlternateContent>
          </a:graphicData>
        </a:graphic>
      </p:graphicFrame>
      <p:graphicFrame>
        <p:nvGraphicFramePr>
          <p:cNvPr id="21" name="Object 12"/>
          <p:cNvGraphicFramePr>
            <a:graphicFrameLocks noChangeAspect="1"/>
          </p:cNvGraphicFramePr>
          <p:nvPr>
            <p:extLst/>
          </p:nvPr>
        </p:nvGraphicFramePr>
        <p:xfrm>
          <a:off x="773153" y="7509822"/>
          <a:ext cx="5080001" cy="1530773"/>
        </p:xfrm>
        <a:graphic>
          <a:graphicData uri="http://schemas.openxmlformats.org/presentationml/2006/ole">
            <mc:AlternateContent xmlns:mc="http://schemas.openxmlformats.org/markup-compatibility/2006">
              <mc:Choice xmlns:v="urn:schemas-microsoft-com:vml" Requires="v">
                <p:oleObj spid="_x0000_s82965" name="方程式" r:id="rId14" imgW="1511280" imgH="457200" progId="Equation.3">
                  <p:embed/>
                </p:oleObj>
              </mc:Choice>
              <mc:Fallback>
                <p:oleObj name="方程式" r:id="rId14" imgW="1511280" imgH="457200" progId="Equation.3">
                  <p:embed/>
                  <p:pic>
                    <p:nvPicPr>
                      <p:cNvPr id="21" name="Object 12"/>
                      <p:cNvPicPr>
                        <a:picLocks noChangeAspect="1" noChangeArrowheads="1"/>
                      </p:cNvPicPr>
                      <p:nvPr/>
                    </p:nvPicPr>
                    <p:blipFill>
                      <a:blip r:embed="rId15"/>
                      <a:srcRect/>
                      <a:stretch>
                        <a:fillRect/>
                      </a:stretch>
                    </p:blipFill>
                    <p:spPr bwMode="auto">
                      <a:xfrm>
                        <a:off x="773153" y="7509822"/>
                        <a:ext cx="5080001" cy="1530773"/>
                      </a:xfrm>
                      <a:prstGeom prst="rect">
                        <a:avLst/>
                      </a:prstGeom>
                      <a:noFill/>
                      <a:extLst/>
                    </p:spPr>
                  </p:pic>
                </p:oleObj>
              </mc:Fallback>
            </mc:AlternateContent>
          </a:graphicData>
        </a:graphic>
      </p:graphicFrame>
      <p:graphicFrame>
        <p:nvGraphicFramePr>
          <p:cNvPr id="22" name="Object 12"/>
          <p:cNvGraphicFramePr>
            <a:graphicFrameLocks noChangeAspect="1"/>
          </p:cNvGraphicFramePr>
          <p:nvPr>
            <p:extLst/>
          </p:nvPr>
        </p:nvGraphicFramePr>
        <p:xfrm>
          <a:off x="751840" y="4976142"/>
          <a:ext cx="2239716" cy="733778"/>
        </p:xfrm>
        <a:graphic>
          <a:graphicData uri="http://schemas.openxmlformats.org/presentationml/2006/ole">
            <mc:AlternateContent xmlns:mc="http://schemas.openxmlformats.org/markup-compatibility/2006">
              <mc:Choice xmlns:v="urn:schemas-microsoft-com:vml" Requires="v">
                <p:oleObj spid="_x0000_s82966" name="方程式" r:id="rId16" imgW="660240" imgH="215640" progId="Equation.3">
                  <p:embed/>
                </p:oleObj>
              </mc:Choice>
              <mc:Fallback>
                <p:oleObj name="方程式" r:id="rId16" imgW="660240" imgH="215640" progId="Equation.3">
                  <p:embed/>
                  <p:pic>
                    <p:nvPicPr>
                      <p:cNvPr id="22" name="Object 12"/>
                      <p:cNvPicPr>
                        <a:picLocks noChangeAspect="1" noChangeArrowheads="1"/>
                      </p:cNvPicPr>
                      <p:nvPr/>
                    </p:nvPicPr>
                    <p:blipFill>
                      <a:blip r:embed="rId17"/>
                      <a:srcRect/>
                      <a:stretch>
                        <a:fillRect/>
                      </a:stretch>
                    </p:blipFill>
                    <p:spPr bwMode="auto">
                      <a:xfrm>
                        <a:off x="751840" y="4976142"/>
                        <a:ext cx="2239716" cy="733778"/>
                      </a:xfrm>
                      <a:prstGeom prst="rect">
                        <a:avLst/>
                      </a:prstGeom>
                      <a:noFill/>
                      <a:extLst/>
                    </p:spPr>
                  </p:pic>
                </p:oleObj>
              </mc:Fallback>
            </mc:AlternateContent>
          </a:graphicData>
        </a:graphic>
      </p:graphicFrame>
      <p:sp>
        <p:nvSpPr>
          <p:cNvPr id="17" name="文字方塊 16"/>
          <p:cNvSpPr txBox="1"/>
          <p:nvPr/>
        </p:nvSpPr>
        <p:spPr>
          <a:xfrm>
            <a:off x="10069661" y="5647946"/>
            <a:ext cx="2064412" cy="617541"/>
          </a:xfrm>
          <a:prstGeom prst="rect">
            <a:avLst/>
          </a:prstGeom>
          <a:noFill/>
        </p:spPr>
        <p:txBody>
          <a:bodyPr wrap="square" rtlCol="0">
            <a:spAutoFit/>
          </a:bodyPr>
          <a:lstStyle/>
          <a:p>
            <a:pPr defTabSz="650230" hangingPunct="1"/>
            <a:r>
              <a:rPr lang="en-US" altLang="zh-TW" sz="3413" kern="1200" dirty="0">
                <a:solidFill>
                  <a:srgbClr val="FF0000"/>
                </a:solidFill>
                <a:latin typeface="Calibri" panose="020F0502020204030204"/>
                <a:cs typeface="+mn-cs"/>
              </a:rPr>
              <a:t>L(</a:t>
            </a:r>
            <a:r>
              <a:rPr lang="el-GR" altLang="zh-TW" sz="3413" kern="1200" dirty="0">
                <a:solidFill>
                  <a:srgbClr val="FF0000"/>
                </a:solidFill>
                <a:latin typeface="Calibri" panose="020F0502020204030204"/>
                <a:cs typeface="+mn-cs"/>
              </a:rPr>
              <a:t>θ</a:t>
            </a:r>
            <a:r>
              <a:rPr lang="en-US" altLang="zh-TW" sz="3413" kern="1200" dirty="0">
                <a:solidFill>
                  <a:srgbClr val="FF0000"/>
                </a:solidFill>
                <a:latin typeface="Calibri" panose="020F0502020204030204"/>
                <a:cs typeface="+mn-cs"/>
              </a:rPr>
              <a:t>)</a:t>
            </a:r>
            <a:endParaRPr lang="zh-TW" altLang="en-US" sz="3413" kern="1200" dirty="0">
              <a:solidFill>
                <a:srgbClr val="FF0000"/>
              </a:solidFill>
              <a:latin typeface="Calibri" panose="020F0502020204030204"/>
              <a:cs typeface="+mn-cs"/>
            </a:endParaRPr>
          </a:p>
        </p:txBody>
      </p:sp>
    </p:spTree>
    <p:extLst>
      <p:ext uri="{BB962C8B-B14F-4D97-AF65-F5344CB8AC3E}">
        <p14:creationId xmlns:p14="http://schemas.microsoft.com/office/powerpoint/2010/main" val="17137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群組 9"/>
          <p:cNvGrpSpPr/>
          <p:nvPr/>
        </p:nvGrpSpPr>
        <p:grpSpPr>
          <a:xfrm>
            <a:off x="6415042" y="4568304"/>
            <a:ext cx="6682032" cy="5105505"/>
            <a:chOff x="2041936" y="1762916"/>
            <a:chExt cx="4970003" cy="3897410"/>
          </a:xfrm>
        </p:grpSpPr>
        <p:pic>
          <p:nvPicPr>
            <p:cNvPr id="11" name="圖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1936" y="1762916"/>
              <a:ext cx="4970003" cy="3727501"/>
            </a:xfrm>
            <a:prstGeom prst="rect">
              <a:avLst/>
            </a:prstGeom>
          </p:spPr>
        </p:pic>
        <p:graphicFrame>
          <p:nvGraphicFramePr>
            <p:cNvPr id="12" name="Object 12"/>
            <p:cNvGraphicFramePr>
              <a:graphicFrameLocks noChangeAspect="1"/>
            </p:cNvGraphicFramePr>
            <p:nvPr>
              <p:extLst/>
            </p:nvPr>
          </p:nvGraphicFramePr>
          <p:xfrm>
            <a:off x="4448835" y="5199951"/>
            <a:ext cx="328613" cy="460375"/>
          </p:xfrm>
          <a:graphic>
            <a:graphicData uri="http://schemas.openxmlformats.org/presentationml/2006/ole">
              <mc:AlternateContent xmlns:mc="http://schemas.openxmlformats.org/markup-compatibility/2006">
                <mc:Choice xmlns:v="urn:schemas-microsoft-com:vml" Requires="v">
                  <p:oleObj spid="_x0000_s83984" name="方程式" r:id="rId4" imgW="152280" imgH="215640" progId="Equation.3">
                    <p:embed/>
                  </p:oleObj>
                </mc:Choice>
                <mc:Fallback>
                  <p:oleObj name="方程式" r:id="rId4" imgW="152280" imgH="215640" progId="Equation.3">
                    <p:embed/>
                    <p:pic>
                      <p:nvPicPr>
                        <p:cNvPr id="12" name="Object 12"/>
                        <p:cNvPicPr>
                          <a:picLocks noChangeAspect="1" noChangeArrowheads="1"/>
                        </p:cNvPicPr>
                        <p:nvPr/>
                      </p:nvPicPr>
                      <p:blipFill>
                        <a:blip r:embed="rId5"/>
                        <a:srcRect/>
                        <a:stretch>
                          <a:fillRect/>
                        </a:stretch>
                      </p:blipFill>
                      <p:spPr bwMode="auto">
                        <a:xfrm>
                          <a:off x="4448835" y="5199951"/>
                          <a:ext cx="328613"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p:cNvGraphicFramePr>
              <a:graphicFrameLocks noChangeAspect="1"/>
            </p:cNvGraphicFramePr>
            <p:nvPr>
              <p:extLst/>
            </p:nvPr>
          </p:nvGraphicFramePr>
          <p:xfrm>
            <a:off x="2125917" y="3409135"/>
            <a:ext cx="355600" cy="460375"/>
          </p:xfrm>
          <a:graphic>
            <a:graphicData uri="http://schemas.openxmlformats.org/presentationml/2006/ole">
              <mc:AlternateContent xmlns:mc="http://schemas.openxmlformats.org/markup-compatibility/2006">
                <mc:Choice xmlns:v="urn:schemas-microsoft-com:vml" Requires="v">
                  <p:oleObj spid="_x0000_s83985" name="方程式" r:id="rId6" imgW="164880" imgH="215640" progId="Equation.3">
                    <p:embed/>
                  </p:oleObj>
                </mc:Choice>
                <mc:Fallback>
                  <p:oleObj name="方程式" r:id="rId6" imgW="164880" imgH="215640" progId="Equation.3">
                    <p:embed/>
                    <p:pic>
                      <p:nvPicPr>
                        <p:cNvPr id="13" name="Object 12"/>
                        <p:cNvPicPr>
                          <a:picLocks noChangeAspect="1" noChangeArrowheads="1"/>
                        </p:cNvPicPr>
                        <p:nvPr/>
                      </p:nvPicPr>
                      <p:blipFill>
                        <a:blip r:embed="rId7"/>
                        <a:srcRect/>
                        <a:stretch>
                          <a:fillRect/>
                        </a:stretch>
                      </p:blipFill>
                      <p:spPr bwMode="auto">
                        <a:xfrm>
                          <a:off x="2125917" y="3409135"/>
                          <a:ext cx="3556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1" name="矩形 20"/>
          <p:cNvSpPr/>
          <p:nvPr/>
        </p:nvSpPr>
        <p:spPr>
          <a:xfrm>
            <a:off x="7884505" y="3372123"/>
            <a:ext cx="4854571" cy="1438726"/>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22" name="矩形 21"/>
          <p:cNvSpPr/>
          <p:nvPr/>
        </p:nvSpPr>
        <p:spPr>
          <a:xfrm>
            <a:off x="10144538" y="2548493"/>
            <a:ext cx="2594539" cy="2121833"/>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2" name="標題 1"/>
          <p:cNvSpPr>
            <a:spLocks noGrp="1"/>
          </p:cNvSpPr>
          <p:nvPr>
            <p:ph type="title"/>
          </p:nvPr>
        </p:nvSpPr>
        <p:spPr/>
        <p:txBody>
          <a:bodyPr/>
          <a:lstStyle/>
          <a:p>
            <a:r>
              <a:rPr lang="en-US" altLang="zh-TW" dirty="0"/>
              <a:t>Back to Formal Derivation</a:t>
            </a:r>
            <a:endParaRPr lang="zh-TW" altLang="en-US" dirty="0"/>
          </a:p>
        </p:txBody>
      </p:sp>
      <p:sp>
        <p:nvSpPr>
          <p:cNvPr id="5" name="文字方塊 4"/>
          <p:cNvSpPr txBox="1"/>
          <p:nvPr/>
        </p:nvSpPr>
        <p:spPr>
          <a:xfrm>
            <a:off x="751840" y="2149013"/>
            <a:ext cx="4997678" cy="617541"/>
          </a:xfrm>
          <a:prstGeom prst="rect">
            <a:avLst/>
          </a:prstGeom>
          <a:noFill/>
        </p:spPr>
        <p:txBody>
          <a:bodyPr wrap="square" rtlCol="0">
            <a:spAutoFit/>
          </a:bodyPr>
          <a:lstStyle/>
          <a:p>
            <a:pPr algn="l" defTabSz="650230" hangingPunct="1"/>
            <a:r>
              <a:rPr lang="en-US" altLang="zh-TW" sz="3413" kern="1200" dirty="0">
                <a:solidFill>
                  <a:srgbClr val="0000FF"/>
                </a:solidFill>
                <a:latin typeface="Calibri" panose="020F0502020204030204"/>
                <a:cs typeface="+mn-cs"/>
              </a:rPr>
              <a:t>Based on Taylor Series:</a:t>
            </a:r>
            <a:endParaRPr lang="zh-TW" altLang="en-US" sz="3413" kern="1200" dirty="0">
              <a:solidFill>
                <a:srgbClr val="0000FF"/>
              </a:solidFill>
              <a:latin typeface="Calibri" panose="020F0502020204030204"/>
              <a:cs typeface="+mn-cs"/>
            </a:endParaRPr>
          </a:p>
        </p:txBody>
      </p:sp>
      <p:sp>
        <p:nvSpPr>
          <p:cNvPr id="6" name="文字方塊 5"/>
          <p:cNvSpPr txBox="1"/>
          <p:nvPr/>
        </p:nvSpPr>
        <p:spPr>
          <a:xfrm>
            <a:off x="751841" y="2654571"/>
            <a:ext cx="9392697" cy="617541"/>
          </a:xfrm>
          <a:prstGeom prst="rect">
            <a:avLst/>
          </a:prstGeom>
          <a:noFill/>
        </p:spPr>
        <p:txBody>
          <a:bodyPr wrap="square" rtlCol="0">
            <a:spAutoFit/>
          </a:bodyPr>
          <a:lstStyle/>
          <a:p>
            <a:pPr algn="l" defTabSz="650230" hangingPunct="1"/>
            <a:r>
              <a:rPr lang="en-US" altLang="zh-TW" sz="3413" kern="1200" dirty="0">
                <a:solidFill>
                  <a:srgbClr val="FF0000"/>
                </a:solidFill>
                <a:latin typeface="Calibri" panose="020F0502020204030204"/>
                <a:cs typeface="+mn-cs"/>
              </a:rPr>
              <a:t>If the red circle is </a:t>
            </a:r>
            <a:r>
              <a:rPr lang="en-US" altLang="zh-TW" sz="3413" b="1" i="1" u="sng" kern="1200" dirty="0">
                <a:solidFill>
                  <a:srgbClr val="FF0000"/>
                </a:solidFill>
                <a:latin typeface="Calibri" panose="020F0502020204030204"/>
                <a:cs typeface="+mn-cs"/>
              </a:rPr>
              <a:t>small enough</a:t>
            </a:r>
            <a:r>
              <a:rPr lang="en-US" altLang="zh-TW" sz="3413" kern="1200" dirty="0">
                <a:solidFill>
                  <a:srgbClr val="FF0000"/>
                </a:solidFill>
                <a:latin typeface="Calibri" panose="020F0502020204030204"/>
                <a:cs typeface="+mn-cs"/>
              </a:rPr>
              <a:t>, in the red circle</a:t>
            </a:r>
            <a:endParaRPr lang="zh-TW" altLang="en-US" sz="3413" kern="1200" dirty="0">
              <a:solidFill>
                <a:srgbClr val="FF0000"/>
              </a:solidFill>
              <a:latin typeface="Calibri" panose="020F0502020204030204"/>
              <a:cs typeface="+mn-cs"/>
            </a:endParaRPr>
          </a:p>
        </p:txBody>
      </p:sp>
      <p:graphicFrame>
        <p:nvGraphicFramePr>
          <p:cNvPr id="7" name="Object 12"/>
          <p:cNvGraphicFramePr>
            <a:graphicFrameLocks noChangeAspect="1"/>
          </p:cNvGraphicFramePr>
          <p:nvPr>
            <p:extLst/>
          </p:nvPr>
        </p:nvGraphicFramePr>
        <p:xfrm>
          <a:off x="894080" y="3455475"/>
          <a:ext cx="6105031" cy="722489"/>
        </p:xfrm>
        <a:graphic>
          <a:graphicData uri="http://schemas.openxmlformats.org/presentationml/2006/ole">
            <mc:AlternateContent xmlns:mc="http://schemas.openxmlformats.org/markup-compatibility/2006">
              <mc:Choice xmlns:v="urn:schemas-microsoft-com:vml" Requires="v">
                <p:oleObj spid="_x0000_s83986" name="方程式" r:id="rId8" imgW="1815840" imgH="215640" progId="Equation.3">
                  <p:embed/>
                </p:oleObj>
              </mc:Choice>
              <mc:Fallback>
                <p:oleObj name="方程式" r:id="rId8" imgW="1815840" imgH="215640" progId="Equation.3">
                  <p:embed/>
                  <p:pic>
                    <p:nvPicPr>
                      <p:cNvPr id="7" name="Object 12"/>
                      <p:cNvPicPr>
                        <a:picLocks noChangeAspect="1" noChangeArrowheads="1"/>
                      </p:cNvPicPr>
                      <p:nvPr/>
                    </p:nvPicPr>
                    <p:blipFill>
                      <a:blip r:embed="rId9"/>
                      <a:srcRect/>
                      <a:stretch>
                        <a:fillRect/>
                      </a:stretch>
                    </p:blipFill>
                    <p:spPr bwMode="auto">
                      <a:xfrm>
                        <a:off x="894080" y="3455475"/>
                        <a:ext cx="6105031" cy="722489"/>
                      </a:xfrm>
                      <a:prstGeom prst="rect">
                        <a:avLst/>
                      </a:prstGeom>
                      <a:noFill/>
                      <a:extLst/>
                    </p:spPr>
                  </p:pic>
                </p:oleObj>
              </mc:Fallback>
            </mc:AlternateContent>
          </a:graphicData>
        </a:graphic>
      </p:graphicFrame>
      <p:graphicFrame>
        <p:nvGraphicFramePr>
          <p:cNvPr id="9" name="Object 12"/>
          <p:cNvGraphicFramePr>
            <a:graphicFrameLocks noChangeAspect="1"/>
          </p:cNvGraphicFramePr>
          <p:nvPr>
            <p:extLst/>
          </p:nvPr>
        </p:nvGraphicFramePr>
        <p:xfrm>
          <a:off x="10299982" y="2689015"/>
          <a:ext cx="2239716" cy="733777"/>
        </p:xfrm>
        <a:graphic>
          <a:graphicData uri="http://schemas.openxmlformats.org/presentationml/2006/ole">
            <mc:AlternateContent xmlns:mc="http://schemas.openxmlformats.org/markup-compatibility/2006">
              <mc:Choice xmlns:v="urn:schemas-microsoft-com:vml" Requires="v">
                <p:oleObj spid="_x0000_s83987" name="方程式" r:id="rId10" imgW="660240" imgH="215640" progId="Equation.3">
                  <p:embed/>
                </p:oleObj>
              </mc:Choice>
              <mc:Fallback>
                <p:oleObj name="方程式" r:id="rId10" imgW="660240" imgH="215640" progId="Equation.3">
                  <p:embed/>
                  <p:pic>
                    <p:nvPicPr>
                      <p:cNvPr id="9" name="Object 12"/>
                      <p:cNvPicPr>
                        <a:picLocks noChangeAspect="1" noChangeArrowheads="1"/>
                      </p:cNvPicPr>
                      <p:nvPr/>
                    </p:nvPicPr>
                    <p:blipFill>
                      <a:blip r:embed="rId11"/>
                      <a:srcRect/>
                      <a:stretch>
                        <a:fillRect/>
                      </a:stretch>
                    </p:blipFill>
                    <p:spPr bwMode="auto">
                      <a:xfrm>
                        <a:off x="10299982" y="2689015"/>
                        <a:ext cx="2239716" cy="733777"/>
                      </a:xfrm>
                      <a:prstGeom prst="rect">
                        <a:avLst/>
                      </a:prstGeom>
                      <a:noFill/>
                      <a:extLst/>
                    </p:spPr>
                  </p:pic>
                </p:oleObj>
              </mc:Fallback>
            </mc:AlternateContent>
          </a:graphicData>
        </a:graphic>
      </p:graphicFrame>
      <p:sp>
        <p:nvSpPr>
          <p:cNvPr id="14" name="橢圓 13"/>
          <p:cNvSpPr/>
          <p:nvPr/>
        </p:nvSpPr>
        <p:spPr>
          <a:xfrm>
            <a:off x="9916060" y="7765797"/>
            <a:ext cx="153600" cy="153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15" name="橢圓 14"/>
          <p:cNvSpPr/>
          <p:nvPr/>
        </p:nvSpPr>
        <p:spPr>
          <a:xfrm>
            <a:off x="9349664" y="7175456"/>
            <a:ext cx="1298158" cy="129815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graphicFrame>
        <p:nvGraphicFramePr>
          <p:cNvPr id="16" name="Object 12"/>
          <p:cNvGraphicFramePr>
            <a:graphicFrameLocks noChangeAspect="1"/>
          </p:cNvGraphicFramePr>
          <p:nvPr>
            <p:extLst/>
          </p:nvPr>
        </p:nvGraphicFramePr>
        <p:xfrm>
          <a:off x="10047250" y="7157673"/>
          <a:ext cx="1047609" cy="659271"/>
        </p:xfrm>
        <a:graphic>
          <a:graphicData uri="http://schemas.openxmlformats.org/presentationml/2006/ole">
            <mc:AlternateContent xmlns:mc="http://schemas.openxmlformats.org/markup-compatibility/2006">
              <mc:Choice xmlns:v="urn:schemas-microsoft-com:vml" Requires="v">
                <p:oleObj spid="_x0000_s83988" name="方程式" r:id="rId12" imgW="342720" imgH="215640" progId="Equation.3">
                  <p:embed/>
                </p:oleObj>
              </mc:Choice>
              <mc:Fallback>
                <p:oleObj name="方程式" r:id="rId12" imgW="342720" imgH="215640" progId="Equation.3">
                  <p:embed/>
                  <p:pic>
                    <p:nvPicPr>
                      <p:cNvPr id="16" name="Object 12"/>
                      <p:cNvPicPr>
                        <a:picLocks noChangeAspect="1" noChangeArrowheads="1"/>
                      </p:cNvPicPr>
                      <p:nvPr/>
                    </p:nvPicPr>
                    <p:blipFill>
                      <a:blip r:embed="rId13"/>
                      <a:srcRect/>
                      <a:stretch>
                        <a:fillRect/>
                      </a:stretch>
                    </p:blipFill>
                    <p:spPr bwMode="auto">
                      <a:xfrm>
                        <a:off x="10047250" y="7157673"/>
                        <a:ext cx="1047609" cy="659271"/>
                      </a:xfrm>
                      <a:prstGeom prst="rect">
                        <a:avLst/>
                      </a:prstGeom>
                      <a:noFill/>
                      <a:extLst/>
                    </p:spPr>
                  </p:pic>
                </p:oleObj>
              </mc:Fallback>
            </mc:AlternateContent>
          </a:graphicData>
        </a:graphic>
      </p:graphicFrame>
      <p:sp>
        <p:nvSpPr>
          <p:cNvPr id="17" name="文字方塊 16"/>
          <p:cNvSpPr txBox="1"/>
          <p:nvPr/>
        </p:nvSpPr>
        <p:spPr>
          <a:xfrm>
            <a:off x="10069661" y="5647946"/>
            <a:ext cx="2064412" cy="617541"/>
          </a:xfrm>
          <a:prstGeom prst="rect">
            <a:avLst/>
          </a:prstGeom>
          <a:noFill/>
        </p:spPr>
        <p:txBody>
          <a:bodyPr wrap="square" rtlCol="0">
            <a:spAutoFit/>
          </a:bodyPr>
          <a:lstStyle/>
          <a:p>
            <a:pPr defTabSz="650230" hangingPunct="1"/>
            <a:r>
              <a:rPr lang="en-US" altLang="zh-TW" sz="3413" kern="1200" dirty="0">
                <a:solidFill>
                  <a:srgbClr val="FF0000"/>
                </a:solidFill>
                <a:latin typeface="Calibri" panose="020F0502020204030204"/>
                <a:cs typeface="+mn-cs"/>
              </a:rPr>
              <a:t>L(</a:t>
            </a:r>
            <a:r>
              <a:rPr lang="el-GR" altLang="zh-TW" sz="3413" kern="1200" dirty="0">
                <a:solidFill>
                  <a:srgbClr val="FF0000"/>
                </a:solidFill>
                <a:latin typeface="Calibri" panose="020F0502020204030204"/>
                <a:cs typeface="+mn-cs"/>
              </a:rPr>
              <a:t>θ</a:t>
            </a:r>
            <a:r>
              <a:rPr lang="en-US" altLang="zh-TW" sz="3413" kern="1200" dirty="0">
                <a:solidFill>
                  <a:srgbClr val="FF0000"/>
                </a:solidFill>
                <a:latin typeface="Calibri" panose="020F0502020204030204"/>
                <a:cs typeface="+mn-cs"/>
              </a:rPr>
              <a:t>)</a:t>
            </a:r>
            <a:endParaRPr lang="zh-TW" altLang="en-US" sz="3413" kern="1200" dirty="0">
              <a:solidFill>
                <a:srgbClr val="FF0000"/>
              </a:solidFill>
              <a:latin typeface="Calibri" panose="020F0502020204030204"/>
              <a:cs typeface="+mn-cs"/>
            </a:endParaRPr>
          </a:p>
        </p:txBody>
      </p:sp>
      <p:sp>
        <p:nvSpPr>
          <p:cNvPr id="18" name="文字方塊 17"/>
          <p:cNvSpPr txBox="1"/>
          <p:nvPr/>
        </p:nvSpPr>
        <p:spPr>
          <a:xfrm>
            <a:off x="855775" y="4356480"/>
            <a:ext cx="6274365" cy="1142749"/>
          </a:xfrm>
          <a:prstGeom prst="rect">
            <a:avLst/>
          </a:prstGeom>
          <a:noFill/>
        </p:spPr>
        <p:txBody>
          <a:bodyPr wrap="square" rtlCol="0">
            <a:spAutoFit/>
          </a:bodyPr>
          <a:lstStyle/>
          <a:p>
            <a:pPr algn="l" defTabSz="650230" hangingPunct="1"/>
            <a:r>
              <a:rPr lang="en-US" altLang="zh-TW" sz="3413" kern="1200" dirty="0">
                <a:solidFill>
                  <a:prstClr val="black"/>
                </a:solidFill>
                <a:latin typeface="Calibri" panose="020F0502020204030204"/>
                <a:cs typeface="+mn-cs"/>
              </a:rPr>
              <a:t>Find </a:t>
            </a:r>
            <a:r>
              <a:rPr lang="el-GR" altLang="zh-TW" sz="3413" kern="1200" dirty="0">
                <a:solidFill>
                  <a:prstClr val="black"/>
                </a:solidFill>
                <a:latin typeface="Calibri" panose="020F0502020204030204"/>
                <a:cs typeface="+mn-cs"/>
              </a:rPr>
              <a:t>θ</a:t>
            </a:r>
            <a:r>
              <a:rPr lang="en-US" altLang="zh-TW" sz="3413" kern="1200" baseline="-25000" dirty="0">
                <a:solidFill>
                  <a:prstClr val="black"/>
                </a:solidFill>
                <a:latin typeface="Calibri" panose="020F0502020204030204"/>
                <a:cs typeface="+mn-cs"/>
              </a:rPr>
              <a:t>1</a:t>
            </a:r>
            <a:r>
              <a:rPr lang="en-US" altLang="zh-TW" sz="3413" kern="1200" dirty="0">
                <a:solidFill>
                  <a:prstClr val="black"/>
                </a:solidFill>
                <a:latin typeface="Calibri" panose="020F0502020204030204"/>
                <a:cs typeface="+mn-cs"/>
              </a:rPr>
              <a:t> and </a:t>
            </a:r>
            <a:r>
              <a:rPr lang="el-GR" altLang="zh-TW" sz="3413" kern="1200" dirty="0">
                <a:solidFill>
                  <a:prstClr val="black"/>
                </a:solidFill>
                <a:latin typeface="Calibri" panose="020F0502020204030204"/>
                <a:cs typeface="+mn-cs"/>
              </a:rPr>
              <a:t>θ</a:t>
            </a:r>
            <a:r>
              <a:rPr lang="en-US" altLang="zh-TW" sz="3413" kern="1200" baseline="-25000" dirty="0">
                <a:solidFill>
                  <a:prstClr val="black"/>
                </a:solidFill>
                <a:latin typeface="Calibri" panose="020F0502020204030204"/>
                <a:cs typeface="+mn-cs"/>
              </a:rPr>
              <a:t>2 </a:t>
            </a:r>
            <a:r>
              <a:rPr lang="en-US" altLang="zh-TW" sz="3413" kern="1200" dirty="0">
                <a:solidFill>
                  <a:prstClr val="black"/>
                </a:solidFill>
                <a:latin typeface="Calibri" panose="020F0502020204030204"/>
                <a:cs typeface="+mn-cs"/>
              </a:rPr>
              <a:t> in the red circle </a:t>
            </a:r>
            <a:r>
              <a:rPr lang="en-US" altLang="zh-TW" sz="3413" b="1" i="1" kern="1200" dirty="0">
                <a:solidFill>
                  <a:prstClr val="black"/>
                </a:solidFill>
                <a:latin typeface="Calibri" panose="020F0502020204030204"/>
                <a:cs typeface="+mn-cs"/>
              </a:rPr>
              <a:t>minimizing</a:t>
            </a:r>
            <a:r>
              <a:rPr lang="en-US" altLang="zh-TW" sz="3413" kern="1200" dirty="0">
                <a:solidFill>
                  <a:prstClr val="black"/>
                </a:solidFill>
                <a:latin typeface="Calibri" panose="020F0502020204030204"/>
                <a:cs typeface="+mn-cs"/>
              </a:rPr>
              <a:t> L(</a:t>
            </a:r>
            <a:r>
              <a:rPr lang="el-GR" altLang="zh-TW" sz="3413" kern="1200" dirty="0">
                <a:solidFill>
                  <a:prstClr val="black"/>
                </a:solidFill>
                <a:latin typeface="Calibri" panose="020F0502020204030204"/>
                <a:cs typeface="+mn-cs"/>
              </a:rPr>
              <a:t>θ</a:t>
            </a:r>
            <a:r>
              <a:rPr lang="en-US" altLang="zh-TW" sz="3413" kern="1200" dirty="0">
                <a:solidFill>
                  <a:prstClr val="black"/>
                </a:solidFill>
                <a:latin typeface="Calibri" panose="020F0502020204030204"/>
                <a:cs typeface="+mn-cs"/>
              </a:rPr>
              <a:t>) </a:t>
            </a:r>
            <a:endParaRPr lang="zh-TW" altLang="en-US" sz="3413" kern="1200" dirty="0">
              <a:solidFill>
                <a:prstClr val="black"/>
              </a:solidFill>
              <a:latin typeface="Calibri" panose="020F0502020204030204"/>
              <a:cs typeface="+mn-cs"/>
            </a:endParaRPr>
          </a:p>
        </p:txBody>
      </p:sp>
      <p:graphicFrame>
        <p:nvGraphicFramePr>
          <p:cNvPr id="19" name="Object 12"/>
          <p:cNvGraphicFramePr>
            <a:graphicFrameLocks noChangeAspect="1"/>
          </p:cNvGraphicFramePr>
          <p:nvPr>
            <p:extLst/>
          </p:nvPr>
        </p:nvGraphicFramePr>
        <p:xfrm>
          <a:off x="1189112" y="5575899"/>
          <a:ext cx="4892594" cy="800683"/>
        </p:xfrm>
        <a:graphic>
          <a:graphicData uri="http://schemas.openxmlformats.org/presentationml/2006/ole">
            <mc:AlternateContent xmlns:mc="http://schemas.openxmlformats.org/markup-compatibility/2006">
              <mc:Choice xmlns:v="urn:schemas-microsoft-com:vml" Requires="v">
                <p:oleObj spid="_x0000_s83989" name="方程式" r:id="rId14" imgW="1473120" imgH="241200" progId="Equation.3">
                  <p:embed/>
                </p:oleObj>
              </mc:Choice>
              <mc:Fallback>
                <p:oleObj name="方程式" r:id="rId14" imgW="1473120" imgH="241200" progId="Equation.3">
                  <p:embed/>
                  <p:pic>
                    <p:nvPicPr>
                      <p:cNvPr id="19" name="Object 12"/>
                      <p:cNvPicPr>
                        <a:picLocks noChangeAspect="1" noChangeArrowheads="1"/>
                      </p:cNvPicPr>
                      <p:nvPr/>
                    </p:nvPicPr>
                    <p:blipFill>
                      <a:blip r:embed="rId15"/>
                      <a:srcRect/>
                      <a:stretch>
                        <a:fillRect/>
                      </a:stretch>
                    </p:blipFill>
                    <p:spPr bwMode="auto">
                      <a:xfrm>
                        <a:off x="1189112" y="5575899"/>
                        <a:ext cx="4892594" cy="800683"/>
                      </a:xfrm>
                      <a:prstGeom prst="rect">
                        <a:avLst/>
                      </a:prstGeom>
                      <a:noFill/>
                      <a:extLst/>
                    </p:spPr>
                  </p:pic>
                </p:oleObj>
              </mc:Fallback>
            </mc:AlternateContent>
          </a:graphicData>
        </a:graphic>
      </p:graphicFrame>
      <p:graphicFrame>
        <p:nvGraphicFramePr>
          <p:cNvPr id="8" name="Object 12"/>
          <p:cNvGraphicFramePr>
            <a:graphicFrameLocks noChangeAspect="1"/>
          </p:cNvGraphicFramePr>
          <p:nvPr>
            <p:extLst/>
          </p:nvPr>
        </p:nvGraphicFramePr>
        <p:xfrm>
          <a:off x="7949637" y="3483753"/>
          <a:ext cx="4680373" cy="1295964"/>
        </p:xfrm>
        <a:graphic>
          <a:graphicData uri="http://schemas.openxmlformats.org/presentationml/2006/ole">
            <mc:AlternateContent xmlns:mc="http://schemas.openxmlformats.org/markup-compatibility/2006">
              <mc:Choice xmlns:v="urn:schemas-microsoft-com:vml" Requires="v">
                <p:oleObj spid="_x0000_s83990" name="方程式" r:id="rId16" imgW="1562040" imgH="431640" progId="Equation.3">
                  <p:embed/>
                </p:oleObj>
              </mc:Choice>
              <mc:Fallback>
                <p:oleObj name="方程式" r:id="rId16" imgW="1562040" imgH="431640" progId="Equation.3">
                  <p:embed/>
                  <p:pic>
                    <p:nvPicPr>
                      <p:cNvPr id="8" name="Object 12"/>
                      <p:cNvPicPr>
                        <a:picLocks noChangeAspect="1" noChangeArrowheads="1"/>
                      </p:cNvPicPr>
                      <p:nvPr/>
                    </p:nvPicPr>
                    <p:blipFill>
                      <a:blip r:embed="rId17"/>
                      <a:srcRect/>
                      <a:stretch>
                        <a:fillRect/>
                      </a:stretch>
                    </p:blipFill>
                    <p:spPr bwMode="auto">
                      <a:xfrm>
                        <a:off x="7949637" y="3483753"/>
                        <a:ext cx="4680373" cy="1295964"/>
                      </a:xfrm>
                      <a:prstGeom prst="rect">
                        <a:avLst/>
                      </a:prstGeom>
                      <a:noFill/>
                      <a:extLst/>
                    </p:spPr>
                  </p:pic>
                </p:oleObj>
              </mc:Fallback>
            </mc:AlternateContent>
          </a:graphicData>
        </a:graphic>
      </p:graphicFrame>
      <p:sp>
        <p:nvSpPr>
          <p:cNvPr id="20" name="文字方塊 19"/>
          <p:cNvSpPr txBox="1"/>
          <p:nvPr/>
        </p:nvSpPr>
        <p:spPr>
          <a:xfrm>
            <a:off x="10514471" y="1955175"/>
            <a:ext cx="1810738" cy="617541"/>
          </a:xfrm>
          <a:prstGeom prst="rect">
            <a:avLst/>
          </a:prstGeom>
          <a:noFill/>
        </p:spPr>
        <p:txBody>
          <a:bodyPr wrap="square" rtlCol="0">
            <a:spAutoFit/>
          </a:bodyPr>
          <a:lstStyle/>
          <a:p>
            <a:pPr defTabSz="650230" hangingPunct="1"/>
            <a:r>
              <a:rPr lang="en-US" altLang="zh-TW" sz="3413" kern="1200" dirty="0">
                <a:solidFill>
                  <a:srgbClr val="0070C0"/>
                </a:solidFill>
                <a:latin typeface="Calibri" panose="020F0502020204030204"/>
                <a:cs typeface="+mn-cs"/>
              </a:rPr>
              <a:t>constant</a:t>
            </a:r>
            <a:endParaRPr lang="zh-TW" altLang="en-US" sz="3413" kern="1200" dirty="0">
              <a:solidFill>
                <a:srgbClr val="0070C0"/>
              </a:solidFill>
              <a:latin typeface="Calibri" panose="020F0502020204030204"/>
              <a:cs typeface="+mn-cs"/>
            </a:endParaRPr>
          </a:p>
        </p:txBody>
      </p:sp>
      <p:cxnSp>
        <p:nvCxnSpPr>
          <p:cNvPr id="24" name="直線接點 23"/>
          <p:cNvCxnSpPr/>
          <p:nvPr/>
        </p:nvCxnSpPr>
        <p:spPr>
          <a:xfrm>
            <a:off x="4717043" y="4906769"/>
            <a:ext cx="162326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a:off x="5515876" y="4906770"/>
            <a:ext cx="0" cy="68123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接點 30"/>
          <p:cNvCxnSpPr/>
          <p:nvPr/>
        </p:nvCxnSpPr>
        <p:spPr>
          <a:xfrm>
            <a:off x="9415259" y="7480381"/>
            <a:ext cx="566397" cy="355288"/>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32" name="文字方塊 31"/>
          <p:cNvSpPr txBox="1"/>
          <p:nvPr/>
        </p:nvSpPr>
        <p:spPr>
          <a:xfrm>
            <a:off x="9425174" y="7719198"/>
            <a:ext cx="392853" cy="617541"/>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defTabSz="650230" hangingPunct="1"/>
            <a:r>
              <a:rPr lang="en-US" altLang="zh-TW" sz="3413" kern="1200" dirty="0">
                <a:solidFill>
                  <a:prstClr val="black"/>
                </a:solidFill>
                <a:latin typeface="Calibri" panose="020F0502020204030204"/>
              </a:rPr>
              <a:t>d</a:t>
            </a:r>
            <a:endParaRPr lang="zh-TW" altLang="en-US" sz="3413" kern="1200" dirty="0">
              <a:solidFill>
                <a:prstClr val="black"/>
              </a:solidFill>
              <a:latin typeface="Calibri" panose="020F0502020204030204"/>
            </a:endParaRPr>
          </a:p>
        </p:txBody>
      </p:sp>
      <p:sp>
        <p:nvSpPr>
          <p:cNvPr id="33" name="文字方塊 32"/>
          <p:cNvSpPr txBox="1"/>
          <p:nvPr/>
        </p:nvSpPr>
        <p:spPr>
          <a:xfrm>
            <a:off x="1820410" y="7426018"/>
            <a:ext cx="3422824" cy="705129"/>
          </a:xfrm>
          <a:prstGeom prst="rect">
            <a:avLst/>
          </a:prstGeom>
          <a:noFill/>
        </p:spPr>
        <p:txBody>
          <a:bodyPr wrap="square" rtlCol="0">
            <a:spAutoFit/>
          </a:bodyPr>
          <a:lstStyle/>
          <a:p>
            <a:pPr algn="l" defTabSz="650230" hangingPunct="1"/>
            <a:r>
              <a:rPr lang="en-US" altLang="zh-TW" sz="3982" b="1" kern="1200" dirty="0">
                <a:solidFill>
                  <a:srgbClr val="0000FF"/>
                </a:solidFill>
                <a:latin typeface="Calibri" panose="020F0502020204030204"/>
                <a:cs typeface="+mn-cs"/>
              </a:rPr>
              <a:t>Simple, right?</a:t>
            </a:r>
            <a:endParaRPr lang="zh-TW" altLang="en-US" sz="3982" b="1" kern="1200" dirty="0">
              <a:solidFill>
                <a:srgbClr val="0000FF"/>
              </a:solidFill>
              <a:latin typeface="Calibri" panose="020F0502020204030204"/>
              <a:cs typeface="+mn-cs"/>
            </a:endParaRPr>
          </a:p>
        </p:txBody>
      </p:sp>
    </p:spTree>
    <p:extLst>
      <p:ext uri="{BB962C8B-B14F-4D97-AF65-F5344CB8AC3E}">
        <p14:creationId xmlns:p14="http://schemas.microsoft.com/office/powerpoint/2010/main" val="41406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18" grpId="0"/>
      <p:bldP spid="20" grpId="0"/>
      <p:bldP spid="32" grpId="0" animBg="1"/>
      <p:bldP spid="3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Gradient descent – two variables</a:t>
            </a:r>
            <a:endParaRPr lang="zh-TW" altLang="en-US" dirty="0"/>
          </a:p>
        </p:txBody>
      </p:sp>
      <p:sp>
        <p:nvSpPr>
          <p:cNvPr id="14" name="文字方塊 13"/>
          <p:cNvSpPr txBox="1"/>
          <p:nvPr/>
        </p:nvSpPr>
        <p:spPr>
          <a:xfrm>
            <a:off x="855774" y="2140980"/>
            <a:ext cx="2521179" cy="617541"/>
          </a:xfrm>
          <a:prstGeom prst="rect">
            <a:avLst/>
          </a:prstGeom>
          <a:noFill/>
        </p:spPr>
        <p:txBody>
          <a:bodyPr wrap="square" rtlCol="0">
            <a:spAutoFit/>
          </a:bodyPr>
          <a:lstStyle/>
          <a:p>
            <a:pPr algn="l" defTabSz="650230" hangingPunct="1"/>
            <a:r>
              <a:rPr lang="en-US" altLang="zh-TW" sz="3413" kern="1200" dirty="0">
                <a:solidFill>
                  <a:srgbClr val="FF0000"/>
                </a:solidFill>
                <a:latin typeface="Calibri" panose="020F0502020204030204"/>
                <a:cs typeface="+mn-cs"/>
              </a:rPr>
              <a:t>Red Circle:</a:t>
            </a:r>
            <a:endParaRPr lang="zh-TW" altLang="en-US" sz="3413" kern="1200" dirty="0">
              <a:solidFill>
                <a:srgbClr val="FF0000"/>
              </a:solidFill>
              <a:latin typeface="Calibri" panose="020F0502020204030204"/>
              <a:cs typeface="+mn-cs"/>
            </a:endParaRPr>
          </a:p>
        </p:txBody>
      </p:sp>
      <p:sp>
        <p:nvSpPr>
          <p:cNvPr id="15" name="文字方塊 14"/>
          <p:cNvSpPr txBox="1"/>
          <p:nvPr/>
        </p:nvSpPr>
        <p:spPr>
          <a:xfrm>
            <a:off x="2914866" y="2140980"/>
            <a:ext cx="4346159" cy="617541"/>
          </a:xfrm>
          <a:prstGeom prst="rect">
            <a:avLst/>
          </a:prstGeom>
          <a:noFill/>
        </p:spPr>
        <p:txBody>
          <a:bodyPr wrap="square" rtlCol="0">
            <a:spAutoFit/>
          </a:bodyPr>
          <a:lstStyle/>
          <a:p>
            <a:pPr algn="l" defTabSz="650230" hangingPunct="1"/>
            <a:r>
              <a:rPr lang="en-US" altLang="zh-TW" sz="3413" kern="1200" dirty="0">
                <a:solidFill>
                  <a:srgbClr val="0000FF"/>
                </a:solidFill>
                <a:latin typeface="Calibri" panose="020F0502020204030204"/>
                <a:cs typeface="+mn-cs"/>
              </a:rPr>
              <a:t>(If the radius is small)</a:t>
            </a:r>
            <a:endParaRPr lang="zh-TW" altLang="en-US" sz="3413" kern="1200" dirty="0">
              <a:solidFill>
                <a:srgbClr val="0000FF"/>
              </a:solidFill>
              <a:latin typeface="Calibri" panose="020F0502020204030204"/>
              <a:cs typeface="+mn-cs"/>
            </a:endParaRPr>
          </a:p>
        </p:txBody>
      </p:sp>
      <p:graphicFrame>
        <p:nvGraphicFramePr>
          <p:cNvPr id="21" name="Object 12"/>
          <p:cNvGraphicFramePr>
            <a:graphicFrameLocks noChangeAspect="1"/>
          </p:cNvGraphicFramePr>
          <p:nvPr>
            <p:extLst/>
          </p:nvPr>
        </p:nvGraphicFramePr>
        <p:xfrm>
          <a:off x="1070187" y="3041227"/>
          <a:ext cx="6102774" cy="722489"/>
        </p:xfrm>
        <a:graphic>
          <a:graphicData uri="http://schemas.openxmlformats.org/presentationml/2006/ole">
            <mc:AlternateContent xmlns:mc="http://schemas.openxmlformats.org/markup-compatibility/2006">
              <mc:Choice xmlns:v="urn:schemas-microsoft-com:vml" Requires="v">
                <p:oleObj spid="_x0000_s85016" name="方程式" r:id="rId4" imgW="1815840" imgH="215640" progId="Equation.3">
                  <p:embed/>
                </p:oleObj>
              </mc:Choice>
              <mc:Fallback>
                <p:oleObj name="方程式" r:id="rId4" imgW="1815840" imgH="215640" progId="Equation.3">
                  <p:embed/>
                  <p:pic>
                    <p:nvPicPr>
                      <p:cNvPr id="21" name="Object 12"/>
                      <p:cNvPicPr>
                        <a:picLocks noChangeAspect="1" noChangeArrowheads="1"/>
                      </p:cNvPicPr>
                      <p:nvPr/>
                    </p:nvPicPr>
                    <p:blipFill>
                      <a:blip r:embed="rId5"/>
                      <a:srcRect/>
                      <a:stretch>
                        <a:fillRect/>
                      </a:stretch>
                    </p:blipFill>
                    <p:spPr bwMode="auto">
                      <a:xfrm>
                        <a:off x="1070187" y="3041227"/>
                        <a:ext cx="6102774" cy="722489"/>
                      </a:xfrm>
                      <a:prstGeom prst="rect">
                        <a:avLst/>
                      </a:prstGeom>
                      <a:noFill/>
                      <a:extLst/>
                    </p:spPr>
                  </p:pic>
                </p:oleObj>
              </mc:Fallback>
            </mc:AlternateContent>
          </a:graphicData>
        </a:graphic>
      </p:graphicFrame>
      <p:graphicFrame>
        <p:nvGraphicFramePr>
          <p:cNvPr id="23" name="Object 12"/>
          <p:cNvGraphicFramePr>
            <a:graphicFrameLocks noChangeAspect="1"/>
          </p:cNvGraphicFramePr>
          <p:nvPr>
            <p:extLst/>
          </p:nvPr>
        </p:nvGraphicFramePr>
        <p:xfrm>
          <a:off x="3881209" y="3709663"/>
          <a:ext cx="885049" cy="713458"/>
        </p:xfrm>
        <a:graphic>
          <a:graphicData uri="http://schemas.openxmlformats.org/presentationml/2006/ole">
            <mc:AlternateContent xmlns:mc="http://schemas.openxmlformats.org/markup-compatibility/2006">
              <mc:Choice xmlns:v="urn:schemas-microsoft-com:vml" Requires="v">
                <p:oleObj spid="_x0000_s85017" name="方程式" r:id="rId6" imgW="266400" imgH="215640" progId="Equation.3">
                  <p:embed/>
                </p:oleObj>
              </mc:Choice>
              <mc:Fallback>
                <p:oleObj name="方程式" r:id="rId6" imgW="266400" imgH="215640" progId="Equation.3">
                  <p:embed/>
                  <p:pic>
                    <p:nvPicPr>
                      <p:cNvPr id="23" name="Object 12"/>
                      <p:cNvPicPr>
                        <a:picLocks noChangeAspect="1" noChangeArrowheads="1"/>
                      </p:cNvPicPr>
                      <p:nvPr/>
                    </p:nvPicPr>
                    <p:blipFill>
                      <a:blip r:embed="rId7"/>
                      <a:srcRect/>
                      <a:stretch>
                        <a:fillRect/>
                      </a:stretch>
                    </p:blipFill>
                    <p:spPr bwMode="auto">
                      <a:xfrm>
                        <a:off x="3881209" y="3709663"/>
                        <a:ext cx="885049" cy="713458"/>
                      </a:xfrm>
                      <a:prstGeom prst="rect">
                        <a:avLst/>
                      </a:prstGeom>
                      <a:noFill/>
                      <a:extLst/>
                    </p:spPr>
                  </p:pic>
                </p:oleObj>
              </mc:Fallback>
            </mc:AlternateContent>
          </a:graphicData>
        </a:graphic>
      </p:graphicFrame>
      <p:graphicFrame>
        <p:nvGraphicFramePr>
          <p:cNvPr id="24" name="Object 12"/>
          <p:cNvGraphicFramePr>
            <a:graphicFrameLocks noChangeAspect="1"/>
          </p:cNvGraphicFramePr>
          <p:nvPr>
            <p:extLst/>
          </p:nvPr>
        </p:nvGraphicFramePr>
        <p:xfrm>
          <a:off x="6039556" y="3763850"/>
          <a:ext cx="925689" cy="713458"/>
        </p:xfrm>
        <a:graphic>
          <a:graphicData uri="http://schemas.openxmlformats.org/presentationml/2006/ole">
            <mc:AlternateContent xmlns:mc="http://schemas.openxmlformats.org/markup-compatibility/2006">
              <mc:Choice xmlns:v="urn:schemas-microsoft-com:vml" Requires="v">
                <p:oleObj spid="_x0000_s85018" name="方程式" r:id="rId8" imgW="279360" imgH="215640" progId="Equation.3">
                  <p:embed/>
                </p:oleObj>
              </mc:Choice>
              <mc:Fallback>
                <p:oleObj name="方程式" r:id="rId8" imgW="279360" imgH="215640" progId="Equation.3">
                  <p:embed/>
                  <p:pic>
                    <p:nvPicPr>
                      <p:cNvPr id="24" name="Object 12"/>
                      <p:cNvPicPr>
                        <a:picLocks noChangeAspect="1" noChangeArrowheads="1"/>
                      </p:cNvPicPr>
                      <p:nvPr/>
                    </p:nvPicPr>
                    <p:blipFill>
                      <a:blip r:embed="rId9"/>
                      <a:srcRect/>
                      <a:stretch>
                        <a:fillRect/>
                      </a:stretch>
                    </p:blipFill>
                    <p:spPr bwMode="auto">
                      <a:xfrm>
                        <a:off x="6039556" y="3763850"/>
                        <a:ext cx="925689" cy="713458"/>
                      </a:xfrm>
                      <a:prstGeom prst="rect">
                        <a:avLst/>
                      </a:prstGeom>
                      <a:noFill/>
                      <a:extLst/>
                    </p:spPr>
                  </p:pic>
                </p:oleObj>
              </mc:Fallback>
            </mc:AlternateContent>
          </a:graphicData>
        </a:graphic>
      </p:graphicFrame>
      <p:graphicFrame>
        <p:nvGraphicFramePr>
          <p:cNvPr id="25" name="Object 12"/>
          <p:cNvGraphicFramePr>
            <a:graphicFrameLocks noChangeAspect="1"/>
          </p:cNvGraphicFramePr>
          <p:nvPr>
            <p:extLst/>
          </p:nvPr>
        </p:nvGraphicFramePr>
        <p:xfrm>
          <a:off x="1590349" y="6269238"/>
          <a:ext cx="885049" cy="713458"/>
        </p:xfrm>
        <a:graphic>
          <a:graphicData uri="http://schemas.openxmlformats.org/presentationml/2006/ole">
            <mc:AlternateContent xmlns:mc="http://schemas.openxmlformats.org/markup-compatibility/2006">
              <mc:Choice xmlns:v="urn:schemas-microsoft-com:vml" Requires="v">
                <p:oleObj spid="_x0000_s85019" name="方程式" r:id="rId10" imgW="266400" imgH="215640" progId="Equation.3">
                  <p:embed/>
                </p:oleObj>
              </mc:Choice>
              <mc:Fallback>
                <p:oleObj name="方程式" r:id="rId10" imgW="266400" imgH="215640" progId="Equation.3">
                  <p:embed/>
                  <p:pic>
                    <p:nvPicPr>
                      <p:cNvPr id="25" name="Object 12"/>
                      <p:cNvPicPr>
                        <a:picLocks noChangeAspect="1" noChangeArrowheads="1"/>
                      </p:cNvPicPr>
                      <p:nvPr/>
                    </p:nvPicPr>
                    <p:blipFill>
                      <a:blip r:embed="rId11"/>
                      <a:srcRect/>
                      <a:stretch>
                        <a:fillRect/>
                      </a:stretch>
                    </p:blipFill>
                    <p:spPr bwMode="auto">
                      <a:xfrm>
                        <a:off x="1590349" y="6269238"/>
                        <a:ext cx="885049" cy="713458"/>
                      </a:xfrm>
                      <a:prstGeom prst="rect">
                        <a:avLst/>
                      </a:prstGeom>
                      <a:noFill/>
                      <a:extLst/>
                    </p:spPr>
                  </p:pic>
                </p:oleObj>
              </mc:Fallback>
            </mc:AlternateContent>
          </a:graphicData>
        </a:graphic>
      </p:graphicFrame>
      <p:graphicFrame>
        <p:nvGraphicFramePr>
          <p:cNvPr id="26" name="Object 12"/>
          <p:cNvGraphicFramePr>
            <a:graphicFrameLocks noChangeAspect="1"/>
          </p:cNvGraphicFramePr>
          <p:nvPr>
            <p:extLst/>
          </p:nvPr>
        </p:nvGraphicFramePr>
        <p:xfrm>
          <a:off x="3721602" y="6269238"/>
          <a:ext cx="925689" cy="713458"/>
        </p:xfrm>
        <a:graphic>
          <a:graphicData uri="http://schemas.openxmlformats.org/presentationml/2006/ole">
            <mc:AlternateContent xmlns:mc="http://schemas.openxmlformats.org/markup-compatibility/2006">
              <mc:Choice xmlns:v="urn:schemas-microsoft-com:vml" Requires="v">
                <p:oleObj spid="_x0000_s85020" name="方程式" r:id="rId12" imgW="279360" imgH="215640" progId="Equation.3">
                  <p:embed/>
                </p:oleObj>
              </mc:Choice>
              <mc:Fallback>
                <p:oleObj name="方程式" r:id="rId12" imgW="279360" imgH="215640" progId="Equation.3">
                  <p:embed/>
                  <p:pic>
                    <p:nvPicPr>
                      <p:cNvPr id="26" name="Object 12"/>
                      <p:cNvPicPr>
                        <a:picLocks noChangeAspect="1" noChangeArrowheads="1"/>
                      </p:cNvPicPr>
                      <p:nvPr/>
                    </p:nvPicPr>
                    <p:blipFill>
                      <a:blip r:embed="rId13"/>
                      <a:srcRect/>
                      <a:stretch>
                        <a:fillRect/>
                      </a:stretch>
                    </p:blipFill>
                    <p:spPr bwMode="auto">
                      <a:xfrm>
                        <a:off x="3721602" y="6269238"/>
                        <a:ext cx="925689" cy="713458"/>
                      </a:xfrm>
                      <a:prstGeom prst="rect">
                        <a:avLst/>
                      </a:prstGeom>
                      <a:noFill/>
                      <a:extLst/>
                    </p:spPr>
                  </p:pic>
                </p:oleObj>
              </mc:Fallback>
            </mc:AlternateContent>
          </a:graphicData>
        </a:graphic>
      </p:graphicFrame>
      <p:cxnSp>
        <p:nvCxnSpPr>
          <p:cNvPr id="11" name="直線接點 10"/>
          <p:cNvCxnSpPr/>
          <p:nvPr/>
        </p:nvCxnSpPr>
        <p:spPr>
          <a:xfrm>
            <a:off x="3693814" y="3736757"/>
            <a:ext cx="1099538"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a:off x="1536163" y="6267115"/>
            <a:ext cx="1099538"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 name="直線接點 27"/>
          <p:cNvCxnSpPr/>
          <p:nvPr/>
        </p:nvCxnSpPr>
        <p:spPr>
          <a:xfrm>
            <a:off x="5879254" y="3736757"/>
            <a:ext cx="1099538"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9" name="直線接點 28"/>
          <p:cNvCxnSpPr/>
          <p:nvPr/>
        </p:nvCxnSpPr>
        <p:spPr>
          <a:xfrm>
            <a:off x="3565905" y="6257900"/>
            <a:ext cx="1099538"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0" name="橢圓 29"/>
          <p:cNvSpPr/>
          <p:nvPr/>
        </p:nvSpPr>
        <p:spPr>
          <a:xfrm>
            <a:off x="9121200" y="5160447"/>
            <a:ext cx="153600" cy="153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31" name="橢圓 30"/>
          <p:cNvSpPr/>
          <p:nvPr/>
        </p:nvSpPr>
        <p:spPr>
          <a:xfrm>
            <a:off x="7546409" y="3709664"/>
            <a:ext cx="3149582" cy="298085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graphicFrame>
        <p:nvGraphicFramePr>
          <p:cNvPr id="32" name="Object 12"/>
          <p:cNvGraphicFramePr>
            <a:graphicFrameLocks noChangeAspect="1"/>
          </p:cNvGraphicFramePr>
          <p:nvPr>
            <p:extLst/>
          </p:nvPr>
        </p:nvGraphicFramePr>
        <p:xfrm>
          <a:off x="10500889" y="3935211"/>
          <a:ext cx="2192302" cy="715715"/>
        </p:xfrm>
        <a:graphic>
          <a:graphicData uri="http://schemas.openxmlformats.org/presentationml/2006/ole">
            <mc:AlternateContent xmlns:mc="http://schemas.openxmlformats.org/markup-compatibility/2006">
              <mc:Choice xmlns:v="urn:schemas-microsoft-com:vml" Requires="v">
                <p:oleObj spid="_x0000_s85021" name="方程式" r:id="rId14" imgW="660240" imgH="215640" progId="Equation.3">
                  <p:embed/>
                </p:oleObj>
              </mc:Choice>
              <mc:Fallback>
                <p:oleObj name="方程式" r:id="rId14" imgW="660240" imgH="215640" progId="Equation.3">
                  <p:embed/>
                  <p:pic>
                    <p:nvPicPr>
                      <p:cNvPr id="32" name="Object 12"/>
                      <p:cNvPicPr>
                        <a:picLocks noChangeAspect="1" noChangeArrowheads="1"/>
                      </p:cNvPicPr>
                      <p:nvPr/>
                    </p:nvPicPr>
                    <p:blipFill>
                      <a:blip r:embed="rId15"/>
                      <a:srcRect/>
                      <a:stretch>
                        <a:fillRect/>
                      </a:stretch>
                    </p:blipFill>
                    <p:spPr bwMode="auto">
                      <a:xfrm>
                        <a:off x="10500889" y="3935211"/>
                        <a:ext cx="2192302" cy="715715"/>
                      </a:xfrm>
                      <a:prstGeom prst="rect">
                        <a:avLst/>
                      </a:prstGeom>
                      <a:noFill/>
                      <a:extLst/>
                    </p:spPr>
                  </p:pic>
                </p:oleObj>
              </mc:Fallback>
            </mc:AlternateContent>
          </a:graphicData>
        </a:graphic>
      </p:graphicFrame>
      <p:cxnSp>
        <p:nvCxnSpPr>
          <p:cNvPr id="33" name="直線單箭頭接點 32"/>
          <p:cNvCxnSpPr/>
          <p:nvPr/>
        </p:nvCxnSpPr>
        <p:spPr>
          <a:xfrm>
            <a:off x="9170907" y="5259913"/>
            <a:ext cx="1976533" cy="10849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V="1">
            <a:off x="9198001" y="4667726"/>
            <a:ext cx="946709" cy="59218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5" name="Object 12"/>
          <p:cNvGraphicFramePr>
            <a:graphicFrameLocks noChangeAspect="1"/>
          </p:cNvGraphicFramePr>
          <p:nvPr>
            <p:extLst/>
          </p:nvPr>
        </p:nvGraphicFramePr>
        <p:xfrm>
          <a:off x="11147441" y="6033972"/>
          <a:ext cx="1135663" cy="715715"/>
        </p:xfrm>
        <a:graphic>
          <a:graphicData uri="http://schemas.openxmlformats.org/presentationml/2006/ole">
            <mc:AlternateContent xmlns:mc="http://schemas.openxmlformats.org/markup-compatibility/2006">
              <mc:Choice xmlns:v="urn:schemas-microsoft-com:vml" Requires="v">
                <p:oleObj spid="_x0000_s85022" name="方程式" r:id="rId16" imgW="342720" imgH="215640" progId="Equation.3">
                  <p:embed/>
                </p:oleObj>
              </mc:Choice>
              <mc:Fallback>
                <p:oleObj name="方程式" r:id="rId16" imgW="342720" imgH="215640" progId="Equation.3">
                  <p:embed/>
                  <p:pic>
                    <p:nvPicPr>
                      <p:cNvPr id="35" name="Object 12"/>
                      <p:cNvPicPr>
                        <a:picLocks noChangeAspect="1" noChangeArrowheads="1"/>
                      </p:cNvPicPr>
                      <p:nvPr/>
                    </p:nvPicPr>
                    <p:blipFill>
                      <a:blip r:embed="rId17"/>
                      <a:srcRect/>
                      <a:stretch>
                        <a:fillRect/>
                      </a:stretch>
                    </p:blipFill>
                    <p:spPr bwMode="auto">
                      <a:xfrm>
                        <a:off x="11147441" y="6033972"/>
                        <a:ext cx="1135663" cy="715715"/>
                      </a:xfrm>
                      <a:prstGeom prst="rect">
                        <a:avLst/>
                      </a:prstGeom>
                      <a:noFill/>
                      <a:extLst/>
                    </p:spPr>
                  </p:pic>
                </p:oleObj>
              </mc:Fallback>
            </mc:AlternateContent>
          </a:graphicData>
        </a:graphic>
      </p:graphicFrame>
      <p:graphicFrame>
        <p:nvGraphicFramePr>
          <p:cNvPr id="36" name="Object 12"/>
          <p:cNvGraphicFramePr>
            <a:graphicFrameLocks noChangeAspect="1"/>
          </p:cNvGraphicFramePr>
          <p:nvPr>
            <p:extLst/>
          </p:nvPr>
        </p:nvGraphicFramePr>
        <p:xfrm>
          <a:off x="2791693" y="7691028"/>
          <a:ext cx="3201529" cy="1600764"/>
        </p:xfrm>
        <a:graphic>
          <a:graphicData uri="http://schemas.openxmlformats.org/presentationml/2006/ole">
            <mc:AlternateContent xmlns:mc="http://schemas.openxmlformats.org/markup-compatibility/2006">
              <mc:Choice xmlns:v="urn:schemas-microsoft-com:vml" Requires="v">
                <p:oleObj spid="_x0000_s85023" name="方程式" r:id="rId18" imgW="965160" imgH="482400" progId="Equation.3">
                  <p:embed/>
                </p:oleObj>
              </mc:Choice>
              <mc:Fallback>
                <p:oleObj name="方程式" r:id="rId18" imgW="965160" imgH="482400" progId="Equation.3">
                  <p:embed/>
                  <p:pic>
                    <p:nvPicPr>
                      <p:cNvPr id="36" name="Object 12"/>
                      <p:cNvPicPr>
                        <a:picLocks noChangeAspect="1" noChangeArrowheads="1"/>
                      </p:cNvPicPr>
                      <p:nvPr/>
                    </p:nvPicPr>
                    <p:blipFill>
                      <a:blip r:embed="rId19"/>
                      <a:srcRect/>
                      <a:stretch>
                        <a:fillRect/>
                      </a:stretch>
                    </p:blipFill>
                    <p:spPr bwMode="auto">
                      <a:xfrm>
                        <a:off x="2791693" y="7691028"/>
                        <a:ext cx="3201529" cy="1600764"/>
                      </a:xfrm>
                      <a:prstGeom prst="rect">
                        <a:avLst/>
                      </a:prstGeom>
                      <a:noFill/>
                      <a:extLst/>
                    </p:spPr>
                  </p:pic>
                </p:oleObj>
              </mc:Fallback>
            </mc:AlternateContent>
          </a:graphicData>
        </a:graphic>
      </p:graphicFrame>
      <p:sp>
        <p:nvSpPr>
          <p:cNvPr id="37" name="文字方塊 36"/>
          <p:cNvSpPr txBox="1"/>
          <p:nvPr/>
        </p:nvSpPr>
        <p:spPr>
          <a:xfrm>
            <a:off x="906182" y="6977437"/>
            <a:ext cx="6274365" cy="617541"/>
          </a:xfrm>
          <a:prstGeom prst="rect">
            <a:avLst/>
          </a:prstGeom>
          <a:noFill/>
        </p:spPr>
        <p:txBody>
          <a:bodyPr wrap="square" rtlCol="0">
            <a:spAutoFit/>
          </a:bodyPr>
          <a:lstStyle/>
          <a:p>
            <a:pPr algn="l" defTabSz="650230" hangingPunct="1"/>
            <a:r>
              <a:rPr lang="en-US" altLang="zh-TW" sz="3413" kern="1200" dirty="0">
                <a:solidFill>
                  <a:prstClr val="black"/>
                </a:solidFill>
                <a:latin typeface="Calibri" panose="020F0502020204030204"/>
                <a:cs typeface="+mn-cs"/>
              </a:rPr>
              <a:t>To minimize L(</a:t>
            </a:r>
            <a:r>
              <a:rPr lang="el-GR" altLang="zh-TW" sz="3413" kern="1200" dirty="0">
                <a:solidFill>
                  <a:prstClr val="black"/>
                </a:solidFill>
                <a:latin typeface="Calibri" panose="020F0502020204030204"/>
                <a:cs typeface="+mn-cs"/>
              </a:rPr>
              <a:t>θ</a:t>
            </a:r>
            <a:r>
              <a:rPr lang="en-US" altLang="zh-TW" sz="3413" kern="1200" dirty="0">
                <a:solidFill>
                  <a:prstClr val="black"/>
                </a:solidFill>
                <a:latin typeface="Calibri" panose="020F0502020204030204"/>
                <a:cs typeface="+mn-cs"/>
              </a:rPr>
              <a:t>) </a:t>
            </a:r>
            <a:endParaRPr lang="zh-TW" altLang="en-US" sz="3413" kern="1200" dirty="0">
              <a:solidFill>
                <a:prstClr val="black"/>
              </a:solidFill>
              <a:latin typeface="Calibri" panose="020F0502020204030204"/>
              <a:cs typeface="+mn-cs"/>
            </a:endParaRPr>
          </a:p>
        </p:txBody>
      </p:sp>
      <p:grpSp>
        <p:nvGrpSpPr>
          <p:cNvPr id="39" name="群組 38"/>
          <p:cNvGrpSpPr/>
          <p:nvPr/>
        </p:nvGrpSpPr>
        <p:grpSpPr>
          <a:xfrm>
            <a:off x="6277271" y="7673692"/>
            <a:ext cx="4730032" cy="1598507"/>
            <a:chOff x="4428377" y="5286436"/>
            <a:chExt cx="3325804" cy="1123950"/>
          </a:xfrm>
        </p:grpSpPr>
        <p:sp>
          <p:nvSpPr>
            <p:cNvPr id="16" name="向右箭號 15"/>
            <p:cNvSpPr/>
            <p:nvPr/>
          </p:nvSpPr>
          <p:spPr>
            <a:xfrm>
              <a:off x="4428377" y="5580917"/>
              <a:ext cx="585002"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graphicFrame>
          <p:nvGraphicFramePr>
            <p:cNvPr id="38" name="Object 12"/>
            <p:cNvGraphicFramePr>
              <a:graphicFrameLocks noChangeAspect="1"/>
            </p:cNvGraphicFramePr>
            <p:nvPr>
              <p:extLst/>
            </p:nvPr>
          </p:nvGraphicFramePr>
          <p:xfrm>
            <a:off x="5177669" y="5286436"/>
            <a:ext cx="2576512" cy="1123950"/>
          </p:xfrm>
          <a:graphic>
            <a:graphicData uri="http://schemas.openxmlformats.org/presentationml/2006/ole">
              <mc:AlternateContent xmlns:mc="http://schemas.openxmlformats.org/markup-compatibility/2006">
                <mc:Choice xmlns:v="urn:schemas-microsoft-com:vml" Requires="v">
                  <p:oleObj spid="_x0000_s85024" name="方程式" r:id="rId20" imgW="1104840" imgH="482400" progId="Equation.3">
                    <p:embed/>
                  </p:oleObj>
                </mc:Choice>
                <mc:Fallback>
                  <p:oleObj name="方程式" r:id="rId20" imgW="1104840" imgH="482400" progId="Equation.3">
                    <p:embed/>
                    <p:pic>
                      <p:nvPicPr>
                        <p:cNvPr id="38" name="Object 12"/>
                        <p:cNvPicPr>
                          <a:picLocks noChangeAspect="1" noChangeArrowheads="1"/>
                        </p:cNvPicPr>
                        <p:nvPr/>
                      </p:nvPicPr>
                      <p:blipFill>
                        <a:blip r:embed="rId21"/>
                        <a:srcRect/>
                        <a:stretch>
                          <a:fillRect/>
                        </a:stretch>
                      </p:blipFill>
                      <p:spPr bwMode="auto">
                        <a:xfrm>
                          <a:off x="5177669" y="5286436"/>
                          <a:ext cx="2576512" cy="1123950"/>
                        </a:xfrm>
                        <a:prstGeom prst="rect">
                          <a:avLst/>
                        </a:prstGeom>
                        <a:noFill/>
                        <a:extLst/>
                      </p:spPr>
                    </p:pic>
                  </p:oleObj>
                </mc:Fallback>
              </mc:AlternateContent>
            </a:graphicData>
          </a:graphic>
        </p:graphicFrame>
      </p:grpSp>
      <p:cxnSp>
        <p:nvCxnSpPr>
          <p:cNvPr id="40" name="直線接點 39"/>
          <p:cNvCxnSpPr/>
          <p:nvPr/>
        </p:nvCxnSpPr>
        <p:spPr>
          <a:xfrm>
            <a:off x="2473536" y="3160725"/>
            <a:ext cx="636314" cy="599627"/>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41" name="文字方塊 40"/>
          <p:cNvSpPr txBox="1"/>
          <p:nvPr/>
        </p:nvSpPr>
        <p:spPr>
          <a:xfrm>
            <a:off x="883563" y="4281447"/>
            <a:ext cx="6274365" cy="1142749"/>
          </a:xfrm>
          <a:prstGeom prst="rect">
            <a:avLst/>
          </a:prstGeom>
          <a:noFill/>
        </p:spPr>
        <p:txBody>
          <a:bodyPr wrap="square" rtlCol="0">
            <a:spAutoFit/>
          </a:bodyPr>
          <a:lstStyle/>
          <a:p>
            <a:pPr algn="l" defTabSz="650230" hangingPunct="1"/>
            <a:r>
              <a:rPr lang="en-US" altLang="zh-TW" sz="3413" kern="1200" dirty="0">
                <a:solidFill>
                  <a:prstClr val="black"/>
                </a:solidFill>
                <a:latin typeface="Calibri" panose="020F0502020204030204"/>
                <a:cs typeface="+mn-cs"/>
              </a:rPr>
              <a:t>Find </a:t>
            </a:r>
            <a:r>
              <a:rPr lang="el-GR" altLang="zh-TW" sz="3413" kern="1200" dirty="0">
                <a:solidFill>
                  <a:prstClr val="black"/>
                </a:solidFill>
                <a:latin typeface="Calibri" panose="020F0502020204030204"/>
                <a:cs typeface="+mn-cs"/>
              </a:rPr>
              <a:t>θ</a:t>
            </a:r>
            <a:r>
              <a:rPr lang="en-US" altLang="zh-TW" sz="3413" kern="1200" baseline="-25000" dirty="0">
                <a:solidFill>
                  <a:prstClr val="black"/>
                </a:solidFill>
                <a:latin typeface="Calibri" panose="020F0502020204030204"/>
                <a:cs typeface="+mn-cs"/>
              </a:rPr>
              <a:t>1</a:t>
            </a:r>
            <a:r>
              <a:rPr lang="en-US" altLang="zh-TW" sz="3413" kern="1200" dirty="0">
                <a:solidFill>
                  <a:prstClr val="black"/>
                </a:solidFill>
                <a:latin typeface="Calibri" panose="020F0502020204030204"/>
                <a:cs typeface="+mn-cs"/>
              </a:rPr>
              <a:t> and </a:t>
            </a:r>
            <a:r>
              <a:rPr lang="el-GR" altLang="zh-TW" sz="3413" kern="1200" dirty="0">
                <a:solidFill>
                  <a:prstClr val="black"/>
                </a:solidFill>
                <a:latin typeface="Calibri" panose="020F0502020204030204"/>
                <a:cs typeface="+mn-cs"/>
              </a:rPr>
              <a:t>θ</a:t>
            </a:r>
            <a:r>
              <a:rPr lang="en-US" altLang="zh-TW" sz="3413" kern="1200" baseline="-25000" dirty="0">
                <a:solidFill>
                  <a:prstClr val="black"/>
                </a:solidFill>
                <a:latin typeface="Calibri" panose="020F0502020204030204"/>
                <a:cs typeface="+mn-cs"/>
              </a:rPr>
              <a:t>2 </a:t>
            </a:r>
            <a:r>
              <a:rPr lang="en-US" altLang="zh-TW" sz="3413" kern="1200" dirty="0">
                <a:solidFill>
                  <a:prstClr val="black"/>
                </a:solidFill>
                <a:latin typeface="Calibri" panose="020F0502020204030204"/>
                <a:cs typeface="+mn-cs"/>
              </a:rPr>
              <a:t> in the red circle </a:t>
            </a:r>
            <a:r>
              <a:rPr lang="en-US" altLang="zh-TW" sz="3413" b="1" i="1" kern="1200" dirty="0">
                <a:solidFill>
                  <a:prstClr val="black"/>
                </a:solidFill>
                <a:latin typeface="Calibri" panose="020F0502020204030204"/>
                <a:cs typeface="+mn-cs"/>
              </a:rPr>
              <a:t>minimizing</a:t>
            </a:r>
            <a:r>
              <a:rPr lang="en-US" altLang="zh-TW" sz="3413" kern="1200" dirty="0">
                <a:solidFill>
                  <a:prstClr val="black"/>
                </a:solidFill>
                <a:latin typeface="Calibri" panose="020F0502020204030204"/>
                <a:cs typeface="+mn-cs"/>
              </a:rPr>
              <a:t> L(</a:t>
            </a:r>
            <a:r>
              <a:rPr lang="el-GR" altLang="zh-TW" sz="3413" kern="1200" dirty="0">
                <a:solidFill>
                  <a:prstClr val="black"/>
                </a:solidFill>
                <a:latin typeface="Calibri" panose="020F0502020204030204"/>
                <a:cs typeface="+mn-cs"/>
              </a:rPr>
              <a:t>θ</a:t>
            </a:r>
            <a:r>
              <a:rPr lang="en-US" altLang="zh-TW" sz="3413" kern="1200" dirty="0">
                <a:solidFill>
                  <a:prstClr val="black"/>
                </a:solidFill>
                <a:latin typeface="Calibri" panose="020F0502020204030204"/>
                <a:cs typeface="+mn-cs"/>
              </a:rPr>
              <a:t>) </a:t>
            </a:r>
            <a:endParaRPr lang="zh-TW" altLang="en-US" sz="3413" kern="1200" dirty="0">
              <a:solidFill>
                <a:prstClr val="black"/>
              </a:solidFill>
              <a:latin typeface="Calibri" panose="020F0502020204030204"/>
              <a:cs typeface="+mn-cs"/>
            </a:endParaRPr>
          </a:p>
        </p:txBody>
      </p:sp>
      <p:graphicFrame>
        <p:nvGraphicFramePr>
          <p:cNvPr id="42" name="Object 12"/>
          <p:cNvGraphicFramePr>
            <a:graphicFrameLocks noChangeAspect="1"/>
          </p:cNvGraphicFramePr>
          <p:nvPr>
            <p:extLst/>
          </p:nvPr>
        </p:nvGraphicFramePr>
        <p:xfrm>
          <a:off x="1216901" y="5500865"/>
          <a:ext cx="4892594" cy="800683"/>
        </p:xfrm>
        <a:graphic>
          <a:graphicData uri="http://schemas.openxmlformats.org/presentationml/2006/ole">
            <mc:AlternateContent xmlns:mc="http://schemas.openxmlformats.org/markup-compatibility/2006">
              <mc:Choice xmlns:v="urn:schemas-microsoft-com:vml" Requires="v">
                <p:oleObj spid="_x0000_s85025" name="方程式" r:id="rId22" imgW="1473120" imgH="241200" progId="Equation.3">
                  <p:embed/>
                </p:oleObj>
              </mc:Choice>
              <mc:Fallback>
                <p:oleObj name="方程式" r:id="rId22" imgW="1473120" imgH="241200" progId="Equation.3">
                  <p:embed/>
                  <p:pic>
                    <p:nvPicPr>
                      <p:cNvPr id="42" name="Object 12"/>
                      <p:cNvPicPr>
                        <a:picLocks noChangeAspect="1" noChangeArrowheads="1"/>
                      </p:cNvPicPr>
                      <p:nvPr/>
                    </p:nvPicPr>
                    <p:blipFill>
                      <a:blip r:embed="rId23"/>
                      <a:srcRect/>
                      <a:stretch>
                        <a:fillRect/>
                      </a:stretch>
                    </p:blipFill>
                    <p:spPr bwMode="auto">
                      <a:xfrm>
                        <a:off x="1216901" y="5500865"/>
                        <a:ext cx="4892594" cy="800683"/>
                      </a:xfrm>
                      <a:prstGeom prst="rect">
                        <a:avLst/>
                      </a:prstGeom>
                      <a:noFill/>
                      <a:extLst/>
                    </p:spPr>
                  </p:pic>
                </p:oleObj>
              </mc:Fallback>
            </mc:AlternateContent>
          </a:graphicData>
        </a:graphic>
      </p:graphicFrame>
      <p:cxnSp>
        <p:nvCxnSpPr>
          <p:cNvPr id="47" name="直線接點 46"/>
          <p:cNvCxnSpPr/>
          <p:nvPr/>
        </p:nvCxnSpPr>
        <p:spPr>
          <a:xfrm>
            <a:off x="4717043" y="4906769"/>
            <a:ext cx="162326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p:nvPr/>
        </p:nvCxnSpPr>
        <p:spPr>
          <a:xfrm>
            <a:off x="5515876" y="4906770"/>
            <a:ext cx="0" cy="68123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flipH="1" flipV="1">
            <a:off x="7842532" y="4419109"/>
            <a:ext cx="1195938" cy="74133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3" name="Object 12"/>
          <p:cNvGraphicFramePr>
            <a:graphicFrameLocks noChangeAspect="1"/>
          </p:cNvGraphicFramePr>
          <p:nvPr>
            <p:extLst/>
          </p:nvPr>
        </p:nvGraphicFramePr>
        <p:xfrm>
          <a:off x="7389216" y="3679331"/>
          <a:ext cx="2192302" cy="715715"/>
        </p:xfrm>
        <a:graphic>
          <a:graphicData uri="http://schemas.openxmlformats.org/presentationml/2006/ole">
            <mc:AlternateContent xmlns:mc="http://schemas.openxmlformats.org/markup-compatibility/2006">
              <mc:Choice xmlns:v="urn:schemas-microsoft-com:vml" Requires="v">
                <p:oleObj spid="_x0000_s85026" name="方程式" r:id="rId14" imgW="660240" imgH="215640" progId="Equation.3">
                  <p:embed/>
                </p:oleObj>
              </mc:Choice>
              <mc:Fallback>
                <p:oleObj name="方程式" r:id="rId14" imgW="660240" imgH="215640" progId="Equation.3">
                  <p:embed/>
                  <p:pic>
                    <p:nvPicPr>
                      <p:cNvPr id="43" name="Object 12"/>
                      <p:cNvPicPr>
                        <a:picLocks noChangeAspect="1" noChangeArrowheads="1"/>
                      </p:cNvPicPr>
                      <p:nvPr/>
                    </p:nvPicPr>
                    <p:blipFill>
                      <a:blip r:embed="rId15"/>
                      <a:srcRect/>
                      <a:stretch>
                        <a:fillRect/>
                      </a:stretch>
                    </p:blipFill>
                    <p:spPr bwMode="auto">
                      <a:xfrm>
                        <a:off x="7389216" y="3679331"/>
                        <a:ext cx="2192302" cy="715715"/>
                      </a:xfrm>
                      <a:prstGeom prst="rect">
                        <a:avLst/>
                      </a:prstGeom>
                      <a:noFill/>
                      <a:extLst/>
                    </p:spPr>
                  </p:pic>
                </p:oleObj>
              </mc:Fallback>
            </mc:AlternateContent>
          </a:graphicData>
        </a:graphic>
      </p:graphicFrame>
    </p:spTree>
    <p:extLst>
      <p:ext uri="{BB962C8B-B14F-4D97-AF65-F5344CB8AC3E}">
        <p14:creationId xmlns:p14="http://schemas.microsoft.com/office/powerpoint/2010/main" val="2021416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34"/>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32"/>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7"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7884505" y="3372123"/>
            <a:ext cx="4854571" cy="1438726"/>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2" name="標題 1"/>
          <p:cNvSpPr>
            <a:spLocks noGrp="1"/>
          </p:cNvSpPr>
          <p:nvPr>
            <p:ph type="title"/>
          </p:nvPr>
        </p:nvSpPr>
        <p:spPr/>
        <p:txBody>
          <a:bodyPr/>
          <a:lstStyle/>
          <a:p>
            <a:r>
              <a:rPr lang="en-US" altLang="zh-TW" dirty="0"/>
              <a:t>Back to Formal Derivation</a:t>
            </a:r>
            <a:endParaRPr lang="zh-TW" altLang="en-US" dirty="0"/>
          </a:p>
        </p:txBody>
      </p:sp>
      <mc:AlternateContent xmlns:mc="http://schemas.openxmlformats.org/markup-compatibility/2006">
        <mc:Choice xmlns:a14="http://schemas.microsoft.com/office/drawing/2010/main" Requires="a14">
          <p:sp>
            <p:nvSpPr>
              <p:cNvPr id="17" name="文字方塊 16"/>
              <p:cNvSpPr txBox="1"/>
              <p:nvPr/>
            </p:nvSpPr>
            <p:spPr>
              <a:xfrm>
                <a:off x="811513" y="4956721"/>
                <a:ext cx="11472412" cy="617541"/>
              </a:xfrm>
              <a:prstGeom prst="rect">
                <a:avLst/>
              </a:prstGeom>
              <a:noFill/>
            </p:spPr>
            <p:txBody>
              <a:bodyPr wrap="square" rtlCol="0">
                <a:spAutoFit/>
              </a:bodyPr>
              <a:lstStyle/>
              <a:p>
                <a:pPr algn="l" defTabSz="650230" hangingPunct="1"/>
                <a:r>
                  <a:rPr lang="en-US" altLang="zh-TW" sz="3413" kern="1200" dirty="0">
                    <a:solidFill>
                      <a:prstClr val="black"/>
                    </a:solidFill>
                    <a:latin typeface="Calibri" panose="020F0502020204030204"/>
                    <a:cs typeface="+mn-cs"/>
                  </a:rPr>
                  <a:t>Find </a:t>
                </a:r>
                <a14:m>
                  <m:oMath xmlns:m="http://schemas.openxmlformats.org/officeDocument/2006/math">
                    <m:sSub>
                      <m:sSubPr>
                        <m:ctrlPr>
                          <a:rPr lang="en-US" altLang="zh-TW" sz="3413" i="1" kern="1200">
                            <a:solidFill>
                              <a:prstClr val="black"/>
                            </a:solidFill>
                            <a:latin typeface="Cambria Math" panose="02040503050406030204" pitchFamily="18" charset="0"/>
                            <a:cs typeface="+mn-cs"/>
                          </a:rPr>
                        </m:ctrlPr>
                      </m:sSubPr>
                      <m:e>
                        <m:r>
                          <a:rPr lang="zh-TW" altLang="en-US" sz="3413" i="1" kern="1200">
                            <a:solidFill>
                              <a:prstClr val="black"/>
                            </a:solidFill>
                            <a:latin typeface="Cambria Math" panose="02040503050406030204" pitchFamily="18" charset="0"/>
                            <a:cs typeface="+mn-cs"/>
                          </a:rPr>
                          <m:t>𝜃</m:t>
                        </m:r>
                      </m:e>
                      <m:sub>
                        <m:r>
                          <a:rPr lang="en-US" altLang="zh-TW" sz="3413" i="1" kern="1200">
                            <a:solidFill>
                              <a:prstClr val="black"/>
                            </a:solidFill>
                            <a:latin typeface="Cambria Math" panose="02040503050406030204" pitchFamily="18" charset="0"/>
                            <a:cs typeface="+mn-cs"/>
                          </a:rPr>
                          <m:t>1</m:t>
                        </m:r>
                      </m:sub>
                    </m:sSub>
                  </m:oMath>
                </a14:m>
                <a:r>
                  <a:rPr lang="en-US" altLang="zh-TW" sz="3413" kern="1200" dirty="0">
                    <a:solidFill>
                      <a:prstClr val="black"/>
                    </a:solidFill>
                    <a:latin typeface="Calibri" panose="020F0502020204030204"/>
                    <a:cs typeface="+mn-cs"/>
                  </a:rPr>
                  <a:t> and </a:t>
                </a:r>
                <a14:m>
                  <m:oMath xmlns:m="http://schemas.openxmlformats.org/officeDocument/2006/math">
                    <m:sSub>
                      <m:sSubPr>
                        <m:ctrlPr>
                          <a:rPr lang="en-US" altLang="zh-TW" sz="3413" i="1" kern="1200">
                            <a:solidFill>
                              <a:prstClr val="black"/>
                            </a:solidFill>
                            <a:latin typeface="Cambria Math" panose="02040503050406030204" pitchFamily="18" charset="0"/>
                            <a:cs typeface="+mn-cs"/>
                          </a:rPr>
                        </m:ctrlPr>
                      </m:sSubPr>
                      <m:e>
                        <m:r>
                          <a:rPr lang="zh-TW" altLang="en-US" sz="3413" i="1" kern="1200">
                            <a:solidFill>
                              <a:prstClr val="black"/>
                            </a:solidFill>
                            <a:latin typeface="Cambria Math" panose="02040503050406030204" pitchFamily="18" charset="0"/>
                            <a:cs typeface="+mn-cs"/>
                          </a:rPr>
                          <m:t>𝜃</m:t>
                        </m:r>
                      </m:e>
                      <m:sub>
                        <m:r>
                          <a:rPr lang="en-US" altLang="zh-TW" sz="3413" i="1" kern="1200">
                            <a:solidFill>
                              <a:prstClr val="black"/>
                            </a:solidFill>
                            <a:latin typeface="Cambria Math" panose="02040503050406030204" pitchFamily="18" charset="0"/>
                            <a:cs typeface="+mn-cs"/>
                          </a:rPr>
                          <m:t>2</m:t>
                        </m:r>
                      </m:sub>
                    </m:sSub>
                  </m:oMath>
                </a14:m>
                <a:r>
                  <a:rPr lang="en-US" altLang="zh-TW" sz="3413" kern="1200" dirty="0">
                    <a:solidFill>
                      <a:prstClr val="black"/>
                    </a:solidFill>
                    <a:latin typeface="Calibri" panose="020F0502020204030204"/>
                    <a:cs typeface="+mn-cs"/>
                  </a:rPr>
                  <a:t> yielding the smallest value of </a:t>
                </a:r>
                <a14:m>
                  <m:oMath xmlns:m="http://schemas.openxmlformats.org/officeDocument/2006/math">
                    <m:r>
                      <a:rPr lang="en-US" altLang="zh-TW" sz="3413" i="1" kern="1200">
                        <a:solidFill>
                          <a:prstClr val="black"/>
                        </a:solidFill>
                        <a:latin typeface="Cambria Math" panose="02040503050406030204" pitchFamily="18" charset="0"/>
                        <a:cs typeface="+mn-cs"/>
                      </a:rPr>
                      <m:t>𝐿</m:t>
                    </m:r>
                    <m:d>
                      <m:dPr>
                        <m:ctrlPr>
                          <a:rPr lang="en-US" altLang="zh-TW" sz="3413" i="1" kern="1200">
                            <a:solidFill>
                              <a:prstClr val="black"/>
                            </a:solidFill>
                            <a:latin typeface="Cambria Math" panose="02040503050406030204" pitchFamily="18" charset="0"/>
                            <a:cs typeface="+mn-cs"/>
                          </a:rPr>
                        </m:ctrlPr>
                      </m:dPr>
                      <m:e>
                        <m:r>
                          <a:rPr lang="zh-TW" altLang="en-US" sz="3413" i="1" kern="1200">
                            <a:solidFill>
                              <a:prstClr val="black"/>
                            </a:solidFill>
                            <a:latin typeface="Cambria Math" panose="02040503050406030204" pitchFamily="18" charset="0"/>
                            <a:cs typeface="+mn-cs"/>
                          </a:rPr>
                          <m:t>𝜃</m:t>
                        </m:r>
                      </m:e>
                    </m:d>
                  </m:oMath>
                </a14:m>
                <a:r>
                  <a:rPr lang="en-US" altLang="zh-TW" sz="3413" kern="1200" dirty="0">
                    <a:solidFill>
                      <a:prstClr val="black"/>
                    </a:solidFill>
                    <a:latin typeface="Calibri" panose="020F0502020204030204"/>
                    <a:cs typeface="+mn-cs"/>
                  </a:rPr>
                  <a:t> in the circle</a:t>
                </a:r>
                <a:endParaRPr lang="zh-TW" altLang="en-US" sz="3413" kern="1200" dirty="0">
                  <a:solidFill>
                    <a:prstClr val="black"/>
                  </a:solidFill>
                  <a:latin typeface="Calibri" panose="020F0502020204030204"/>
                  <a:cs typeface="+mn-cs"/>
                </a:endParaRPr>
              </a:p>
            </p:txBody>
          </p:sp>
        </mc:Choice>
        <mc:Fallback>
          <p:sp>
            <p:nvSpPr>
              <p:cNvPr id="17" name="文字方塊 16"/>
              <p:cNvSpPr txBox="1">
                <a:spLocks noRot="1" noChangeAspect="1" noMove="1" noResize="1" noEditPoints="1" noAdjustHandles="1" noChangeArrowheads="1" noChangeShapeType="1" noTextEdit="1"/>
              </p:cNvSpPr>
              <p:nvPr/>
            </p:nvSpPr>
            <p:spPr>
              <a:xfrm>
                <a:off x="811513" y="4956721"/>
                <a:ext cx="11472412" cy="617541"/>
              </a:xfrm>
              <a:prstGeom prst="rect">
                <a:avLst/>
              </a:prstGeom>
              <a:blipFill>
                <a:blip r:embed="rId4"/>
                <a:stretch>
                  <a:fillRect l="-1488" t="-12871" b="-35644"/>
                </a:stretch>
              </a:blipFill>
            </p:spPr>
            <p:txBody>
              <a:bodyPr/>
              <a:lstStyle/>
              <a:p>
                <a:r>
                  <a:rPr lang="zh-CN" altLang="en-US">
                    <a:noFill/>
                  </a:rPr>
                  <a:t> </a:t>
                </a:r>
              </a:p>
            </p:txBody>
          </p:sp>
        </mc:Fallback>
      </mc:AlternateContent>
      <p:graphicFrame>
        <p:nvGraphicFramePr>
          <p:cNvPr id="32" name="Object 12"/>
          <p:cNvGraphicFramePr>
            <a:graphicFrameLocks noChangeAspect="1"/>
          </p:cNvGraphicFramePr>
          <p:nvPr>
            <p:extLst/>
          </p:nvPr>
        </p:nvGraphicFramePr>
        <p:xfrm>
          <a:off x="1214656" y="6181396"/>
          <a:ext cx="3664373" cy="1598507"/>
        </p:xfrm>
        <a:graphic>
          <a:graphicData uri="http://schemas.openxmlformats.org/presentationml/2006/ole">
            <mc:AlternateContent xmlns:mc="http://schemas.openxmlformats.org/markup-compatibility/2006">
              <mc:Choice xmlns:v="urn:schemas-microsoft-com:vml" Requires="v">
                <p:oleObj spid="_x0000_s86028" name="方程式" r:id="rId5" imgW="1104840" imgH="482400" progId="Equation.3">
                  <p:embed/>
                </p:oleObj>
              </mc:Choice>
              <mc:Fallback>
                <p:oleObj name="方程式" r:id="rId5" imgW="1104840" imgH="482400" progId="Equation.3">
                  <p:embed/>
                  <p:pic>
                    <p:nvPicPr>
                      <p:cNvPr id="32" name="Object 12"/>
                      <p:cNvPicPr>
                        <a:picLocks noChangeAspect="1" noChangeArrowheads="1"/>
                      </p:cNvPicPr>
                      <p:nvPr/>
                    </p:nvPicPr>
                    <p:blipFill>
                      <a:blip r:embed="rId6"/>
                      <a:srcRect/>
                      <a:stretch>
                        <a:fillRect/>
                      </a:stretch>
                    </p:blipFill>
                    <p:spPr bwMode="auto">
                      <a:xfrm>
                        <a:off x="1214656" y="6181396"/>
                        <a:ext cx="3664373" cy="1598507"/>
                      </a:xfrm>
                      <a:prstGeom prst="rect">
                        <a:avLst/>
                      </a:prstGeom>
                      <a:noFill/>
                      <a:extLst/>
                    </p:spPr>
                  </p:pic>
                </p:oleObj>
              </mc:Fallback>
            </mc:AlternateContent>
          </a:graphicData>
        </a:graphic>
      </p:graphicFrame>
      <p:graphicFrame>
        <p:nvGraphicFramePr>
          <p:cNvPr id="46" name="Object 12"/>
          <p:cNvGraphicFramePr>
            <a:graphicFrameLocks noChangeAspect="1"/>
          </p:cNvGraphicFramePr>
          <p:nvPr>
            <p:extLst/>
          </p:nvPr>
        </p:nvGraphicFramePr>
        <p:xfrm>
          <a:off x="5109353" y="5569938"/>
          <a:ext cx="4041422" cy="2860604"/>
        </p:xfrm>
        <a:graphic>
          <a:graphicData uri="http://schemas.openxmlformats.org/presentationml/2006/ole">
            <mc:AlternateContent xmlns:mc="http://schemas.openxmlformats.org/markup-compatibility/2006">
              <mc:Choice xmlns:v="urn:schemas-microsoft-com:vml" Requires="v">
                <p:oleObj spid="_x0000_s86029" name="方程式" r:id="rId7" imgW="1218960" imgH="863280" progId="Equation.3">
                  <p:embed/>
                </p:oleObj>
              </mc:Choice>
              <mc:Fallback>
                <p:oleObj name="方程式" r:id="rId7" imgW="1218960" imgH="863280" progId="Equation.3">
                  <p:embed/>
                  <p:pic>
                    <p:nvPicPr>
                      <p:cNvPr id="46" name="Object 12"/>
                      <p:cNvPicPr>
                        <a:picLocks noChangeAspect="1" noChangeArrowheads="1"/>
                      </p:cNvPicPr>
                      <p:nvPr/>
                    </p:nvPicPr>
                    <p:blipFill>
                      <a:blip r:embed="rId8"/>
                      <a:srcRect/>
                      <a:stretch>
                        <a:fillRect/>
                      </a:stretch>
                    </p:blipFill>
                    <p:spPr bwMode="auto">
                      <a:xfrm>
                        <a:off x="5109353" y="5569938"/>
                        <a:ext cx="4041422" cy="2860604"/>
                      </a:xfrm>
                      <a:prstGeom prst="rect">
                        <a:avLst/>
                      </a:prstGeom>
                      <a:noFill/>
                      <a:extLst/>
                    </p:spPr>
                  </p:pic>
                </p:oleObj>
              </mc:Fallback>
            </mc:AlternateContent>
          </a:graphicData>
        </a:graphic>
      </p:graphicFrame>
      <p:sp>
        <p:nvSpPr>
          <p:cNvPr id="48" name="文字方塊 47"/>
          <p:cNvSpPr txBox="1"/>
          <p:nvPr/>
        </p:nvSpPr>
        <p:spPr>
          <a:xfrm>
            <a:off x="9174076" y="6443132"/>
            <a:ext cx="3289256" cy="1142749"/>
          </a:xfrm>
          <a:prstGeom prst="rect">
            <a:avLst/>
          </a:prstGeom>
          <a:noFill/>
        </p:spPr>
        <p:txBody>
          <a:bodyPr wrap="square" rtlCol="0">
            <a:spAutoFit/>
          </a:bodyPr>
          <a:lstStyle/>
          <a:p>
            <a:pPr algn="l" defTabSz="650230" hangingPunct="1"/>
            <a:r>
              <a:rPr lang="en-US" altLang="zh-TW" sz="3413" kern="1200" dirty="0">
                <a:solidFill>
                  <a:srgbClr val="0000FF"/>
                </a:solidFill>
                <a:latin typeface="Calibri" panose="020F0502020204030204"/>
                <a:cs typeface="+mn-cs"/>
              </a:rPr>
              <a:t>This is gradient descent.</a:t>
            </a:r>
            <a:endParaRPr lang="zh-TW" altLang="en-US" sz="3413" kern="1200" dirty="0">
              <a:solidFill>
                <a:srgbClr val="0000FF"/>
              </a:solidFill>
              <a:latin typeface="Calibri" panose="020F0502020204030204"/>
              <a:cs typeface="+mn-cs"/>
            </a:endParaRPr>
          </a:p>
        </p:txBody>
      </p:sp>
      <p:sp>
        <p:nvSpPr>
          <p:cNvPr id="15" name="矩形 14"/>
          <p:cNvSpPr/>
          <p:nvPr/>
        </p:nvSpPr>
        <p:spPr>
          <a:xfrm>
            <a:off x="10144538" y="2548493"/>
            <a:ext cx="2594539" cy="2121833"/>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defTabSz="650230" hangingPunct="1"/>
            <a:endParaRPr lang="zh-TW" altLang="en-US" sz="2560" kern="1200">
              <a:solidFill>
                <a:prstClr val="black"/>
              </a:solidFill>
              <a:latin typeface="Calibri" panose="020F0502020204030204"/>
            </a:endParaRPr>
          </a:p>
        </p:txBody>
      </p:sp>
      <p:sp>
        <p:nvSpPr>
          <p:cNvPr id="16" name="文字方塊 15"/>
          <p:cNvSpPr txBox="1"/>
          <p:nvPr/>
        </p:nvSpPr>
        <p:spPr>
          <a:xfrm>
            <a:off x="751840" y="2149013"/>
            <a:ext cx="4997678" cy="617541"/>
          </a:xfrm>
          <a:prstGeom prst="rect">
            <a:avLst/>
          </a:prstGeom>
          <a:noFill/>
        </p:spPr>
        <p:txBody>
          <a:bodyPr wrap="square" rtlCol="0">
            <a:spAutoFit/>
          </a:bodyPr>
          <a:lstStyle/>
          <a:p>
            <a:pPr algn="l" defTabSz="650230" hangingPunct="1"/>
            <a:r>
              <a:rPr lang="en-US" altLang="zh-TW" sz="3413" kern="1200" dirty="0">
                <a:solidFill>
                  <a:srgbClr val="0000FF"/>
                </a:solidFill>
                <a:latin typeface="Calibri" panose="020F0502020204030204"/>
                <a:cs typeface="+mn-cs"/>
              </a:rPr>
              <a:t>Based on Taylor Series:</a:t>
            </a:r>
            <a:endParaRPr lang="zh-TW" altLang="en-US" sz="3413" kern="1200" dirty="0">
              <a:solidFill>
                <a:srgbClr val="0000FF"/>
              </a:solidFill>
              <a:latin typeface="Calibri" panose="020F0502020204030204"/>
              <a:cs typeface="+mn-cs"/>
            </a:endParaRPr>
          </a:p>
        </p:txBody>
      </p:sp>
      <p:sp>
        <p:nvSpPr>
          <p:cNvPr id="18" name="文字方塊 17"/>
          <p:cNvSpPr txBox="1"/>
          <p:nvPr/>
        </p:nvSpPr>
        <p:spPr>
          <a:xfrm>
            <a:off x="751841" y="2654571"/>
            <a:ext cx="9392697" cy="617541"/>
          </a:xfrm>
          <a:prstGeom prst="rect">
            <a:avLst/>
          </a:prstGeom>
          <a:noFill/>
        </p:spPr>
        <p:txBody>
          <a:bodyPr wrap="square" rtlCol="0">
            <a:spAutoFit/>
          </a:bodyPr>
          <a:lstStyle/>
          <a:p>
            <a:pPr algn="l" defTabSz="650230" hangingPunct="1"/>
            <a:r>
              <a:rPr lang="en-US" altLang="zh-TW" sz="3413" kern="1200" dirty="0">
                <a:solidFill>
                  <a:srgbClr val="FF0000"/>
                </a:solidFill>
                <a:latin typeface="Calibri" panose="020F0502020204030204"/>
                <a:cs typeface="+mn-cs"/>
              </a:rPr>
              <a:t>If the red circle is </a:t>
            </a:r>
            <a:r>
              <a:rPr lang="en-US" altLang="zh-TW" sz="3413" b="1" i="1" u="sng" kern="1200" dirty="0">
                <a:solidFill>
                  <a:srgbClr val="FF0000"/>
                </a:solidFill>
                <a:latin typeface="Calibri" panose="020F0502020204030204"/>
                <a:cs typeface="+mn-cs"/>
              </a:rPr>
              <a:t>small enough</a:t>
            </a:r>
            <a:r>
              <a:rPr lang="en-US" altLang="zh-TW" sz="3413" kern="1200" dirty="0">
                <a:solidFill>
                  <a:srgbClr val="FF0000"/>
                </a:solidFill>
                <a:latin typeface="Calibri" panose="020F0502020204030204"/>
                <a:cs typeface="+mn-cs"/>
              </a:rPr>
              <a:t>, in the red circle</a:t>
            </a:r>
            <a:endParaRPr lang="zh-TW" altLang="en-US" sz="3413" kern="1200" dirty="0">
              <a:solidFill>
                <a:srgbClr val="FF0000"/>
              </a:solidFill>
              <a:latin typeface="Calibri" panose="020F0502020204030204"/>
              <a:cs typeface="+mn-cs"/>
            </a:endParaRPr>
          </a:p>
        </p:txBody>
      </p:sp>
      <p:graphicFrame>
        <p:nvGraphicFramePr>
          <p:cNvPr id="19" name="Object 12"/>
          <p:cNvGraphicFramePr>
            <a:graphicFrameLocks noChangeAspect="1"/>
          </p:cNvGraphicFramePr>
          <p:nvPr>
            <p:extLst/>
          </p:nvPr>
        </p:nvGraphicFramePr>
        <p:xfrm>
          <a:off x="894080" y="3455475"/>
          <a:ext cx="6105031" cy="722489"/>
        </p:xfrm>
        <a:graphic>
          <a:graphicData uri="http://schemas.openxmlformats.org/presentationml/2006/ole">
            <mc:AlternateContent xmlns:mc="http://schemas.openxmlformats.org/markup-compatibility/2006">
              <mc:Choice xmlns:v="urn:schemas-microsoft-com:vml" Requires="v">
                <p:oleObj spid="_x0000_s86030" name="方程式" r:id="rId9" imgW="1815840" imgH="215640" progId="Equation.3">
                  <p:embed/>
                </p:oleObj>
              </mc:Choice>
              <mc:Fallback>
                <p:oleObj name="方程式" r:id="rId9" imgW="1815840" imgH="215640" progId="Equation.3">
                  <p:embed/>
                  <p:pic>
                    <p:nvPicPr>
                      <p:cNvPr id="19" name="Object 12"/>
                      <p:cNvPicPr>
                        <a:picLocks noChangeAspect="1" noChangeArrowheads="1"/>
                      </p:cNvPicPr>
                      <p:nvPr/>
                    </p:nvPicPr>
                    <p:blipFill>
                      <a:blip r:embed="rId10"/>
                      <a:srcRect/>
                      <a:stretch>
                        <a:fillRect/>
                      </a:stretch>
                    </p:blipFill>
                    <p:spPr bwMode="auto">
                      <a:xfrm>
                        <a:off x="894080" y="3455475"/>
                        <a:ext cx="6105031" cy="722489"/>
                      </a:xfrm>
                      <a:prstGeom prst="rect">
                        <a:avLst/>
                      </a:prstGeom>
                      <a:noFill/>
                      <a:extLst/>
                    </p:spPr>
                  </p:pic>
                </p:oleObj>
              </mc:Fallback>
            </mc:AlternateContent>
          </a:graphicData>
        </a:graphic>
      </p:graphicFrame>
      <p:graphicFrame>
        <p:nvGraphicFramePr>
          <p:cNvPr id="20" name="Object 12"/>
          <p:cNvGraphicFramePr>
            <a:graphicFrameLocks noChangeAspect="1"/>
          </p:cNvGraphicFramePr>
          <p:nvPr>
            <p:extLst/>
          </p:nvPr>
        </p:nvGraphicFramePr>
        <p:xfrm>
          <a:off x="10299982" y="2689015"/>
          <a:ext cx="2239716" cy="733777"/>
        </p:xfrm>
        <a:graphic>
          <a:graphicData uri="http://schemas.openxmlformats.org/presentationml/2006/ole">
            <mc:AlternateContent xmlns:mc="http://schemas.openxmlformats.org/markup-compatibility/2006">
              <mc:Choice xmlns:v="urn:schemas-microsoft-com:vml" Requires="v">
                <p:oleObj spid="_x0000_s86031" name="方程式" r:id="rId11" imgW="660240" imgH="215640" progId="Equation.3">
                  <p:embed/>
                </p:oleObj>
              </mc:Choice>
              <mc:Fallback>
                <p:oleObj name="方程式" r:id="rId11" imgW="660240" imgH="215640" progId="Equation.3">
                  <p:embed/>
                  <p:pic>
                    <p:nvPicPr>
                      <p:cNvPr id="20" name="Object 12"/>
                      <p:cNvPicPr>
                        <a:picLocks noChangeAspect="1" noChangeArrowheads="1"/>
                      </p:cNvPicPr>
                      <p:nvPr/>
                    </p:nvPicPr>
                    <p:blipFill>
                      <a:blip r:embed="rId12"/>
                      <a:srcRect/>
                      <a:stretch>
                        <a:fillRect/>
                      </a:stretch>
                    </p:blipFill>
                    <p:spPr bwMode="auto">
                      <a:xfrm>
                        <a:off x="10299982" y="2689015"/>
                        <a:ext cx="2239716" cy="733777"/>
                      </a:xfrm>
                      <a:prstGeom prst="rect">
                        <a:avLst/>
                      </a:prstGeom>
                      <a:noFill/>
                      <a:extLst/>
                    </p:spPr>
                  </p:pic>
                </p:oleObj>
              </mc:Fallback>
            </mc:AlternateContent>
          </a:graphicData>
        </a:graphic>
      </p:graphicFrame>
      <p:graphicFrame>
        <p:nvGraphicFramePr>
          <p:cNvPr id="21" name="Object 12"/>
          <p:cNvGraphicFramePr>
            <a:graphicFrameLocks noChangeAspect="1"/>
          </p:cNvGraphicFramePr>
          <p:nvPr>
            <p:extLst/>
          </p:nvPr>
        </p:nvGraphicFramePr>
        <p:xfrm>
          <a:off x="7949637" y="3483753"/>
          <a:ext cx="4680373" cy="1295964"/>
        </p:xfrm>
        <a:graphic>
          <a:graphicData uri="http://schemas.openxmlformats.org/presentationml/2006/ole">
            <mc:AlternateContent xmlns:mc="http://schemas.openxmlformats.org/markup-compatibility/2006">
              <mc:Choice xmlns:v="urn:schemas-microsoft-com:vml" Requires="v">
                <p:oleObj spid="_x0000_s86032" name="方程式" r:id="rId13" imgW="1562040" imgH="431640" progId="Equation.3">
                  <p:embed/>
                </p:oleObj>
              </mc:Choice>
              <mc:Fallback>
                <p:oleObj name="方程式" r:id="rId13" imgW="1562040" imgH="431640" progId="Equation.3">
                  <p:embed/>
                  <p:pic>
                    <p:nvPicPr>
                      <p:cNvPr id="21" name="Object 12"/>
                      <p:cNvPicPr>
                        <a:picLocks noChangeAspect="1" noChangeArrowheads="1"/>
                      </p:cNvPicPr>
                      <p:nvPr/>
                    </p:nvPicPr>
                    <p:blipFill>
                      <a:blip r:embed="rId14"/>
                      <a:srcRect/>
                      <a:stretch>
                        <a:fillRect/>
                      </a:stretch>
                    </p:blipFill>
                    <p:spPr bwMode="auto">
                      <a:xfrm>
                        <a:off x="7949637" y="3483753"/>
                        <a:ext cx="4680373" cy="1295964"/>
                      </a:xfrm>
                      <a:prstGeom prst="rect">
                        <a:avLst/>
                      </a:prstGeom>
                      <a:noFill/>
                      <a:extLst/>
                    </p:spPr>
                  </p:pic>
                </p:oleObj>
              </mc:Fallback>
            </mc:AlternateContent>
          </a:graphicData>
        </a:graphic>
      </p:graphicFrame>
      <p:sp>
        <p:nvSpPr>
          <p:cNvPr id="23" name="文字方塊 22"/>
          <p:cNvSpPr txBox="1"/>
          <p:nvPr/>
        </p:nvSpPr>
        <p:spPr>
          <a:xfrm>
            <a:off x="10514471" y="1955175"/>
            <a:ext cx="1810738" cy="617541"/>
          </a:xfrm>
          <a:prstGeom prst="rect">
            <a:avLst/>
          </a:prstGeom>
          <a:noFill/>
        </p:spPr>
        <p:txBody>
          <a:bodyPr wrap="square" rtlCol="0">
            <a:spAutoFit/>
          </a:bodyPr>
          <a:lstStyle/>
          <a:p>
            <a:pPr defTabSz="650230" hangingPunct="1"/>
            <a:r>
              <a:rPr lang="en-US" altLang="zh-TW" sz="3413" kern="1200" dirty="0">
                <a:solidFill>
                  <a:srgbClr val="0070C0"/>
                </a:solidFill>
                <a:latin typeface="Calibri" panose="020F0502020204030204"/>
                <a:cs typeface="+mn-cs"/>
              </a:rPr>
              <a:t>constant</a:t>
            </a:r>
            <a:endParaRPr lang="zh-TW" altLang="en-US" sz="3413" kern="1200" dirty="0">
              <a:solidFill>
                <a:srgbClr val="0070C0"/>
              </a:solidFill>
              <a:latin typeface="Calibri" panose="020F0502020204030204"/>
              <a:cs typeface="+mn-cs"/>
            </a:endParaRPr>
          </a:p>
        </p:txBody>
      </p:sp>
      <p:sp>
        <p:nvSpPr>
          <p:cNvPr id="4" name="文字方塊 3"/>
          <p:cNvSpPr txBox="1"/>
          <p:nvPr/>
        </p:nvSpPr>
        <p:spPr>
          <a:xfrm>
            <a:off x="811514" y="8243903"/>
            <a:ext cx="12193287" cy="617541"/>
          </a:xfrm>
          <a:prstGeom prst="rect">
            <a:avLst/>
          </a:prstGeom>
          <a:noFill/>
        </p:spPr>
        <p:txBody>
          <a:bodyPr wrap="square" rtlCol="0">
            <a:spAutoFit/>
          </a:bodyPr>
          <a:lstStyle/>
          <a:p>
            <a:pPr algn="l" defTabSz="650230" hangingPunct="1"/>
            <a:r>
              <a:rPr lang="en-US" altLang="zh-TW" sz="3413" kern="1200" dirty="0">
                <a:solidFill>
                  <a:prstClr val="black"/>
                </a:solidFill>
                <a:latin typeface="Calibri" panose="020F0502020204030204"/>
                <a:cs typeface="+mn-cs"/>
              </a:rPr>
              <a:t>Not satisfied if the red circle (learning rate) is not small enough</a:t>
            </a:r>
            <a:endParaRPr lang="zh-TW" altLang="en-US" sz="3413" kern="1200" dirty="0">
              <a:solidFill>
                <a:prstClr val="black"/>
              </a:solidFill>
              <a:latin typeface="Calibri" panose="020F0502020204030204"/>
              <a:cs typeface="+mn-cs"/>
            </a:endParaRPr>
          </a:p>
        </p:txBody>
      </p:sp>
      <p:sp>
        <p:nvSpPr>
          <p:cNvPr id="25" name="文字方塊 24"/>
          <p:cNvSpPr txBox="1"/>
          <p:nvPr/>
        </p:nvSpPr>
        <p:spPr>
          <a:xfrm>
            <a:off x="811512" y="8928982"/>
            <a:ext cx="12193287" cy="617541"/>
          </a:xfrm>
          <a:prstGeom prst="rect">
            <a:avLst/>
          </a:prstGeom>
          <a:noFill/>
        </p:spPr>
        <p:txBody>
          <a:bodyPr wrap="square" rtlCol="0">
            <a:spAutoFit/>
          </a:bodyPr>
          <a:lstStyle/>
          <a:p>
            <a:pPr algn="l" defTabSz="650230" hangingPunct="1"/>
            <a:r>
              <a:rPr lang="en-US" altLang="zh-TW" sz="3413" kern="1200" dirty="0">
                <a:solidFill>
                  <a:prstClr val="black"/>
                </a:solidFill>
                <a:latin typeface="Calibri" panose="020F0502020204030204"/>
                <a:cs typeface="+mn-cs"/>
              </a:rPr>
              <a:t>You can consider the second order term, e.g. Newton’s method.</a:t>
            </a:r>
            <a:endParaRPr lang="zh-TW" altLang="en-US" sz="3413" kern="1200" dirty="0">
              <a:solidFill>
                <a:prstClr val="black"/>
              </a:solidFill>
              <a:latin typeface="Calibri" panose="020F0502020204030204"/>
              <a:cs typeface="+mn-cs"/>
            </a:endParaRPr>
          </a:p>
        </p:txBody>
      </p:sp>
      <p:sp>
        <p:nvSpPr>
          <p:cNvPr id="3" name="箭號: 弧形右彎 2"/>
          <p:cNvSpPr/>
          <p:nvPr/>
        </p:nvSpPr>
        <p:spPr>
          <a:xfrm>
            <a:off x="144498" y="3816721"/>
            <a:ext cx="749582" cy="4755477"/>
          </a:xfrm>
          <a:prstGeom prst="curved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defTabSz="650230" hangingPunct="1"/>
            <a:endParaRPr lang="zh-TW" altLang="en-US" sz="2560" kern="1200">
              <a:solidFill>
                <a:prstClr val="black"/>
              </a:solidFill>
              <a:latin typeface="Calibri" panose="020F0502020204030204"/>
            </a:endParaRPr>
          </a:p>
        </p:txBody>
      </p:sp>
    </p:spTree>
    <p:extLst>
      <p:ext uri="{BB962C8B-B14F-4D97-AF65-F5344CB8AC3E}">
        <p14:creationId xmlns:p14="http://schemas.microsoft.com/office/powerpoint/2010/main" val="950026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48" grpId="0"/>
      <p:bldP spid="4" grpId="0"/>
      <p:bldP spid="25" grpId="0"/>
      <p:bldP spid="3"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More Limitation </a:t>
            </a:r>
            <a:br>
              <a:rPr lang="en-US" altLang="zh-TW" dirty="0"/>
            </a:br>
            <a:r>
              <a:rPr lang="en-US" altLang="zh-TW" dirty="0"/>
              <a:t>of Gradient Descent</a:t>
            </a:r>
            <a:endParaRPr lang="zh-TW" altLang="en-US" dirty="0"/>
          </a:p>
        </p:txBody>
      </p:sp>
      <p:sp>
        <p:nvSpPr>
          <p:cNvPr id="3" name="內容版面配置區 2"/>
          <p:cNvSpPr>
            <a:spLocks noGrp="1"/>
          </p:cNvSpPr>
          <p:nvPr>
            <p:ph idx="1"/>
          </p:nvPr>
        </p:nvSpPr>
        <p:spPr/>
        <p:txBody>
          <a:bodyPr/>
          <a:lstStyle/>
          <a:p>
            <a:endParaRPr lang="zh-TW" altLang="en-US" dirty="0"/>
          </a:p>
        </p:txBody>
      </p:sp>
      <p:grpSp>
        <p:nvGrpSpPr>
          <p:cNvPr id="17" name="群組 16"/>
          <p:cNvGrpSpPr/>
          <p:nvPr/>
        </p:nvGrpSpPr>
        <p:grpSpPr>
          <a:xfrm>
            <a:off x="7152787" y="1759275"/>
            <a:ext cx="5445614" cy="4249267"/>
            <a:chOff x="114404" y="2251401"/>
            <a:chExt cx="5773763" cy="4505325"/>
          </a:xfrm>
        </p:grpSpPr>
        <p:pic>
          <p:nvPicPr>
            <p:cNvPr id="4" name="圖片 3"/>
            <p:cNvPicPr>
              <a:picLocks noChangeAspect="1"/>
            </p:cNvPicPr>
            <p:nvPr/>
          </p:nvPicPr>
          <p:blipFill>
            <a:blip r:embed="rId3"/>
            <a:stretch>
              <a:fillRect/>
            </a:stretch>
          </p:blipFill>
          <p:spPr>
            <a:xfrm>
              <a:off x="373192" y="2251401"/>
              <a:ext cx="5514975" cy="4505325"/>
            </a:xfrm>
            <a:prstGeom prst="rect">
              <a:avLst/>
            </a:prstGeom>
          </p:spPr>
        </p:pic>
        <mc:AlternateContent xmlns:mc="http://schemas.openxmlformats.org/markup-compatibility/2006">
          <mc:Choice xmlns:a14="http://schemas.microsoft.com/office/drawing/2010/main" Requires="a14">
            <p:sp>
              <p:nvSpPr>
                <p:cNvPr id="5" name="文字方塊 4"/>
                <p:cNvSpPr txBox="1"/>
                <p:nvPr/>
              </p:nvSpPr>
              <p:spPr>
                <a:xfrm>
                  <a:off x="114404" y="4073176"/>
                  <a:ext cx="270576" cy="417693"/>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r>
                          <a:rPr lang="en-US" altLang="zh-TW" sz="2560" i="1" kern="1200">
                            <a:solidFill>
                              <a:prstClr val="black"/>
                            </a:solidFill>
                            <a:latin typeface="Cambria Math" panose="02040503050406030204" pitchFamily="18" charset="0"/>
                            <a:cs typeface="+mn-cs"/>
                          </a:rPr>
                          <m:t>𝐿</m:t>
                        </m:r>
                      </m:oMath>
                    </m:oMathPara>
                  </a14:m>
                  <a:endParaRPr lang="zh-TW" altLang="en-US" sz="2560" kern="1200" dirty="0">
                    <a:solidFill>
                      <a:prstClr val="black"/>
                    </a:solidFill>
                    <a:latin typeface="Calibri" panose="020F0502020204030204"/>
                    <a:cs typeface="+mn-cs"/>
                  </a:endParaRPr>
                </a:p>
              </p:txBody>
            </p:sp>
          </mc:Choice>
          <mc:Fallback>
            <p:sp>
              <p:nvSpPr>
                <p:cNvPr id="5" name="文字方塊 4"/>
                <p:cNvSpPr txBox="1">
                  <a:spLocks noRot="1" noChangeAspect="1" noMove="1" noResize="1" noEditPoints="1" noAdjustHandles="1" noChangeArrowheads="1" noChangeShapeType="1" noTextEdit="1"/>
                </p:cNvSpPr>
                <p:nvPr/>
              </p:nvSpPr>
              <p:spPr>
                <a:xfrm>
                  <a:off x="114404" y="4073176"/>
                  <a:ext cx="270576" cy="41769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字方塊 5"/>
                <p:cNvSpPr txBox="1"/>
                <p:nvPr/>
              </p:nvSpPr>
              <p:spPr>
                <a:xfrm>
                  <a:off x="1200864" y="6035956"/>
                  <a:ext cx="477587" cy="417693"/>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2560" i="1" kern="1200">
                                <a:solidFill>
                                  <a:prstClr val="black"/>
                                </a:solidFill>
                                <a:latin typeface="Cambria Math" panose="02040503050406030204" pitchFamily="18" charset="0"/>
                                <a:cs typeface="+mn-cs"/>
                              </a:rPr>
                            </m:ctrlPr>
                          </m:sSubPr>
                          <m:e>
                            <m:r>
                              <a:rPr lang="en-US" altLang="zh-TW" sz="2560" i="1" kern="1200">
                                <a:solidFill>
                                  <a:prstClr val="black"/>
                                </a:solidFill>
                                <a:latin typeface="Cambria Math" panose="02040503050406030204" pitchFamily="18" charset="0"/>
                                <a:cs typeface="+mn-cs"/>
                              </a:rPr>
                              <m:t>𝑤</m:t>
                            </m:r>
                          </m:e>
                          <m:sub>
                            <m:r>
                              <a:rPr lang="en-US" altLang="zh-TW" sz="2560" i="1" kern="1200">
                                <a:solidFill>
                                  <a:prstClr val="black"/>
                                </a:solidFill>
                                <a:latin typeface="Cambria Math" panose="02040503050406030204" pitchFamily="18" charset="0"/>
                                <a:cs typeface="+mn-cs"/>
                              </a:rPr>
                              <m:t>1</m:t>
                            </m:r>
                          </m:sub>
                        </m:sSub>
                      </m:oMath>
                    </m:oMathPara>
                  </a14:m>
                  <a:endParaRPr lang="zh-TW" altLang="en-US" sz="2560" kern="1200" dirty="0">
                    <a:solidFill>
                      <a:prstClr val="black"/>
                    </a:solidFill>
                    <a:latin typeface="Calibri" panose="020F0502020204030204"/>
                    <a:cs typeface="+mn-cs"/>
                  </a:endParaRPr>
                </a:p>
              </p:txBody>
            </p:sp>
          </mc:Choice>
          <mc:Fallback>
            <p:sp>
              <p:nvSpPr>
                <p:cNvPr id="6" name="文字方塊 5"/>
                <p:cNvSpPr txBox="1">
                  <a:spLocks noRot="1" noChangeAspect="1" noMove="1" noResize="1" noEditPoints="1" noAdjustHandles="1" noChangeArrowheads="1" noChangeShapeType="1" noTextEdit="1"/>
                </p:cNvSpPr>
                <p:nvPr/>
              </p:nvSpPr>
              <p:spPr>
                <a:xfrm>
                  <a:off x="1200864" y="6035956"/>
                  <a:ext cx="477587" cy="41769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字方塊 6"/>
                <p:cNvSpPr txBox="1"/>
                <p:nvPr/>
              </p:nvSpPr>
              <p:spPr>
                <a:xfrm>
                  <a:off x="4321259" y="6176962"/>
                  <a:ext cx="485610" cy="417693"/>
                </a:xfrm>
                <a:prstGeom prst="rect">
                  <a:avLst/>
                </a:prstGeom>
                <a:noFill/>
              </p:spPr>
              <p:txBody>
                <a:bodyPr wrap="none" lIns="0" tIns="0" rIns="0" bIns="0" rtlCol="0">
                  <a:spAutoFit/>
                </a:bodyPr>
                <a:lstStyle/>
                <a:p>
                  <a:pPr algn="l" defTabSz="650230" hangingPunct="1"/>
                  <a14:m>
                    <m:oMathPara xmlns:m="http://schemas.openxmlformats.org/officeDocument/2006/math">
                      <m:oMathParaPr>
                        <m:jc m:val="centerGroup"/>
                      </m:oMathParaPr>
                      <m:oMath xmlns:m="http://schemas.openxmlformats.org/officeDocument/2006/math">
                        <m:sSub>
                          <m:sSubPr>
                            <m:ctrlPr>
                              <a:rPr lang="en-US" altLang="zh-TW" sz="2560" i="1" kern="1200">
                                <a:solidFill>
                                  <a:prstClr val="black"/>
                                </a:solidFill>
                                <a:latin typeface="Cambria Math" panose="02040503050406030204" pitchFamily="18" charset="0"/>
                                <a:cs typeface="+mn-cs"/>
                              </a:rPr>
                            </m:ctrlPr>
                          </m:sSubPr>
                          <m:e>
                            <m:r>
                              <a:rPr lang="en-US" altLang="zh-TW" sz="2560" i="1" kern="1200">
                                <a:solidFill>
                                  <a:prstClr val="black"/>
                                </a:solidFill>
                                <a:latin typeface="Cambria Math" panose="02040503050406030204" pitchFamily="18" charset="0"/>
                                <a:cs typeface="+mn-cs"/>
                              </a:rPr>
                              <m:t>𝑤</m:t>
                            </m:r>
                          </m:e>
                          <m:sub>
                            <m:r>
                              <a:rPr lang="en-US" altLang="zh-TW" sz="2560" i="1" kern="1200">
                                <a:solidFill>
                                  <a:prstClr val="black"/>
                                </a:solidFill>
                                <a:latin typeface="Cambria Math" panose="02040503050406030204" pitchFamily="18" charset="0"/>
                                <a:cs typeface="+mn-cs"/>
                              </a:rPr>
                              <m:t>2</m:t>
                            </m:r>
                          </m:sub>
                        </m:sSub>
                      </m:oMath>
                    </m:oMathPara>
                  </a14:m>
                  <a:endParaRPr lang="zh-TW" altLang="en-US" sz="2560" kern="1200" dirty="0">
                    <a:solidFill>
                      <a:prstClr val="black"/>
                    </a:solidFill>
                    <a:latin typeface="Calibri" panose="020F0502020204030204"/>
                    <a:cs typeface="+mn-cs"/>
                  </a:endParaRPr>
                </a:p>
              </p:txBody>
            </p:sp>
          </mc:Choice>
          <mc:Fallback>
            <p:sp>
              <p:nvSpPr>
                <p:cNvPr id="7" name="文字方塊 6"/>
                <p:cNvSpPr txBox="1">
                  <a:spLocks noRot="1" noChangeAspect="1" noMove="1" noResize="1" noEditPoints="1" noAdjustHandles="1" noChangeArrowheads="1" noChangeShapeType="1" noTextEdit="1"/>
                </p:cNvSpPr>
                <p:nvPr/>
              </p:nvSpPr>
              <p:spPr>
                <a:xfrm>
                  <a:off x="4321259" y="6176962"/>
                  <a:ext cx="485610" cy="417693"/>
                </a:xfrm>
                <a:prstGeom prst="rect">
                  <a:avLst/>
                </a:prstGeom>
                <a:blipFill>
                  <a:blip r:embed="rId6"/>
                  <a:stretch>
                    <a:fillRect/>
                  </a:stretch>
                </a:blipFill>
              </p:spPr>
              <p:txBody>
                <a:bodyPr/>
                <a:lstStyle/>
                <a:p>
                  <a:r>
                    <a:rPr lang="zh-CN" altLang="en-US">
                      <a:noFill/>
                    </a:rPr>
                    <a:t> </a:t>
                  </a:r>
                </a:p>
              </p:txBody>
            </p:sp>
          </mc:Fallback>
        </mc:AlternateContent>
        <p:sp>
          <p:nvSpPr>
            <p:cNvPr id="8" name="橢圓 7"/>
            <p:cNvSpPr/>
            <p:nvPr/>
          </p:nvSpPr>
          <p:spPr>
            <a:xfrm>
              <a:off x="2365886" y="3390296"/>
              <a:ext cx="171366" cy="17136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cxnSp>
          <p:nvCxnSpPr>
            <p:cNvPr id="9" name="直線單箭頭接點 8"/>
            <p:cNvCxnSpPr/>
            <p:nvPr/>
          </p:nvCxnSpPr>
          <p:spPr>
            <a:xfrm flipH="1">
              <a:off x="4070548" y="4332706"/>
              <a:ext cx="123496" cy="3108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a:off x="2457119" y="4001294"/>
              <a:ext cx="40066" cy="2873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a:off x="2478009" y="4293789"/>
              <a:ext cx="37251" cy="25436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a:off x="2515260" y="4548150"/>
              <a:ext cx="68788" cy="27178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橢圓 12"/>
            <p:cNvSpPr/>
            <p:nvPr/>
          </p:nvSpPr>
          <p:spPr>
            <a:xfrm>
              <a:off x="4108671" y="4202936"/>
              <a:ext cx="171366" cy="17136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cxnSp>
          <p:nvCxnSpPr>
            <p:cNvPr id="14" name="直線單箭頭接點 13"/>
            <p:cNvCxnSpPr/>
            <p:nvPr/>
          </p:nvCxnSpPr>
          <p:spPr>
            <a:xfrm>
              <a:off x="2436981" y="3514068"/>
              <a:ext cx="0" cy="4872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flipH="1">
              <a:off x="3967720" y="4657575"/>
              <a:ext cx="102828" cy="1746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flipH="1">
              <a:off x="3881445" y="4815940"/>
              <a:ext cx="102828" cy="1746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8" name="直線接點 17"/>
          <p:cNvCxnSpPr/>
          <p:nvPr/>
        </p:nvCxnSpPr>
        <p:spPr>
          <a:xfrm>
            <a:off x="9213032" y="7643603"/>
            <a:ext cx="0" cy="103408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9" name="橢圓 18"/>
          <p:cNvSpPr/>
          <p:nvPr/>
        </p:nvSpPr>
        <p:spPr>
          <a:xfrm>
            <a:off x="8742224" y="7193436"/>
            <a:ext cx="900332" cy="900332"/>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cxnSp>
        <p:nvCxnSpPr>
          <p:cNvPr id="20" name="直線接點 19"/>
          <p:cNvCxnSpPr/>
          <p:nvPr/>
        </p:nvCxnSpPr>
        <p:spPr>
          <a:xfrm>
            <a:off x="6460673" y="6187507"/>
            <a:ext cx="0" cy="2506827"/>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線接點 20"/>
          <p:cNvCxnSpPr/>
          <p:nvPr/>
        </p:nvCxnSpPr>
        <p:spPr>
          <a:xfrm>
            <a:off x="3993306" y="6170864"/>
            <a:ext cx="0" cy="2506827"/>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1852113" y="4626017"/>
            <a:ext cx="0" cy="4096085"/>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a:off x="2005798" y="8677690"/>
            <a:ext cx="962812"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手繪多邊形 5"/>
          <p:cNvSpPr/>
          <p:nvPr/>
        </p:nvSpPr>
        <p:spPr>
          <a:xfrm>
            <a:off x="854482" y="3125643"/>
            <a:ext cx="11256238" cy="5985091"/>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5732254 w 7754816"/>
              <a:gd name="connsiteY3" fmla="*/ 3511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767202 w 7754816"/>
              <a:gd name="connsiteY2" fmla="*/ 271724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767202 w 7754816"/>
              <a:gd name="connsiteY2" fmla="*/ 271724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823199 w 7754816"/>
              <a:gd name="connsiteY2" fmla="*/ 269819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4816" h="4208267">
                <a:moveTo>
                  <a:pt x="0" y="0"/>
                </a:moveTo>
                <a:cubicBezTo>
                  <a:pt x="218342" y="948104"/>
                  <a:pt x="677358" y="1776011"/>
                  <a:pt x="1314558" y="2225710"/>
                </a:cubicBezTo>
                <a:cubicBezTo>
                  <a:pt x="1951758" y="2675409"/>
                  <a:pt x="3073523" y="2701682"/>
                  <a:pt x="3823199" y="2698193"/>
                </a:cubicBezTo>
                <a:cubicBezTo>
                  <a:pt x="4572875" y="2694704"/>
                  <a:pt x="5321243" y="3501607"/>
                  <a:pt x="5732254" y="3511062"/>
                </a:cubicBezTo>
                <a:cubicBezTo>
                  <a:pt x="6143265" y="3520517"/>
                  <a:pt x="6133882" y="2941515"/>
                  <a:pt x="6289268" y="2754923"/>
                </a:cubicBezTo>
                <a:cubicBezTo>
                  <a:pt x="6444654" y="2568331"/>
                  <a:pt x="6452551" y="2185377"/>
                  <a:pt x="6664570" y="2391508"/>
                </a:cubicBezTo>
                <a:cubicBezTo>
                  <a:pt x="6876589" y="25976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25" name="橢圓 24"/>
          <p:cNvSpPr/>
          <p:nvPr/>
        </p:nvSpPr>
        <p:spPr>
          <a:xfrm>
            <a:off x="6010509" y="6059651"/>
            <a:ext cx="900332" cy="900332"/>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cxnSp>
        <p:nvCxnSpPr>
          <p:cNvPr id="26" name="直線單箭頭接點 25"/>
          <p:cNvCxnSpPr/>
          <p:nvPr/>
        </p:nvCxnSpPr>
        <p:spPr>
          <a:xfrm>
            <a:off x="584782" y="8879236"/>
            <a:ext cx="1198652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p:nvPr/>
        </p:nvCxnSpPr>
        <p:spPr>
          <a:xfrm flipV="1">
            <a:off x="1179601" y="2971835"/>
            <a:ext cx="0" cy="62048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文字方塊 27"/>
          <p:cNvSpPr txBox="1"/>
          <p:nvPr/>
        </p:nvSpPr>
        <p:spPr>
          <a:xfrm>
            <a:off x="1022733" y="2888621"/>
            <a:ext cx="1377098" cy="617541"/>
          </a:xfrm>
          <a:prstGeom prst="rect">
            <a:avLst/>
          </a:prstGeom>
          <a:noFill/>
        </p:spPr>
        <p:txBody>
          <a:bodyPr wrap="square" rtlCol="0">
            <a:spAutoFit/>
          </a:bodyPr>
          <a:lstStyle/>
          <a:p>
            <a:pPr defTabSz="650230" hangingPunct="1"/>
            <a:r>
              <a:rPr lang="en-US" altLang="zh-TW" sz="3413" kern="1200" dirty="0">
                <a:solidFill>
                  <a:prstClr val="black"/>
                </a:solidFill>
                <a:latin typeface="Calibri" panose="020F0502020204030204"/>
                <a:cs typeface="+mn-cs"/>
              </a:rPr>
              <a:t>Loss</a:t>
            </a:r>
            <a:endParaRPr lang="zh-TW" altLang="en-US" sz="3413" kern="1200" dirty="0">
              <a:solidFill>
                <a:prstClr val="black"/>
              </a:solidFill>
              <a:latin typeface="Calibri" panose="020F0502020204030204"/>
              <a:cs typeface="+mn-cs"/>
            </a:endParaRPr>
          </a:p>
        </p:txBody>
      </p:sp>
      <p:sp>
        <p:nvSpPr>
          <p:cNvPr id="29" name="文字方塊 28"/>
          <p:cNvSpPr txBox="1"/>
          <p:nvPr/>
        </p:nvSpPr>
        <p:spPr>
          <a:xfrm>
            <a:off x="2765901" y="8980912"/>
            <a:ext cx="7389545" cy="617541"/>
          </a:xfrm>
          <a:prstGeom prst="rect">
            <a:avLst/>
          </a:prstGeom>
          <a:noFill/>
        </p:spPr>
        <p:txBody>
          <a:bodyPr wrap="square" rtlCol="0">
            <a:spAutoFit/>
          </a:bodyPr>
          <a:lstStyle/>
          <a:p>
            <a:pPr defTabSz="650230" hangingPunct="1"/>
            <a:r>
              <a:rPr lang="en-US" altLang="zh-TW" sz="3413" kern="1200" dirty="0">
                <a:solidFill>
                  <a:prstClr val="black"/>
                </a:solidFill>
                <a:latin typeface="Calibri" panose="020F0502020204030204"/>
                <a:cs typeface="+mn-cs"/>
              </a:rPr>
              <a:t>The value of the parameter w</a:t>
            </a:r>
            <a:endParaRPr lang="zh-TW" altLang="en-US" sz="3413" kern="1200" dirty="0">
              <a:solidFill>
                <a:prstClr val="black"/>
              </a:solidFill>
              <a:latin typeface="Calibri" panose="020F0502020204030204"/>
              <a:cs typeface="+mn-cs"/>
            </a:endParaRPr>
          </a:p>
        </p:txBody>
      </p:sp>
      <p:sp>
        <p:nvSpPr>
          <p:cNvPr id="30" name="文字方塊 29"/>
          <p:cNvSpPr txBox="1"/>
          <p:nvPr/>
        </p:nvSpPr>
        <p:spPr>
          <a:xfrm>
            <a:off x="3089535" y="3049452"/>
            <a:ext cx="3216839" cy="131792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defTabSz="650230" hangingPunct="1"/>
            <a:r>
              <a:rPr lang="en-US" altLang="zh-TW" sz="3982" kern="1200" dirty="0">
                <a:solidFill>
                  <a:prstClr val="white"/>
                </a:solidFill>
                <a:latin typeface="Calibri" panose="020F0502020204030204"/>
              </a:rPr>
              <a:t>Very slow at the </a:t>
            </a:r>
            <a:r>
              <a:rPr lang="en-US" altLang="zh-TW" sz="3982" b="1" kern="1200" dirty="0">
                <a:solidFill>
                  <a:prstClr val="white"/>
                </a:solidFill>
                <a:latin typeface="Calibri" panose="020F0502020204030204"/>
              </a:rPr>
              <a:t>plateau</a:t>
            </a:r>
            <a:endParaRPr lang="zh-TW" altLang="en-US" sz="3982" kern="1200" dirty="0">
              <a:solidFill>
                <a:prstClr val="white"/>
              </a:solidFill>
              <a:latin typeface="Calibri" panose="020F0502020204030204"/>
            </a:endParaRPr>
          </a:p>
        </p:txBody>
      </p:sp>
      <p:sp>
        <p:nvSpPr>
          <p:cNvPr id="31" name="文字方塊 30"/>
          <p:cNvSpPr txBox="1"/>
          <p:nvPr/>
        </p:nvSpPr>
        <p:spPr>
          <a:xfrm>
            <a:off x="7914288" y="5906434"/>
            <a:ext cx="4764786" cy="705129"/>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l" defTabSz="650230" hangingPunct="1"/>
            <a:r>
              <a:rPr lang="en-US" altLang="zh-TW" sz="3982" kern="1200" dirty="0">
                <a:solidFill>
                  <a:prstClr val="white"/>
                </a:solidFill>
                <a:latin typeface="Calibri" panose="020F0502020204030204"/>
              </a:rPr>
              <a:t>Stuck at local minima</a:t>
            </a:r>
            <a:endParaRPr lang="zh-TW" altLang="en-US" sz="3982" kern="1200" dirty="0">
              <a:solidFill>
                <a:prstClr val="white"/>
              </a:solidFill>
              <a:latin typeface="Calibri" panose="020F0502020204030204"/>
            </a:endParaRPr>
          </a:p>
        </p:txBody>
      </p:sp>
      <p:sp>
        <p:nvSpPr>
          <p:cNvPr id="32" name="橢圓 31"/>
          <p:cNvSpPr/>
          <p:nvPr/>
        </p:nvSpPr>
        <p:spPr>
          <a:xfrm>
            <a:off x="1435691" y="4175851"/>
            <a:ext cx="900332" cy="900332"/>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mc:AlternateContent xmlns:mc="http://schemas.openxmlformats.org/markup-compatibility/2006">
        <mc:Choice xmlns:a14="http://schemas.microsoft.com/office/drawing/2010/main" Requires="a14">
          <p:sp>
            <p:nvSpPr>
              <p:cNvPr id="33" name="文字方塊 32"/>
              <p:cNvSpPr txBox="1"/>
              <p:nvPr/>
            </p:nvSpPr>
            <p:spPr>
              <a:xfrm>
                <a:off x="9380280" y="7535602"/>
                <a:ext cx="1832805" cy="113095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l" defTabSz="650230" hangingPunct="1"/>
                <a14:m>
                  <m:oMathPara xmlns:m="http://schemas.openxmlformats.org/officeDocument/2006/math">
                    <m:oMathParaPr>
                      <m:jc m:val="center"/>
                    </m:oMathParaPr>
                    <m:oMath xmlns:m="http://schemas.openxmlformats.org/officeDocument/2006/math">
                      <m:r>
                        <a:rPr lang="zh-TW" altLang="en-US" sz="3413" i="1" kern="1200">
                          <a:solidFill>
                            <a:prstClr val="black"/>
                          </a:solidFill>
                          <a:latin typeface="Cambria Math" panose="02040503050406030204" pitchFamily="18" charset="0"/>
                          <a:ea typeface="Cambria Math" panose="02040503050406030204" pitchFamily="18" charset="0"/>
                        </a:rPr>
                        <m:t>𝜕</m:t>
                      </m:r>
                      <m:r>
                        <a:rPr lang="en-US" altLang="zh-TW" sz="3413" i="1" kern="1200">
                          <a:solidFill>
                            <a:prstClr val="black"/>
                          </a:solidFill>
                          <a:latin typeface="Cambria Math" panose="02040503050406030204" pitchFamily="18" charset="0"/>
                          <a:ea typeface="Cambria Math" panose="02040503050406030204" pitchFamily="18" charset="0"/>
                        </a:rPr>
                        <m:t>𝐿</m:t>
                      </m:r>
                      <m:r>
                        <a:rPr lang="zh-TW" altLang="en-US" sz="3413" i="1" kern="1200">
                          <a:solidFill>
                            <a:prstClr val="black"/>
                          </a:solidFill>
                          <a:latin typeface="Cambria Math" panose="02040503050406030204" pitchFamily="18" charset="0"/>
                          <a:ea typeface="Cambria Math" panose="02040503050406030204" pitchFamily="18" charset="0"/>
                        </a:rPr>
                        <m:t>∕</m:t>
                      </m:r>
                      <m:r>
                        <a:rPr lang="zh-TW" altLang="en-US" sz="3413" i="1" kern="1200">
                          <a:solidFill>
                            <a:prstClr val="black"/>
                          </a:solidFill>
                          <a:latin typeface="Cambria Math" panose="02040503050406030204" pitchFamily="18" charset="0"/>
                          <a:ea typeface="Cambria Math" panose="02040503050406030204" pitchFamily="18" charset="0"/>
                        </a:rPr>
                        <m:t>𝜕</m:t>
                      </m:r>
                      <m:r>
                        <a:rPr lang="en-US" altLang="zh-TW" sz="3413" i="1" kern="1200">
                          <a:solidFill>
                            <a:prstClr val="black"/>
                          </a:solidFill>
                          <a:latin typeface="Cambria Math" panose="02040503050406030204" pitchFamily="18" charset="0"/>
                          <a:ea typeface="Cambria Math" panose="02040503050406030204" pitchFamily="18" charset="0"/>
                        </a:rPr>
                        <m:t>𝑤</m:t>
                      </m:r>
                    </m:oMath>
                  </m:oMathPara>
                </a14:m>
                <a:endParaRPr lang="zh-TW" altLang="en-US" sz="3413" kern="1200" dirty="0">
                  <a:solidFill>
                    <a:prstClr val="black"/>
                  </a:solidFill>
                  <a:latin typeface="Calibri" panose="020F0502020204030204"/>
                </a:endParaRPr>
              </a:p>
              <a:p>
                <a:pPr algn="l" defTabSz="650230" hangingPunct="1"/>
                <a14:m>
                  <m:oMathPara xmlns:m="http://schemas.openxmlformats.org/officeDocument/2006/math">
                    <m:oMathParaPr>
                      <m:jc m:val="center"/>
                    </m:oMathParaPr>
                    <m:oMath xmlns:m="http://schemas.openxmlformats.org/officeDocument/2006/math">
                      <m:r>
                        <a:rPr lang="en-US" altLang="zh-TW" sz="3413" i="1" kern="1200">
                          <a:solidFill>
                            <a:prstClr val="black"/>
                          </a:solidFill>
                          <a:latin typeface="Cambria Math" panose="02040503050406030204" pitchFamily="18" charset="0"/>
                          <a:ea typeface="Cambria Math" panose="02040503050406030204" pitchFamily="18" charset="0"/>
                        </a:rPr>
                        <m:t>=0</m:t>
                      </m:r>
                    </m:oMath>
                  </m:oMathPara>
                </a14:m>
                <a:endParaRPr lang="zh-TW" altLang="en-US" sz="3413" kern="1200" baseline="-25000" dirty="0">
                  <a:solidFill>
                    <a:prstClr val="black"/>
                  </a:solidFill>
                  <a:latin typeface="Calibri" panose="020F0502020204030204"/>
                </a:endParaRPr>
              </a:p>
            </p:txBody>
          </p:sp>
        </mc:Choice>
        <mc:Fallback>
          <p:sp>
            <p:nvSpPr>
              <p:cNvPr id="33" name="文字方塊 32"/>
              <p:cNvSpPr txBox="1">
                <a:spLocks noRot="1" noChangeAspect="1" noMove="1" noResize="1" noEditPoints="1" noAdjustHandles="1" noChangeArrowheads="1" noChangeShapeType="1" noTextEdit="1"/>
              </p:cNvSpPr>
              <p:nvPr/>
            </p:nvSpPr>
            <p:spPr>
              <a:xfrm>
                <a:off x="9380280" y="7535602"/>
                <a:ext cx="1832805" cy="1130951"/>
              </a:xfrm>
              <a:prstGeom prst="rect">
                <a:avLst/>
              </a:prstGeom>
              <a:blipFill>
                <a:blip r:embed="rId7"/>
                <a:stretch>
                  <a:fillRect/>
                </a:stretch>
              </a:blipFill>
            </p:spPr>
            <p:txBody>
              <a:bodyPr/>
              <a:lstStyle/>
              <a:p>
                <a:r>
                  <a:rPr lang="zh-CN" altLang="en-US">
                    <a:noFill/>
                  </a:rPr>
                  <a:t> </a:t>
                </a:r>
              </a:p>
            </p:txBody>
          </p:sp>
        </mc:Fallback>
      </mc:AlternateContent>
      <p:sp>
        <p:nvSpPr>
          <p:cNvPr id="34" name="橢圓 33"/>
          <p:cNvSpPr/>
          <p:nvPr/>
        </p:nvSpPr>
        <p:spPr>
          <a:xfrm>
            <a:off x="3543140" y="5881593"/>
            <a:ext cx="900332" cy="900332"/>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35" name="文字方塊 34"/>
          <p:cNvSpPr txBox="1"/>
          <p:nvPr/>
        </p:nvSpPr>
        <p:spPr>
          <a:xfrm>
            <a:off x="5254935" y="4317850"/>
            <a:ext cx="2922563" cy="1317925"/>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defTabSz="650230" hangingPunct="1"/>
            <a:r>
              <a:rPr lang="en-US" altLang="zh-TW" sz="3982" kern="1200" dirty="0">
                <a:solidFill>
                  <a:prstClr val="white"/>
                </a:solidFill>
                <a:latin typeface="Calibri" panose="020F0502020204030204"/>
              </a:rPr>
              <a:t>Stuck at saddle point</a:t>
            </a:r>
            <a:endParaRPr lang="zh-TW" altLang="en-US" sz="3982" kern="1200" dirty="0">
              <a:solidFill>
                <a:prstClr val="white"/>
              </a:solidFill>
              <a:latin typeface="Calibri" panose="020F0502020204030204"/>
            </a:endParaRPr>
          </a:p>
        </p:txBody>
      </p:sp>
      <p:cxnSp>
        <p:nvCxnSpPr>
          <p:cNvPr id="36" name="直線單箭頭接點 35"/>
          <p:cNvCxnSpPr/>
          <p:nvPr/>
        </p:nvCxnSpPr>
        <p:spPr>
          <a:xfrm flipV="1">
            <a:off x="9386117" y="6706281"/>
            <a:ext cx="296037" cy="660031"/>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a:endCxn id="35" idx="2"/>
          </p:cNvCxnSpPr>
          <p:nvPr/>
        </p:nvCxnSpPr>
        <p:spPr>
          <a:xfrm flipV="1">
            <a:off x="6546483" y="5674803"/>
            <a:ext cx="169735" cy="49422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a:endCxn id="30" idx="2"/>
          </p:cNvCxnSpPr>
          <p:nvPr/>
        </p:nvCxnSpPr>
        <p:spPr>
          <a:xfrm flipV="1">
            <a:off x="4210558" y="4406404"/>
            <a:ext cx="487397" cy="1461181"/>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9" name="文字方塊 38"/>
              <p:cNvSpPr txBox="1"/>
              <p:nvPr/>
            </p:nvSpPr>
            <p:spPr>
              <a:xfrm>
                <a:off x="6608058" y="7524600"/>
                <a:ext cx="1838485" cy="113095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l" defTabSz="650230" hangingPunct="1"/>
                <a14:m>
                  <m:oMathPara xmlns:m="http://schemas.openxmlformats.org/officeDocument/2006/math">
                    <m:oMathParaPr>
                      <m:jc m:val="center"/>
                    </m:oMathParaPr>
                    <m:oMath xmlns:m="http://schemas.openxmlformats.org/officeDocument/2006/math">
                      <m:r>
                        <a:rPr lang="zh-TW" altLang="en-US" sz="3413" i="1" kern="1200">
                          <a:solidFill>
                            <a:prstClr val="black"/>
                          </a:solidFill>
                          <a:latin typeface="Cambria Math" panose="02040503050406030204" pitchFamily="18" charset="0"/>
                          <a:ea typeface="Cambria Math" panose="02040503050406030204" pitchFamily="18" charset="0"/>
                        </a:rPr>
                        <m:t>𝜕</m:t>
                      </m:r>
                      <m:r>
                        <a:rPr lang="en-US" altLang="zh-TW" sz="3413" i="1" kern="1200">
                          <a:solidFill>
                            <a:prstClr val="black"/>
                          </a:solidFill>
                          <a:latin typeface="Cambria Math" panose="02040503050406030204" pitchFamily="18" charset="0"/>
                          <a:ea typeface="Cambria Math" panose="02040503050406030204" pitchFamily="18" charset="0"/>
                        </a:rPr>
                        <m:t>𝐿</m:t>
                      </m:r>
                      <m:r>
                        <a:rPr lang="zh-TW" altLang="en-US" sz="3413" i="1" kern="1200">
                          <a:solidFill>
                            <a:prstClr val="black"/>
                          </a:solidFill>
                          <a:latin typeface="Cambria Math" panose="02040503050406030204" pitchFamily="18" charset="0"/>
                          <a:ea typeface="Cambria Math" panose="02040503050406030204" pitchFamily="18" charset="0"/>
                        </a:rPr>
                        <m:t>∕</m:t>
                      </m:r>
                      <m:r>
                        <a:rPr lang="zh-TW" altLang="en-US" sz="3413" i="1" kern="1200">
                          <a:solidFill>
                            <a:prstClr val="black"/>
                          </a:solidFill>
                          <a:latin typeface="Cambria Math" panose="02040503050406030204" pitchFamily="18" charset="0"/>
                          <a:ea typeface="Cambria Math" panose="02040503050406030204" pitchFamily="18" charset="0"/>
                        </a:rPr>
                        <m:t>𝜕</m:t>
                      </m:r>
                      <m:r>
                        <a:rPr lang="en-US" altLang="zh-TW" sz="3413" i="1" kern="1200">
                          <a:solidFill>
                            <a:prstClr val="black"/>
                          </a:solidFill>
                          <a:latin typeface="Cambria Math" panose="02040503050406030204" pitchFamily="18" charset="0"/>
                          <a:ea typeface="Cambria Math" panose="02040503050406030204" pitchFamily="18" charset="0"/>
                        </a:rPr>
                        <m:t>𝑤</m:t>
                      </m:r>
                    </m:oMath>
                  </m:oMathPara>
                </a14:m>
                <a:endParaRPr lang="zh-TW" altLang="en-US" sz="3413" kern="1200" dirty="0">
                  <a:solidFill>
                    <a:prstClr val="black"/>
                  </a:solidFill>
                  <a:latin typeface="Calibri" panose="020F0502020204030204"/>
                </a:endParaRPr>
              </a:p>
              <a:p>
                <a:pPr algn="l" defTabSz="650230" hangingPunct="1"/>
                <a14:m>
                  <m:oMathPara xmlns:m="http://schemas.openxmlformats.org/officeDocument/2006/math">
                    <m:oMathParaPr>
                      <m:jc m:val="center"/>
                    </m:oMathParaPr>
                    <m:oMath xmlns:m="http://schemas.openxmlformats.org/officeDocument/2006/math">
                      <m:r>
                        <a:rPr lang="en-US" altLang="zh-TW" sz="3413" i="1" kern="1200">
                          <a:solidFill>
                            <a:prstClr val="black"/>
                          </a:solidFill>
                          <a:latin typeface="Cambria Math" panose="02040503050406030204" pitchFamily="18" charset="0"/>
                          <a:ea typeface="Cambria Math" panose="02040503050406030204" pitchFamily="18" charset="0"/>
                        </a:rPr>
                        <m:t>=0</m:t>
                      </m:r>
                    </m:oMath>
                  </m:oMathPara>
                </a14:m>
                <a:endParaRPr lang="zh-TW" altLang="en-US" sz="3413" kern="1200" baseline="-25000" dirty="0">
                  <a:solidFill>
                    <a:prstClr val="black"/>
                  </a:solidFill>
                  <a:latin typeface="Calibri" panose="020F0502020204030204"/>
                </a:endParaRPr>
              </a:p>
            </p:txBody>
          </p:sp>
        </mc:Choice>
        <mc:Fallback>
          <p:sp>
            <p:nvSpPr>
              <p:cNvPr id="39" name="文字方塊 38"/>
              <p:cNvSpPr txBox="1">
                <a:spLocks noRot="1" noChangeAspect="1" noMove="1" noResize="1" noEditPoints="1" noAdjustHandles="1" noChangeArrowheads="1" noChangeShapeType="1" noTextEdit="1"/>
              </p:cNvSpPr>
              <p:nvPr/>
            </p:nvSpPr>
            <p:spPr>
              <a:xfrm>
                <a:off x="6608058" y="7524600"/>
                <a:ext cx="1838485" cy="1130951"/>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0" name="文字方塊 39"/>
              <p:cNvSpPr txBox="1"/>
              <p:nvPr/>
            </p:nvSpPr>
            <p:spPr>
              <a:xfrm>
                <a:off x="4086761" y="7535425"/>
                <a:ext cx="1853429" cy="113095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l" defTabSz="650230" hangingPunct="1"/>
                <a14:m>
                  <m:oMathPara xmlns:m="http://schemas.openxmlformats.org/officeDocument/2006/math">
                    <m:oMathParaPr>
                      <m:jc m:val="center"/>
                    </m:oMathParaPr>
                    <m:oMath xmlns:m="http://schemas.openxmlformats.org/officeDocument/2006/math">
                      <m:r>
                        <a:rPr lang="zh-TW" altLang="en-US" sz="3413" i="1" kern="1200">
                          <a:solidFill>
                            <a:prstClr val="black"/>
                          </a:solidFill>
                          <a:latin typeface="Cambria Math" panose="02040503050406030204" pitchFamily="18" charset="0"/>
                          <a:ea typeface="Cambria Math" panose="02040503050406030204" pitchFamily="18" charset="0"/>
                        </a:rPr>
                        <m:t>𝜕</m:t>
                      </m:r>
                      <m:r>
                        <a:rPr lang="en-US" altLang="zh-TW" sz="3413" i="1" kern="1200">
                          <a:solidFill>
                            <a:prstClr val="black"/>
                          </a:solidFill>
                          <a:latin typeface="Cambria Math" panose="02040503050406030204" pitchFamily="18" charset="0"/>
                          <a:ea typeface="Cambria Math" panose="02040503050406030204" pitchFamily="18" charset="0"/>
                        </a:rPr>
                        <m:t>𝐿</m:t>
                      </m:r>
                      <m:r>
                        <a:rPr lang="zh-TW" altLang="en-US" sz="3413" i="1" kern="1200">
                          <a:solidFill>
                            <a:prstClr val="black"/>
                          </a:solidFill>
                          <a:latin typeface="Cambria Math" panose="02040503050406030204" pitchFamily="18" charset="0"/>
                          <a:ea typeface="Cambria Math" panose="02040503050406030204" pitchFamily="18" charset="0"/>
                        </a:rPr>
                        <m:t>∕</m:t>
                      </m:r>
                      <m:r>
                        <a:rPr lang="zh-TW" altLang="en-US" sz="3413" i="1" kern="1200">
                          <a:solidFill>
                            <a:prstClr val="black"/>
                          </a:solidFill>
                          <a:latin typeface="Cambria Math" panose="02040503050406030204" pitchFamily="18" charset="0"/>
                          <a:ea typeface="Cambria Math" panose="02040503050406030204" pitchFamily="18" charset="0"/>
                        </a:rPr>
                        <m:t>𝜕</m:t>
                      </m:r>
                      <m:r>
                        <a:rPr lang="en-US" altLang="zh-TW" sz="3413" i="1" kern="1200">
                          <a:solidFill>
                            <a:prstClr val="black"/>
                          </a:solidFill>
                          <a:latin typeface="Cambria Math" panose="02040503050406030204" pitchFamily="18" charset="0"/>
                          <a:ea typeface="Cambria Math" panose="02040503050406030204" pitchFamily="18" charset="0"/>
                        </a:rPr>
                        <m:t>𝑤</m:t>
                      </m:r>
                    </m:oMath>
                  </m:oMathPara>
                </a14:m>
                <a:endParaRPr lang="zh-TW" altLang="en-US" sz="3413" kern="1200" dirty="0">
                  <a:solidFill>
                    <a:prstClr val="black"/>
                  </a:solidFill>
                  <a:latin typeface="Calibri" panose="020F0502020204030204"/>
                </a:endParaRPr>
              </a:p>
              <a:p>
                <a:pPr algn="l" defTabSz="650230" hangingPunct="1"/>
                <a14:m>
                  <m:oMathPara xmlns:m="http://schemas.openxmlformats.org/officeDocument/2006/math">
                    <m:oMathParaPr>
                      <m:jc m:val="center"/>
                    </m:oMathParaPr>
                    <m:oMath xmlns:m="http://schemas.openxmlformats.org/officeDocument/2006/math">
                      <m:r>
                        <a:rPr lang="en-US" altLang="zh-TW" sz="3413" i="1" kern="1200">
                          <a:solidFill>
                            <a:prstClr val="black"/>
                          </a:solidFill>
                          <a:latin typeface="Cambria Math" panose="02040503050406030204" pitchFamily="18" charset="0"/>
                          <a:ea typeface="Cambria Math" panose="02040503050406030204" pitchFamily="18" charset="0"/>
                        </a:rPr>
                        <m:t>≈0</m:t>
                      </m:r>
                    </m:oMath>
                  </m:oMathPara>
                </a14:m>
                <a:endParaRPr lang="zh-TW" altLang="en-US" sz="3413" kern="1200" baseline="-25000" dirty="0">
                  <a:solidFill>
                    <a:prstClr val="black"/>
                  </a:solidFill>
                  <a:latin typeface="Calibri" panose="020F0502020204030204"/>
                </a:endParaRPr>
              </a:p>
            </p:txBody>
          </p:sp>
        </mc:Choice>
        <mc:Fallback>
          <p:sp>
            <p:nvSpPr>
              <p:cNvPr id="40" name="文字方塊 39"/>
              <p:cNvSpPr txBox="1">
                <a:spLocks noRot="1" noChangeAspect="1" noMove="1" noResize="1" noEditPoints="1" noAdjustHandles="1" noChangeArrowheads="1" noChangeShapeType="1" noTextEdit="1"/>
              </p:cNvSpPr>
              <p:nvPr/>
            </p:nvSpPr>
            <p:spPr>
              <a:xfrm>
                <a:off x="4086761" y="7535425"/>
                <a:ext cx="1853429" cy="1130951"/>
              </a:xfrm>
              <a:prstGeom prst="rect">
                <a:avLst/>
              </a:prstGeom>
              <a:blipFill>
                <a:blip r:embed="rId9"/>
                <a:stretch>
                  <a:fillRect/>
                </a:stretch>
              </a:blipFill>
            </p:spPr>
            <p:txBody>
              <a:bodyPr/>
              <a:lstStyle/>
              <a:p>
                <a:r>
                  <a:rPr lang="zh-CN" altLang="en-US">
                    <a:noFill/>
                  </a:rPr>
                  <a:t> </a:t>
                </a:r>
              </a:p>
            </p:txBody>
          </p:sp>
        </mc:Fallback>
      </mc:AlternateContent>
      <p:sp>
        <p:nvSpPr>
          <p:cNvPr id="41" name="橢圓 40"/>
          <p:cNvSpPr/>
          <p:nvPr/>
        </p:nvSpPr>
        <p:spPr>
          <a:xfrm>
            <a:off x="1698431" y="8725553"/>
            <a:ext cx="307366" cy="30736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42" name="橢圓 41"/>
          <p:cNvSpPr/>
          <p:nvPr/>
        </p:nvSpPr>
        <p:spPr>
          <a:xfrm>
            <a:off x="3848729" y="8717448"/>
            <a:ext cx="307366" cy="30736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43" name="橢圓 42"/>
          <p:cNvSpPr/>
          <p:nvPr/>
        </p:nvSpPr>
        <p:spPr>
          <a:xfrm>
            <a:off x="6306992" y="8682678"/>
            <a:ext cx="307366" cy="30736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
        <p:nvSpPr>
          <p:cNvPr id="44" name="橢圓 43"/>
          <p:cNvSpPr/>
          <p:nvPr/>
        </p:nvSpPr>
        <p:spPr>
          <a:xfrm>
            <a:off x="9067874" y="8694334"/>
            <a:ext cx="307366" cy="30736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50230" hangingPunct="1"/>
            <a:endParaRPr lang="zh-TW" altLang="en-US" sz="2560" kern="1200">
              <a:solidFill>
                <a:prstClr val="white"/>
              </a:solidFill>
              <a:latin typeface="Calibri" panose="020F0502020204030204"/>
            </a:endParaRPr>
          </a:p>
        </p:txBody>
      </p:sp>
    </p:spTree>
    <p:extLst>
      <p:ext uri="{BB962C8B-B14F-4D97-AF65-F5344CB8AC3E}">
        <p14:creationId xmlns:p14="http://schemas.microsoft.com/office/powerpoint/2010/main" val="783877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5" grpId="0" animBg="1"/>
      <p:bldP spid="30" grpId="0" animBg="1"/>
      <p:bldP spid="31" grpId="0" animBg="1"/>
      <p:bldP spid="33" grpId="0" animBg="1"/>
      <p:bldP spid="34" grpId="0" animBg="1"/>
      <p:bldP spid="35" grpId="0" animBg="1"/>
      <p:bldP spid="39" grpId="0" animBg="1"/>
      <p:bldP spid="40" grpId="0" animBg="1"/>
      <p:bldP spid="42" grpId="0" animBg="1"/>
      <p:bldP spid="43" grpId="0" animBg="1"/>
      <p:bldP spid="44"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p:cNvPicPr>
          <p:nvPr/>
        </p:nvPicPr>
        <p:blipFill>
          <a:blip r:embed="rId3">
            <a:extLst>
              <a:ext uri="{28A0092B-C50C-407E-A947-70E740481C1C}">
                <a14:useLocalDpi xmlns:a14="http://schemas.microsoft.com/office/drawing/2010/main" val="0"/>
              </a:ext>
            </a:extLst>
          </a:blip>
          <a:stretch>
            <a:fillRect/>
          </a:stretch>
        </p:blipFill>
        <p:spPr>
          <a:xfrm>
            <a:off x="-90487" y="-27620"/>
            <a:ext cx="13004800" cy="9753600"/>
          </a:xfrm>
          <a:prstGeom prst="rect">
            <a:avLst/>
          </a:prstGeom>
        </p:spPr>
      </p:pic>
      <p:sp>
        <p:nvSpPr>
          <p:cNvPr id="3" name="TextBox 2"/>
          <p:cNvSpPr txBox="1"/>
          <p:nvPr/>
        </p:nvSpPr>
        <p:spPr>
          <a:xfrm>
            <a:off x="497209" y="482808"/>
            <a:ext cx="67326" cy="192360"/>
          </a:xfrm>
          <a:prstGeom prst="rect">
            <a:avLst/>
          </a:prstGeom>
          <a:noFill/>
        </p:spPr>
        <p:txBody>
          <a:bodyPr vert="horz" wrap="none" lIns="0" tIns="0" rIns="0" bIns="0" rtlCol="0">
            <a:spAutoFit/>
          </a:bodyPr>
          <a:lstStyle/>
          <a:p>
            <a:pPr>
              <a:lnSpc>
                <a:spcPts val="1500"/>
              </a:lnSpc>
            </a:pPr>
            <a:r>
              <a:rPr lang="en-US" altLang="zh-CN" sz="1500">
                <a:solidFill>
                  <a:srgbClr val="FFFFFF"/>
                </a:solidFill>
                <a:latin typeface="Times New Roman"/>
              </a:rPr>
              <a:t>•</a:t>
            </a:r>
            <a:endParaRPr lang="zh-CN" altLang="en-US" sz="1500">
              <a:solidFill>
                <a:srgbClr val="FFFFFF"/>
              </a:solidFill>
              <a:latin typeface="Times New Roman"/>
            </a:endParaRPr>
          </a:p>
        </p:txBody>
      </p:sp>
      <p:sp>
        <p:nvSpPr>
          <p:cNvPr id="4" name="TextBox 3"/>
          <p:cNvSpPr txBox="1"/>
          <p:nvPr/>
        </p:nvSpPr>
        <p:spPr>
          <a:xfrm>
            <a:off x="281309" y="44569"/>
            <a:ext cx="1538883" cy="256480"/>
          </a:xfrm>
          <a:prstGeom prst="rect">
            <a:avLst/>
          </a:prstGeom>
          <a:noFill/>
        </p:spPr>
        <p:txBody>
          <a:bodyPr vert="horz" wrap="none" lIns="0" tIns="0" rIns="0" bIns="0" rtlCol="0">
            <a:spAutoFit/>
          </a:bodyPr>
          <a:lstStyle/>
          <a:p>
            <a:pPr>
              <a:lnSpc>
                <a:spcPts val="2000"/>
              </a:lnSpc>
            </a:pPr>
            <a:r>
              <a:rPr lang="zh-CN" altLang="en-US" sz="2000">
                <a:solidFill>
                  <a:srgbClr val="FFFFFF"/>
                </a:solidFill>
                <a:latin typeface="微软雅黑"/>
              </a:rPr>
              <a:t>机器学习基础</a:t>
            </a:r>
          </a:p>
        </p:txBody>
      </p:sp>
      <p:sp>
        <p:nvSpPr>
          <p:cNvPr id="5" name="TextBox 4"/>
          <p:cNvSpPr txBox="1"/>
          <p:nvPr/>
        </p:nvSpPr>
        <p:spPr>
          <a:xfrm>
            <a:off x="45323" y="434548"/>
            <a:ext cx="2564805"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深度前馈神经网络优化</a:t>
            </a:r>
          </a:p>
        </p:txBody>
      </p:sp>
      <p:sp>
        <p:nvSpPr>
          <p:cNvPr id="6" name="TextBox 5"/>
          <p:cNvSpPr txBox="1"/>
          <p:nvPr/>
        </p:nvSpPr>
        <p:spPr>
          <a:xfrm>
            <a:off x="0" y="983893"/>
            <a:ext cx="11883286" cy="8781891"/>
          </a:xfrm>
          <a:prstGeom prst="rect">
            <a:avLst/>
          </a:prstGeom>
          <a:noFill/>
        </p:spPr>
        <p:txBody>
          <a:bodyPr vert="horz" wrap="square" lIns="0" tIns="0" rIns="0" bIns="0" rtlCol="0">
            <a:spAutoFit/>
          </a:bodyPr>
          <a:lstStyle/>
          <a:p>
            <a:pPr algn="l">
              <a:lnSpc>
                <a:spcPts val="8000"/>
              </a:lnSpc>
            </a:pPr>
            <a:r>
              <a:rPr lang="zh-CN" altLang="en-US" sz="2800" b="1" dirty="0">
                <a:solidFill>
                  <a:srgbClr val="FF0000"/>
                </a:solidFill>
                <a:latin typeface="宋体" panose="02010600030101010101" pitchFamily="2" charset="-122"/>
                <a:ea typeface="宋体" panose="02010600030101010101" pitchFamily="2" charset="-122"/>
              </a:rPr>
              <a:t>优化策略</a:t>
            </a:r>
            <a:r>
              <a:rPr lang="zh-CN" altLang="en-US" sz="2800" b="1" dirty="0">
                <a:latin typeface="宋体" panose="02010600030101010101" pitchFamily="2" charset="-122"/>
                <a:ea typeface="宋体" panose="02010600030101010101" pitchFamily="2" charset="-122"/>
              </a:rPr>
              <a:t>：</a:t>
            </a:r>
            <a:endParaRPr lang="en-US" altLang="zh-CN" sz="2800" b="1" dirty="0">
              <a:latin typeface="宋体" panose="02010600030101010101" pitchFamily="2" charset="-122"/>
              <a:ea typeface="宋体" panose="02010600030101010101" pitchFamily="2" charset="-122"/>
            </a:endParaRPr>
          </a:p>
          <a:p>
            <a:pPr algn="l">
              <a:lnSpc>
                <a:spcPct val="200000"/>
              </a:lnSpc>
            </a:pPr>
            <a:r>
              <a:rPr lang="en-US" altLang="zh-CN" sz="2800" b="1" dirty="0">
                <a:latin typeface="宋体" panose="02010600030101010101" pitchFamily="2" charset="-122"/>
                <a:ea typeface="宋体" panose="02010600030101010101" pitchFamily="2" charset="-122"/>
              </a:rPr>
              <a:t>3.</a:t>
            </a:r>
            <a:r>
              <a:rPr lang="zh-CN" altLang="en-US" sz="2800" b="1" dirty="0">
                <a:latin typeface="宋体" panose="02010600030101010101" pitchFamily="2" charset="-122"/>
                <a:ea typeface="宋体" panose="02010600030101010101" pitchFamily="2" charset="-122"/>
              </a:rPr>
              <a:t>使用小批量的样本估计梯度（随机梯度下降）。</a:t>
            </a:r>
            <a:endParaRPr lang="en-US" altLang="zh-CN" sz="2800" b="1" dirty="0">
              <a:latin typeface="宋体" panose="02010600030101010101" pitchFamily="2" charset="-122"/>
              <a:ea typeface="宋体" panose="02010600030101010101" pitchFamily="2" charset="-122"/>
            </a:endParaRPr>
          </a:p>
          <a:p>
            <a:pPr algn="l">
              <a:lnSpc>
                <a:spcPct val="200000"/>
              </a:lnSpc>
            </a:pPr>
            <a:r>
              <a:rPr lang="zh-CN" altLang="en-US" sz="2800" b="1" dirty="0">
                <a:latin typeface="宋体" panose="02010600030101010101" pitchFamily="2" charset="-122"/>
                <a:ea typeface="宋体" panose="02010600030101010101" pitchFamily="2" charset="-122"/>
              </a:rPr>
              <a:t>这是因为代价函数可以写完样本之和的形式，如对数似然</a:t>
            </a:r>
            <a:endParaRPr lang="en-US" altLang="zh-CN" sz="2800" b="1" dirty="0">
              <a:latin typeface="宋体" panose="02010600030101010101" pitchFamily="2" charset="-122"/>
              <a:ea typeface="宋体" panose="02010600030101010101" pitchFamily="2" charset="-122"/>
            </a:endParaRPr>
          </a:p>
          <a:p>
            <a:pPr algn="l">
              <a:lnSpc>
                <a:spcPct val="200000"/>
              </a:lnSpc>
            </a:pPr>
            <a:endParaRPr lang="en-US" altLang="zh-CN" sz="2800" b="1" dirty="0">
              <a:latin typeface="宋体" panose="02010600030101010101" pitchFamily="2" charset="-122"/>
              <a:ea typeface="宋体" panose="02010600030101010101" pitchFamily="2" charset="-122"/>
            </a:endParaRPr>
          </a:p>
          <a:p>
            <a:pPr algn="l">
              <a:lnSpc>
                <a:spcPct val="200000"/>
              </a:lnSpc>
            </a:pPr>
            <a:endParaRPr lang="en-US" altLang="zh-CN" sz="2800" b="1" dirty="0">
              <a:latin typeface="宋体" panose="02010600030101010101" pitchFamily="2" charset="-122"/>
              <a:ea typeface="宋体" panose="02010600030101010101" pitchFamily="2" charset="-122"/>
            </a:endParaRPr>
          </a:p>
          <a:p>
            <a:pPr algn="l">
              <a:lnSpc>
                <a:spcPct val="200000"/>
              </a:lnSpc>
            </a:pPr>
            <a:r>
              <a:rPr lang="zh-CN" altLang="en-US" sz="2800" b="1" dirty="0">
                <a:latin typeface="宋体" panose="02010600030101010101" pitchFamily="2" charset="-122"/>
                <a:ea typeface="宋体" panose="02010600030101010101" pitchFamily="2" charset="-122"/>
              </a:rPr>
              <a:t>即经验分布上期望：</a:t>
            </a:r>
            <a:endParaRPr lang="en-US" altLang="zh-CN" sz="2800" b="1" dirty="0">
              <a:latin typeface="宋体" panose="02010600030101010101" pitchFamily="2" charset="-122"/>
              <a:ea typeface="宋体" panose="02010600030101010101" pitchFamily="2" charset="-122"/>
            </a:endParaRPr>
          </a:p>
          <a:p>
            <a:pPr algn="l">
              <a:lnSpc>
                <a:spcPct val="200000"/>
              </a:lnSpc>
            </a:pPr>
            <a:endParaRPr lang="en-US" altLang="zh-CN" sz="2800" b="1" dirty="0">
              <a:latin typeface="宋体" panose="02010600030101010101" pitchFamily="2" charset="-122"/>
              <a:ea typeface="宋体" panose="02010600030101010101" pitchFamily="2" charset="-122"/>
            </a:endParaRPr>
          </a:p>
          <a:p>
            <a:pPr algn="l">
              <a:lnSpc>
                <a:spcPct val="200000"/>
              </a:lnSpc>
            </a:pPr>
            <a:endParaRPr lang="en-US" altLang="zh-CN" sz="2800" b="1" dirty="0">
              <a:latin typeface="宋体" panose="02010600030101010101" pitchFamily="2" charset="-122"/>
              <a:ea typeface="宋体" panose="02010600030101010101" pitchFamily="2" charset="-122"/>
            </a:endParaRPr>
          </a:p>
          <a:p>
            <a:pPr algn="l">
              <a:lnSpc>
                <a:spcPct val="200000"/>
              </a:lnSpc>
            </a:pPr>
            <a:r>
              <a:rPr lang="zh-CN" altLang="en-US" sz="2800" b="1" dirty="0">
                <a:latin typeface="宋体" panose="02010600030101010101" pitchFamily="2" charset="-122"/>
                <a:ea typeface="宋体" panose="02010600030101010101" pitchFamily="2" charset="-122"/>
              </a:rPr>
              <a:t>其梯度为：</a:t>
            </a:r>
            <a:endParaRPr lang="en-US" altLang="zh-CN" sz="2800" b="1" dirty="0">
              <a:latin typeface="宋体" panose="02010600030101010101" pitchFamily="2" charset="-122"/>
              <a:ea typeface="宋体" panose="02010600030101010101" pitchFamily="2" charset="-122"/>
            </a:endParaRPr>
          </a:p>
          <a:p>
            <a:pPr algn="l">
              <a:lnSpc>
                <a:spcPct val="200000"/>
              </a:lnSpc>
            </a:pPr>
            <a:endParaRPr lang="en-US" altLang="zh-CN" sz="2800" b="1" dirty="0">
              <a:latin typeface="宋体" panose="02010600030101010101" pitchFamily="2" charset="-122"/>
              <a:ea typeface="宋体" panose="02010600030101010101" pitchFamily="2" charset="-122"/>
            </a:endParaRPr>
          </a:p>
        </p:txBody>
      </p:sp>
      <p:graphicFrame>
        <p:nvGraphicFramePr>
          <p:cNvPr id="7" name="对象 6">
            <a:extLst>
              <a:ext uri="{FF2B5EF4-FFF2-40B4-BE49-F238E27FC236}">
                <a16:creationId xmlns:a16="http://schemas.microsoft.com/office/drawing/2014/main" id="{50760134-C929-4D54-ADAB-09E55D761C16}"/>
              </a:ext>
            </a:extLst>
          </p:cNvPr>
          <p:cNvGraphicFramePr>
            <a:graphicFrameLocks noChangeAspect="1"/>
          </p:cNvGraphicFramePr>
          <p:nvPr/>
        </p:nvGraphicFramePr>
        <p:xfrm>
          <a:off x="4114800" y="2209800"/>
          <a:ext cx="914400" cy="211138"/>
        </p:xfrm>
        <a:graphic>
          <a:graphicData uri="http://schemas.openxmlformats.org/presentationml/2006/ole">
            <mc:AlternateContent xmlns:mc="http://schemas.openxmlformats.org/markup-compatibility/2006">
              <mc:Choice xmlns:v="urn:schemas-microsoft-com:vml" Requires="v">
                <p:oleObj spid="_x0000_s50189" name="Equation" r:id="rId4" imgW="914400" imgH="211680" progId="Equation.DSMT4">
                  <p:embed/>
                </p:oleObj>
              </mc:Choice>
              <mc:Fallback>
                <p:oleObj name="Equation" r:id="rId4" imgW="914400" imgH="211680" progId="Equation.DSMT4">
                  <p:embed/>
                  <p:pic>
                    <p:nvPicPr>
                      <p:cNvPr id="7" name="对象 6">
                        <a:extLst>
                          <a:ext uri="{FF2B5EF4-FFF2-40B4-BE49-F238E27FC236}">
                            <a16:creationId xmlns:a16="http://schemas.microsoft.com/office/drawing/2014/main" id="{50760134-C929-4D54-ADAB-09E55D761C16}"/>
                          </a:ext>
                        </a:extLst>
                      </p:cNvPr>
                      <p:cNvPicPr/>
                      <p:nvPr/>
                    </p:nvPicPr>
                    <p:blipFill>
                      <a:blip r:embed="rId5"/>
                      <a:stretch>
                        <a:fillRect/>
                      </a:stretch>
                    </p:blipFill>
                    <p:spPr>
                      <a:xfrm>
                        <a:off x="4114800" y="2209800"/>
                        <a:ext cx="914400" cy="211138"/>
                      </a:xfrm>
                      <a:prstGeom prst="rect">
                        <a:avLst/>
                      </a:prstGeom>
                    </p:spPr>
                  </p:pic>
                </p:oleObj>
              </mc:Fallback>
            </mc:AlternateContent>
          </a:graphicData>
        </a:graphic>
      </p:graphicFrame>
      <p:pic>
        <p:nvPicPr>
          <p:cNvPr id="8" name="图片 7">
            <a:extLst>
              <a:ext uri="{FF2B5EF4-FFF2-40B4-BE49-F238E27FC236}">
                <a16:creationId xmlns:a16="http://schemas.microsoft.com/office/drawing/2014/main" id="{7674F706-D5E6-46B8-977C-0F5BA2DC74D0}"/>
              </a:ext>
            </a:extLst>
          </p:cNvPr>
          <p:cNvPicPr>
            <a:picLocks noChangeAspect="1"/>
          </p:cNvPicPr>
          <p:nvPr/>
        </p:nvPicPr>
        <p:blipFill>
          <a:blip r:embed="rId6"/>
          <a:stretch>
            <a:fillRect/>
          </a:stretch>
        </p:blipFill>
        <p:spPr>
          <a:xfrm>
            <a:off x="2247879" y="3851981"/>
            <a:ext cx="8068976" cy="1321598"/>
          </a:xfrm>
          <a:prstGeom prst="rect">
            <a:avLst/>
          </a:prstGeom>
        </p:spPr>
      </p:pic>
      <p:pic>
        <p:nvPicPr>
          <p:cNvPr id="9" name="图片 8">
            <a:extLst>
              <a:ext uri="{FF2B5EF4-FFF2-40B4-BE49-F238E27FC236}">
                <a16:creationId xmlns:a16="http://schemas.microsoft.com/office/drawing/2014/main" id="{E47D6CA8-81B2-48E9-A49A-6B7B02382A9E}"/>
              </a:ext>
            </a:extLst>
          </p:cNvPr>
          <p:cNvPicPr>
            <a:picLocks noChangeAspect="1"/>
          </p:cNvPicPr>
          <p:nvPr/>
        </p:nvPicPr>
        <p:blipFill>
          <a:blip r:embed="rId7"/>
          <a:stretch>
            <a:fillRect/>
          </a:stretch>
        </p:blipFill>
        <p:spPr>
          <a:xfrm>
            <a:off x="2610128" y="6604621"/>
            <a:ext cx="7219672" cy="1317419"/>
          </a:xfrm>
          <a:prstGeom prst="rect">
            <a:avLst/>
          </a:prstGeom>
        </p:spPr>
      </p:pic>
      <p:pic>
        <p:nvPicPr>
          <p:cNvPr id="11" name="图片 10">
            <a:extLst>
              <a:ext uri="{FF2B5EF4-FFF2-40B4-BE49-F238E27FC236}">
                <a16:creationId xmlns:a16="http://schemas.microsoft.com/office/drawing/2014/main" id="{6A0289CC-0C94-4612-A45B-B6CC845344E6}"/>
              </a:ext>
            </a:extLst>
          </p:cNvPr>
          <p:cNvPicPr>
            <a:picLocks noChangeAspect="1"/>
          </p:cNvPicPr>
          <p:nvPr/>
        </p:nvPicPr>
        <p:blipFill>
          <a:blip r:embed="rId8"/>
          <a:stretch>
            <a:fillRect/>
          </a:stretch>
        </p:blipFill>
        <p:spPr>
          <a:xfrm>
            <a:off x="2326343" y="8310776"/>
            <a:ext cx="8381762" cy="1189887"/>
          </a:xfrm>
          <a:prstGeom prst="rect">
            <a:avLst/>
          </a:prstGeom>
        </p:spPr>
      </p:pic>
    </p:spTree>
    <p:extLst>
      <p:ext uri="{BB962C8B-B14F-4D97-AF65-F5344CB8AC3E}">
        <p14:creationId xmlns:p14="http://schemas.microsoft.com/office/powerpoint/2010/main" val="343249378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p:cNvPicPr>
          <p:nvPr/>
        </p:nvPicPr>
        <p:blipFill>
          <a:blip r:embed="rId3">
            <a:extLst>
              <a:ext uri="{28A0092B-C50C-407E-A947-70E740481C1C}">
                <a14:useLocalDpi xmlns:a14="http://schemas.microsoft.com/office/drawing/2010/main" val="0"/>
              </a:ext>
            </a:extLst>
          </a:blip>
          <a:stretch>
            <a:fillRect/>
          </a:stretch>
        </p:blipFill>
        <p:spPr>
          <a:xfrm>
            <a:off x="-90487" y="-27620"/>
            <a:ext cx="13004800" cy="9753600"/>
          </a:xfrm>
          <a:prstGeom prst="rect">
            <a:avLst/>
          </a:prstGeom>
        </p:spPr>
      </p:pic>
      <p:sp>
        <p:nvSpPr>
          <p:cNvPr id="3" name="TextBox 2"/>
          <p:cNvSpPr txBox="1"/>
          <p:nvPr/>
        </p:nvSpPr>
        <p:spPr>
          <a:xfrm>
            <a:off x="497209" y="482808"/>
            <a:ext cx="67326" cy="192360"/>
          </a:xfrm>
          <a:prstGeom prst="rect">
            <a:avLst/>
          </a:prstGeom>
          <a:noFill/>
        </p:spPr>
        <p:txBody>
          <a:bodyPr vert="horz" wrap="none" lIns="0" tIns="0" rIns="0" bIns="0" rtlCol="0">
            <a:spAutoFit/>
          </a:bodyPr>
          <a:lstStyle/>
          <a:p>
            <a:pPr>
              <a:lnSpc>
                <a:spcPts val="1500"/>
              </a:lnSpc>
            </a:pPr>
            <a:r>
              <a:rPr lang="en-US" altLang="zh-CN" sz="1500">
                <a:solidFill>
                  <a:srgbClr val="FFFFFF"/>
                </a:solidFill>
                <a:latin typeface="Times New Roman"/>
              </a:rPr>
              <a:t>•</a:t>
            </a:r>
            <a:endParaRPr lang="zh-CN" altLang="en-US" sz="1500">
              <a:solidFill>
                <a:srgbClr val="FFFFFF"/>
              </a:solidFill>
              <a:latin typeface="Times New Roman"/>
            </a:endParaRPr>
          </a:p>
        </p:txBody>
      </p:sp>
      <p:sp>
        <p:nvSpPr>
          <p:cNvPr id="4" name="TextBox 3"/>
          <p:cNvSpPr txBox="1"/>
          <p:nvPr/>
        </p:nvSpPr>
        <p:spPr>
          <a:xfrm>
            <a:off x="281309" y="44569"/>
            <a:ext cx="1538883" cy="256480"/>
          </a:xfrm>
          <a:prstGeom prst="rect">
            <a:avLst/>
          </a:prstGeom>
          <a:noFill/>
        </p:spPr>
        <p:txBody>
          <a:bodyPr vert="horz" wrap="none" lIns="0" tIns="0" rIns="0" bIns="0" rtlCol="0">
            <a:spAutoFit/>
          </a:bodyPr>
          <a:lstStyle/>
          <a:p>
            <a:pPr>
              <a:lnSpc>
                <a:spcPts val="2000"/>
              </a:lnSpc>
            </a:pPr>
            <a:r>
              <a:rPr lang="zh-CN" altLang="en-US" sz="2000">
                <a:solidFill>
                  <a:srgbClr val="FFFFFF"/>
                </a:solidFill>
                <a:latin typeface="微软雅黑"/>
              </a:rPr>
              <a:t>机器学习基础</a:t>
            </a:r>
          </a:p>
        </p:txBody>
      </p:sp>
      <p:sp>
        <p:nvSpPr>
          <p:cNvPr id="5" name="TextBox 4"/>
          <p:cNvSpPr txBox="1"/>
          <p:nvPr/>
        </p:nvSpPr>
        <p:spPr>
          <a:xfrm>
            <a:off x="45323" y="434548"/>
            <a:ext cx="2564805" cy="256480"/>
          </a:xfrm>
          <a:prstGeom prst="rect">
            <a:avLst/>
          </a:prstGeom>
          <a:noFill/>
        </p:spPr>
        <p:txBody>
          <a:bodyPr vert="horz" wrap="none" lIns="0" tIns="0" rIns="0" bIns="0" rtlCol="0">
            <a:spAutoFit/>
          </a:bodyPr>
          <a:lstStyle/>
          <a:p>
            <a:pPr>
              <a:lnSpc>
                <a:spcPts val="2000"/>
              </a:lnSpc>
            </a:pPr>
            <a:r>
              <a:rPr lang="zh-CN" altLang="en-US" sz="2000" dirty="0">
                <a:solidFill>
                  <a:srgbClr val="FFFFFF"/>
                </a:solidFill>
                <a:latin typeface="微软雅黑"/>
              </a:rPr>
              <a:t>深度前馈神经网络优化</a:t>
            </a:r>
          </a:p>
        </p:txBody>
      </p:sp>
      <p:sp>
        <p:nvSpPr>
          <p:cNvPr id="6" name="TextBox 5"/>
          <p:cNvSpPr txBox="1"/>
          <p:nvPr/>
        </p:nvSpPr>
        <p:spPr>
          <a:xfrm>
            <a:off x="0" y="983893"/>
            <a:ext cx="11883286" cy="3611245"/>
          </a:xfrm>
          <a:prstGeom prst="rect">
            <a:avLst/>
          </a:prstGeom>
          <a:noFill/>
        </p:spPr>
        <p:txBody>
          <a:bodyPr vert="horz" wrap="square" lIns="0" tIns="0" rIns="0" bIns="0" rtlCol="0">
            <a:spAutoFit/>
          </a:bodyPr>
          <a:lstStyle/>
          <a:p>
            <a:pPr algn="l">
              <a:lnSpc>
                <a:spcPts val="8000"/>
              </a:lnSpc>
            </a:pPr>
            <a:r>
              <a:rPr lang="zh-CN" altLang="en-US" sz="2800" b="1" dirty="0">
                <a:solidFill>
                  <a:srgbClr val="FF0000"/>
                </a:solidFill>
                <a:latin typeface="宋体" panose="02010600030101010101" pitchFamily="2" charset="-122"/>
                <a:ea typeface="宋体" panose="02010600030101010101" pitchFamily="2" charset="-122"/>
              </a:rPr>
              <a:t>优化策略</a:t>
            </a:r>
            <a:r>
              <a:rPr lang="zh-CN" altLang="en-US" sz="2800" b="1" dirty="0">
                <a:latin typeface="宋体" panose="02010600030101010101" pitchFamily="2" charset="-122"/>
                <a:ea typeface="宋体" panose="02010600030101010101" pitchFamily="2" charset="-122"/>
              </a:rPr>
              <a:t>：</a:t>
            </a:r>
            <a:endParaRPr lang="en-US" altLang="zh-CN" sz="2800" b="1" dirty="0">
              <a:latin typeface="宋体" panose="02010600030101010101" pitchFamily="2" charset="-122"/>
              <a:ea typeface="宋体" panose="02010600030101010101" pitchFamily="2" charset="-122"/>
            </a:endParaRPr>
          </a:p>
          <a:p>
            <a:pPr algn="l">
              <a:lnSpc>
                <a:spcPct val="200000"/>
              </a:lnSpc>
            </a:pPr>
            <a:r>
              <a:rPr lang="en-US" altLang="zh-CN" sz="2800" b="1" dirty="0">
                <a:latin typeface="宋体" panose="02010600030101010101" pitchFamily="2" charset="-122"/>
                <a:ea typeface="宋体" panose="02010600030101010101" pitchFamily="2" charset="-122"/>
              </a:rPr>
              <a:t>3.</a:t>
            </a:r>
            <a:r>
              <a:rPr lang="zh-CN" altLang="en-US" sz="2800" b="1" dirty="0">
                <a:latin typeface="宋体" panose="02010600030101010101" pitchFamily="2" charset="-122"/>
                <a:ea typeface="宋体" panose="02010600030101010101" pitchFamily="2" charset="-122"/>
              </a:rPr>
              <a:t>使用小批量的样本估计梯度（随机梯度下降）。</a:t>
            </a:r>
            <a:endParaRPr lang="en-US" altLang="zh-CN" sz="2800" b="1" dirty="0">
              <a:latin typeface="宋体" panose="02010600030101010101" pitchFamily="2" charset="-122"/>
              <a:ea typeface="宋体" panose="02010600030101010101" pitchFamily="2" charset="-122"/>
            </a:endParaRPr>
          </a:p>
          <a:p>
            <a:pPr algn="l">
              <a:lnSpc>
                <a:spcPct val="200000"/>
              </a:lnSpc>
            </a:pPr>
            <a:r>
              <a:rPr lang="zh-CN" altLang="en-US" sz="2800" b="1" dirty="0">
                <a:latin typeface="宋体" panose="02010600030101010101" pitchFamily="2" charset="-122"/>
                <a:ea typeface="宋体" panose="02010600030101010101" pitchFamily="2" charset="-122"/>
              </a:rPr>
              <a:t>优点：能够利用</a:t>
            </a:r>
            <a:r>
              <a:rPr lang="en-US" altLang="zh-CN" sz="2800" b="1" dirty="0">
                <a:latin typeface="宋体" panose="02010600030101010101" pitchFamily="2" charset="-122"/>
                <a:ea typeface="宋体" panose="02010600030101010101" pitchFamily="2" charset="-122"/>
              </a:rPr>
              <a:t>GPU</a:t>
            </a:r>
            <a:r>
              <a:rPr lang="zh-CN" altLang="en-US" sz="2800" b="1" dirty="0">
                <a:latin typeface="宋体" panose="02010600030101010101" pitchFamily="2" charset="-122"/>
                <a:ea typeface="宋体" panose="02010600030101010101" pitchFamily="2" charset="-122"/>
              </a:rPr>
              <a:t>进行计算，样本为</a:t>
            </a:r>
            <a:r>
              <a:rPr lang="en-US" altLang="zh-CN" sz="2800" b="1" dirty="0">
                <a:latin typeface="宋体" panose="02010600030101010101" pitchFamily="2" charset="-122"/>
                <a:ea typeface="宋体" panose="02010600030101010101" pitchFamily="2" charset="-122"/>
              </a:rPr>
              <a:t>2</a:t>
            </a:r>
            <a:r>
              <a:rPr lang="zh-CN" altLang="en-US" sz="2800" b="1" dirty="0">
                <a:latin typeface="宋体" panose="02010600030101010101" pitchFamily="2" charset="-122"/>
                <a:ea typeface="宋体" panose="02010600030101010101" pitchFamily="2" charset="-122"/>
              </a:rPr>
              <a:t>的幂次；样本具有高度相似性；</a:t>
            </a:r>
            <a:endParaRPr lang="en-US" altLang="zh-CN" sz="2800" b="1" dirty="0">
              <a:latin typeface="宋体" panose="02010600030101010101" pitchFamily="2" charset="-122"/>
              <a:ea typeface="宋体" panose="02010600030101010101" pitchFamily="2" charset="-122"/>
            </a:endParaRPr>
          </a:p>
          <a:p>
            <a:pPr algn="l">
              <a:lnSpc>
                <a:spcPct val="200000"/>
              </a:lnSpc>
            </a:pPr>
            <a:endParaRPr lang="en-US" altLang="zh-CN" sz="2800" b="1" dirty="0">
              <a:latin typeface="宋体" panose="02010600030101010101" pitchFamily="2" charset="-122"/>
              <a:ea typeface="宋体" panose="02010600030101010101" pitchFamily="2" charset="-122"/>
            </a:endParaRPr>
          </a:p>
        </p:txBody>
      </p:sp>
      <p:graphicFrame>
        <p:nvGraphicFramePr>
          <p:cNvPr id="7" name="对象 6">
            <a:extLst>
              <a:ext uri="{FF2B5EF4-FFF2-40B4-BE49-F238E27FC236}">
                <a16:creationId xmlns:a16="http://schemas.microsoft.com/office/drawing/2014/main" id="{50760134-C929-4D54-ADAB-09E55D761C16}"/>
              </a:ext>
            </a:extLst>
          </p:cNvPr>
          <p:cNvGraphicFramePr>
            <a:graphicFrameLocks noChangeAspect="1"/>
          </p:cNvGraphicFramePr>
          <p:nvPr/>
        </p:nvGraphicFramePr>
        <p:xfrm>
          <a:off x="4114800" y="2209800"/>
          <a:ext cx="914400" cy="211138"/>
        </p:xfrm>
        <a:graphic>
          <a:graphicData uri="http://schemas.openxmlformats.org/presentationml/2006/ole">
            <mc:AlternateContent xmlns:mc="http://schemas.openxmlformats.org/markup-compatibility/2006">
              <mc:Choice xmlns:v="urn:schemas-microsoft-com:vml" Requires="v">
                <p:oleObj spid="_x0000_s51213" name="Equation" r:id="rId4" imgW="914400" imgH="211680" progId="Equation.DSMT4">
                  <p:embed/>
                </p:oleObj>
              </mc:Choice>
              <mc:Fallback>
                <p:oleObj name="Equation" r:id="rId4" imgW="914400" imgH="211680" progId="Equation.DSMT4">
                  <p:embed/>
                  <p:pic>
                    <p:nvPicPr>
                      <p:cNvPr id="7" name="对象 6">
                        <a:extLst>
                          <a:ext uri="{FF2B5EF4-FFF2-40B4-BE49-F238E27FC236}">
                            <a16:creationId xmlns:a16="http://schemas.microsoft.com/office/drawing/2014/main" id="{50760134-C929-4D54-ADAB-09E55D761C16}"/>
                          </a:ext>
                        </a:extLst>
                      </p:cNvPr>
                      <p:cNvPicPr/>
                      <p:nvPr/>
                    </p:nvPicPr>
                    <p:blipFill>
                      <a:blip r:embed="rId5"/>
                      <a:stretch>
                        <a:fillRect/>
                      </a:stretch>
                    </p:blipFill>
                    <p:spPr>
                      <a:xfrm>
                        <a:off x="4114800" y="2209800"/>
                        <a:ext cx="914400" cy="211138"/>
                      </a:xfrm>
                      <a:prstGeom prst="rect">
                        <a:avLst/>
                      </a:prstGeom>
                    </p:spPr>
                  </p:pic>
                </p:oleObj>
              </mc:Fallback>
            </mc:AlternateContent>
          </a:graphicData>
        </a:graphic>
      </p:graphicFrame>
    </p:spTree>
    <p:extLst>
      <p:ext uri="{BB962C8B-B14F-4D97-AF65-F5344CB8AC3E}">
        <p14:creationId xmlns:p14="http://schemas.microsoft.com/office/powerpoint/2010/main" val="315500787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6899</TotalTime>
  <Words>3782</Words>
  <Application>Microsoft Office PowerPoint</Application>
  <PresentationFormat>自定义</PresentationFormat>
  <Paragraphs>1165</Paragraphs>
  <Slides>111</Slides>
  <Notes>31</Notes>
  <HiddenSlides>0</HiddenSlides>
  <MMClips>0</MMClips>
  <ScaleCrop>false</ScaleCrop>
  <HeadingPairs>
    <vt:vector size="8" baseType="variant">
      <vt:variant>
        <vt:lpstr>已用的字体</vt:lpstr>
      </vt:variant>
      <vt:variant>
        <vt:i4>14</vt:i4>
      </vt:variant>
      <vt:variant>
        <vt:lpstr>主题</vt:lpstr>
      </vt:variant>
      <vt:variant>
        <vt:i4>2</vt:i4>
      </vt:variant>
      <vt:variant>
        <vt:lpstr>嵌入 OLE 服务器</vt:lpstr>
      </vt:variant>
      <vt:variant>
        <vt:i4>3</vt:i4>
      </vt:variant>
      <vt:variant>
        <vt:lpstr>幻灯片标题</vt:lpstr>
      </vt:variant>
      <vt:variant>
        <vt:i4>111</vt:i4>
      </vt:variant>
    </vt:vector>
  </HeadingPairs>
  <TitlesOfParts>
    <vt:vector size="130" baseType="lpstr">
      <vt:lpstr>Helvetica Light</vt:lpstr>
      <vt:lpstr>Helvetica Neue</vt:lpstr>
      <vt:lpstr>新細明體</vt:lpstr>
      <vt:lpstr>宋体</vt:lpstr>
      <vt:lpstr>微软雅黑</vt:lpstr>
      <vt:lpstr>Arial</vt:lpstr>
      <vt:lpstr>Calibri</vt:lpstr>
      <vt:lpstr>Calibri Light</vt:lpstr>
      <vt:lpstr>Cambria Math</vt:lpstr>
      <vt:lpstr>Helvetica</vt:lpstr>
      <vt:lpstr>Symbol</vt:lpstr>
      <vt:lpstr>Tahoma</vt:lpstr>
      <vt:lpstr>Times New Roman</vt:lpstr>
      <vt:lpstr>Wingdings</vt:lpstr>
      <vt:lpstr>White</vt:lpstr>
      <vt:lpstr>Office 佈景主題</vt:lpstr>
      <vt:lpstr>Equation</vt:lpstr>
      <vt:lpstr>公式</vt:lpstr>
      <vt:lpstr>方程式</vt:lpstr>
      <vt:lpstr>PowerPoint 演示文稿</vt:lpstr>
      <vt:lpstr>PowerPoint 演示文稿</vt:lpstr>
      <vt:lpstr>PowerPoint 演示文稿</vt:lpstr>
      <vt:lpstr>XOR 问题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Gradient Descent </vt:lpstr>
      <vt:lpstr>Chain Rule</vt:lpstr>
      <vt:lpstr>Backpropagation</vt:lpstr>
      <vt:lpstr>Backpropagation</vt:lpstr>
      <vt:lpstr>Backpropagation – Forward pass</vt:lpstr>
      <vt:lpstr>Backpropagation – Forward pass</vt:lpstr>
      <vt:lpstr>Backpropagation – Backward pass</vt:lpstr>
      <vt:lpstr>Backpropagation – Backward pass</vt:lpstr>
      <vt:lpstr>Backpropagation – Backward pass</vt:lpstr>
      <vt:lpstr>Backpropagation – Backward pass</vt:lpstr>
      <vt:lpstr>Backpropagation – Backward pass</vt:lpstr>
      <vt:lpstr>Backpropagation – Backward pass</vt:lpstr>
      <vt:lpstr>Backpropagation – Backward pass</vt:lpstr>
      <vt:lpstr>Backpropagation – Backward pass</vt:lpstr>
      <vt:lpstr>Backpropagation – Backward Pass</vt:lpstr>
      <vt:lpstr>Backpropagation – Backward Pass</vt:lpstr>
      <vt:lpstr>Backpropagation – Summary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Gradient Descent</vt:lpstr>
      <vt:lpstr>Gradient Descent</vt:lpstr>
      <vt:lpstr>Review: Gradient Descent </vt:lpstr>
      <vt:lpstr>Gradient Descent</vt:lpstr>
      <vt:lpstr>Learning Rate</vt:lpstr>
      <vt:lpstr>Adaptive Learning Rates</vt:lpstr>
      <vt:lpstr>Adagrad</vt:lpstr>
      <vt:lpstr>Adagrad</vt:lpstr>
      <vt:lpstr>Adagrad</vt:lpstr>
      <vt:lpstr>Contradiction?</vt:lpstr>
      <vt:lpstr>Intuitive Reason</vt:lpstr>
      <vt:lpstr>Larger gradient, larger steps?</vt:lpstr>
      <vt:lpstr>Comparison between  different parameters</vt:lpstr>
      <vt:lpstr>Second Derivative</vt:lpstr>
      <vt:lpstr>Comparison between  different parameters</vt:lpstr>
      <vt:lpstr>PowerPoint 演示文稿</vt:lpstr>
      <vt:lpstr>Gradient Descent</vt:lpstr>
      <vt:lpstr>Stochastic Gradient Descent</vt:lpstr>
      <vt:lpstr>Stochastic Gradient Descent</vt:lpstr>
      <vt:lpstr>Gradient Descent</vt:lpstr>
      <vt:lpstr>Feature Scaling</vt:lpstr>
      <vt:lpstr>Feature Scaling</vt:lpstr>
      <vt:lpstr>Feature Scaling</vt:lpstr>
      <vt:lpstr>Gradient Descent</vt:lpstr>
      <vt:lpstr>Question</vt:lpstr>
      <vt:lpstr>Formal Derivation</vt:lpstr>
      <vt:lpstr>Taylor Series</vt:lpstr>
      <vt:lpstr>PowerPoint 演示文稿</vt:lpstr>
      <vt:lpstr>Multivariable Taylor Series</vt:lpstr>
      <vt:lpstr>Back to Formal Derivation</vt:lpstr>
      <vt:lpstr>Back to Formal Derivation</vt:lpstr>
      <vt:lpstr>Gradient descent – two variables</vt:lpstr>
      <vt:lpstr>Back to Formal Derivation</vt:lpstr>
      <vt:lpstr>More Limitation  of Gradient Descent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Basics</dc:title>
  <dc:creator>liu qihe</dc:creator>
  <cp:lastModifiedBy>Windows 用户</cp:lastModifiedBy>
  <cp:revision>115</cp:revision>
  <dcterms:modified xsi:type="dcterms:W3CDTF">2019-09-23T07:07:09Z</dcterms:modified>
</cp:coreProperties>
</file>